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84" y="-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126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388550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59D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6477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48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accent2"/>
              </a:buClr>
              <a:buFont typeface="Proxima Nova"/>
              <a:buNone/>
              <a:defRPr sz="4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2572712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Proxima Nova"/>
              <a:buNone/>
              <a:defRPr sz="24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F59D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934225" y="445025"/>
            <a:ext cx="78981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934200" y="1152475"/>
            <a:ext cx="37077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5124625" y="1152475"/>
            <a:ext cx="37077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934225" y="140225"/>
            <a:ext cx="82098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4969500"/>
            <a:ext cx="91440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 descr="logo 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41" y="146691"/>
            <a:ext cx="630908" cy="81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D00"/>
              </a:buClr>
              <a:buFont typeface="Proxima Nova"/>
              <a:buNone/>
              <a:defRPr sz="14000" b="1" i="0" u="none" strike="noStrike" cap="none">
                <a:solidFill>
                  <a:srgbClr val="F59D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14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934225" y="140225"/>
            <a:ext cx="82098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4969500"/>
            <a:ext cx="91440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 descr="logo 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41" y="146691"/>
            <a:ext cx="630908" cy="81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934225" y="140225"/>
            <a:ext cx="82098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4969500"/>
            <a:ext cx="91440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934225" y="445025"/>
            <a:ext cx="78981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934200" y="1152475"/>
            <a:ext cx="78981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Shape 35" descr="logo 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41" y="146691"/>
            <a:ext cx="630908" cy="81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6050"/>
            <a:ext cx="4572000" cy="517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rgbClr val="F59D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 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830275" y="1198600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42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4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4830275" y="276177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Proxima Nova"/>
              <a:buNone/>
              <a:defRPr sz="21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0" y="-16050"/>
            <a:ext cx="4572000" cy="517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Shape 48"/>
          <p:cNvCxnSpPr/>
          <p:nvPr/>
        </p:nvCxnSpPr>
        <p:spPr>
          <a:xfrm>
            <a:off x="457675" y="4495425"/>
            <a:ext cx="468300" cy="0"/>
          </a:xfrm>
          <a:prstGeom prst="straightConnector1">
            <a:avLst/>
          </a:prstGeom>
          <a:noFill/>
          <a:ln w="28575" cap="flat" cmpd="sng">
            <a:solidFill>
              <a:srgbClr val="F59D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367500" y="7241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8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Proxima Nova"/>
              <a:buNone/>
              <a:defRPr sz="14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hape 51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59D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roxima Nova"/>
              <a:buNone/>
              <a:defRPr sz="36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34225" y="445025"/>
            <a:ext cx="78981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934225" y="140225"/>
            <a:ext cx="82098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0" y="4969500"/>
            <a:ext cx="91440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Shape 59" descr="logo 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41" y="146691"/>
            <a:ext cx="630908" cy="81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934225" y="555600"/>
            <a:ext cx="35238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934225" y="1389600"/>
            <a:ext cx="3778200" cy="317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GB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934225" y="140225"/>
            <a:ext cx="82098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0" y="4969500"/>
            <a:ext cx="9144000" cy="9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Shape 66" descr="logo 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41" y="146691"/>
            <a:ext cx="630908" cy="817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fld id="{00000000-1234-1234-1234-123412341234}" type="slidenum">
              <a:rPr lang="en-GB" sz="1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GB" sz="10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B0vCPKL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hyperlink" Target="https://www.youtube.com/watch?v=DUv8HSAash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10450" y="647700"/>
            <a:ext cx="8123100" cy="15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</a:rPr>
              <a:t>(Re)Pensem-ho tot,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3600" b="1" i="0" u="none" strike="noStrike" cap="none">
                <a:solidFill>
                  <a:schemeClr val="accent2"/>
                </a:solidFill>
              </a:rPr>
              <a:t>construïm col·lectivament!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10450" y="2572712"/>
            <a:ext cx="8123100" cy="63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800"/>
              <a:t>P</a:t>
            </a:r>
            <a:r>
              <a:rPr lang="en-GB" sz="1800" b="0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rocés de construcció de la 4a Carta Catalana de la Joventut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/>
              <a:t>35a Jornada de Polítiques de Joventut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/>
              <a:t>Diputació de Barcelona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/>
              <a:t>19 octubre 2017, Caldes de Montbui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7911600" y="3965200"/>
            <a:ext cx="1156200" cy="158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Consell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Nacional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 la Joventut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Proxima Nova"/>
              <a:buNone/>
            </a:pPr>
            <a:r>
              <a:rPr lang="en-GB" sz="12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 Catalunya</a:t>
            </a:r>
          </a:p>
        </p:txBody>
      </p:sp>
      <p:pic>
        <p:nvPicPr>
          <p:cNvPr id="82" name="Shape 82" descr="logo 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250" y="4058950"/>
            <a:ext cx="724081" cy="9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34200" y="1152475"/>
            <a:ext cx="37077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/ Demandes, problemàtiques i propostes no adaptades a realitat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/ Necessitat d’analitzar el context donant protagonisme absolut al jovent</a:t>
            </a:r>
            <a:b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lang="en-GB"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/ Voluntat de treballar la pluralitat de temes que preocupen als i les joves, ens afectin o no directament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5124625" y="847675"/>
            <a:ext cx="37077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El jovent tenim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formació</a:t>
            </a: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tenim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coneixements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tenim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discurs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, tenim </a:t>
            </a:r>
            <a:r>
              <a:rPr lang="en-GB"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propostes</a:t>
            </a: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però...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endParaRPr sz="1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 i="0" u="none" strike="noStrike" cap="none">
                <a:solidFill>
                  <a:srgbClr val="F59D00"/>
                </a:solidFill>
                <a:latin typeface="Proxima Nova"/>
                <a:ea typeface="Proxima Nova"/>
                <a:cs typeface="Proxima Nova"/>
                <a:sym typeface="Proxima Nova"/>
              </a:rPr>
              <a:t>COM HO RECOLLIM TOT DES DEL CNJC?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956816" y="263924"/>
            <a:ext cx="6093000" cy="8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roxima Nova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Punt de partida</a:t>
            </a:r>
          </a:p>
        </p:txBody>
      </p:sp>
      <p:cxnSp>
        <p:nvCxnSpPr>
          <p:cNvPr id="90" name="Shape 90"/>
          <p:cNvCxnSpPr/>
          <p:nvPr/>
        </p:nvCxnSpPr>
        <p:spPr>
          <a:xfrm>
            <a:off x="4870500" y="1103875"/>
            <a:ext cx="0" cy="35136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Shape 91" descr="compa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0331" y="3707075"/>
            <a:ext cx="681429" cy="68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lup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200" y="3707083"/>
            <a:ext cx="681429" cy="68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1753475"/>
            <a:ext cx="8520600" cy="191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D00"/>
              </a:buClr>
              <a:buSzPct val="25000"/>
              <a:buFont typeface="Proxima Nova"/>
              <a:buNone/>
            </a:pPr>
            <a:r>
              <a:rPr lang="en-GB" sz="4300" b="1" i="0" u="none" strike="noStrike" cap="none">
                <a:solidFill>
                  <a:srgbClr val="F59D00"/>
                </a:solidFill>
                <a:latin typeface="Proxima Nova"/>
                <a:ea typeface="Proxima Nova"/>
                <a:cs typeface="Proxima Nova"/>
                <a:sym typeface="Proxima Nova"/>
              </a:rPr>
              <a:t>Transversalitzant, territorialitzant i donant el protagonisme al jovent organitzat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0" y="1115025"/>
            <a:ext cx="9144000" cy="549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3 PREMISES FONAMENTALS DEL PROCÉS PARTICIPATIU</a:t>
            </a:r>
          </a:p>
        </p:txBody>
      </p:sp>
      <p:pic>
        <p:nvPicPr>
          <p:cNvPr id="99" name="Shape 99" descr="player.p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7887" y="3941375"/>
            <a:ext cx="807793" cy="807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956816" y="263924"/>
            <a:ext cx="6093000" cy="84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roxima Nova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El procés participatiu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#FemCarta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t="12290" b="11040"/>
          <a:stretch/>
        </p:blipFill>
        <p:spPr>
          <a:xfrm>
            <a:off x="1261975" y="1110225"/>
            <a:ext cx="6711400" cy="37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0650"/>
            <a:ext cx="4520898" cy="452149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837500" y="1663025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GB" sz="36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r>
              <a:rPr lang="en-GB" sz="36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3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tallers territorials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GB" sz="36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GB" sz="30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tallers sectorials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&gt; Consells Locals de Joventut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&gt; Polítiques i sindicals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&gt; Educatives i socioculturals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ubTitle" idx="1"/>
          </p:nvPr>
        </p:nvSpPr>
        <p:spPr>
          <a:xfrm>
            <a:off x="6501600" y="3430037"/>
            <a:ext cx="27948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164</a:t>
            </a:r>
            <a:r>
              <a:rPr lang="en-GB" sz="24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participants</a:t>
            </a:r>
          </a:p>
        </p:txBody>
      </p:sp>
      <p:pic>
        <p:nvPicPr>
          <p:cNvPr id="113" name="Shape 113" descr="person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0625" y="3477425"/>
            <a:ext cx="660573" cy="660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4123099" y="128624"/>
            <a:ext cx="960000" cy="960600"/>
          </a:xfrm>
          <a:prstGeom prst="ellipse">
            <a:avLst/>
          </a:prstGeom>
          <a:solidFill>
            <a:srgbClr val="6AA84F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bafarade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72649" y="278474"/>
            <a:ext cx="660573" cy="660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5133650" y="231075"/>
            <a:ext cx="2794800" cy="7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#FemCarta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roxima Nova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24</a:t>
            </a:r>
            <a:r>
              <a:rPr lang="en-GB" sz="3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tallers temàtics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roxima Nova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150</a:t>
            </a:r>
            <a:r>
              <a:rPr lang="en-GB" sz="3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propostes concretes</a:t>
            </a:r>
          </a:p>
        </p:txBody>
      </p:sp>
      <p:sp>
        <p:nvSpPr>
          <p:cNvPr id="122" name="Shape 122"/>
          <p:cNvSpPr/>
          <p:nvPr/>
        </p:nvSpPr>
        <p:spPr>
          <a:xfrm>
            <a:off x="4123099" y="128624"/>
            <a:ext cx="960000" cy="960600"/>
          </a:xfrm>
          <a:prstGeom prst="ellipse">
            <a:avLst/>
          </a:prstGeom>
          <a:solidFill>
            <a:srgbClr val="6AA84F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 descr="bafarad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2649" y="278474"/>
            <a:ext cx="660573" cy="66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300" y="751800"/>
            <a:ext cx="3632620" cy="363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5098800" y="351825"/>
            <a:ext cx="40452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#CongrésJoventut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830275" y="1122400"/>
            <a:ext cx="4045200" cy="15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roxima Nova"/>
              <a:buNone/>
            </a:pPr>
            <a:r>
              <a:rPr lang="en-GB" sz="30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Com serà la Carta?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4830275" y="184737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200" b="0" i="0" u="none" strike="noStrike" cap="non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Context i marc teòric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200" b="0" i="0" u="none" strike="noStrike" cap="non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Segmentació temàtica: 12 eixos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200" b="0" i="0" u="none" strike="noStrike" cap="non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Vincle entre necessitats i propostes d’acció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200" b="0" i="0" u="sng" strike="noStrike" cap="non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concretes i prioritzades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367500" y="7241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roxima Nova"/>
              <a:buNone/>
            </a:pPr>
            <a:r>
              <a:rPr lang="en-GB" sz="1800" b="1" i="0" u="none" strike="noStrike" cap="none">
                <a:solidFill>
                  <a:srgbClr val="D9D9D9"/>
                </a:solidFill>
                <a:latin typeface="Proxima Nova"/>
                <a:ea typeface="Proxima Nova"/>
                <a:cs typeface="Proxima Nova"/>
                <a:sym typeface="Proxima Nova"/>
              </a:rPr>
              <a:t>PAJ i 4a Carta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roxima Nova"/>
              <a:buNone/>
            </a:pPr>
            <a:r>
              <a:rPr lang="en-GB" sz="4000" b="1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Documents en clau </a:t>
            </a:r>
            <a:r>
              <a:rPr lang="en-GB" sz="4000" b="1" i="0" u="sng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propositiva</a:t>
            </a:r>
          </a:p>
        </p:txBody>
      </p:sp>
      <p:sp>
        <p:nvSpPr>
          <p:cNvPr id="133" name="Shape 133"/>
          <p:cNvSpPr/>
          <p:nvPr/>
        </p:nvSpPr>
        <p:spPr>
          <a:xfrm>
            <a:off x="4123099" y="128624"/>
            <a:ext cx="960000" cy="960600"/>
          </a:xfrm>
          <a:prstGeom prst="ellipse">
            <a:avLst/>
          </a:prstGeom>
          <a:solidFill>
            <a:srgbClr val="F1C232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 descr="P:\CNJC\PROGRAMES\P9023_Participacio_Associacionisme\2017-2018\Carta Catalana\COMUNICACIO\A. GABINET DE PREMSA\Icones PPT\llapi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7449" y="343274"/>
            <a:ext cx="531300" cy="5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5408250" y="3968075"/>
            <a:ext cx="3581700" cy="80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 i="0" u="none" strike="noStrike" cap="none">
                <a:solidFill>
                  <a:srgbClr val="F1C232"/>
                </a:solidFill>
                <a:latin typeface="Proxima Nova"/>
                <a:ea typeface="Proxima Nova"/>
                <a:cs typeface="Proxima Nova"/>
                <a:sym typeface="Proxima Nova"/>
              </a:rPr>
              <a:t>EN CURS:</a:t>
            </a:r>
            <a:r>
              <a:rPr lang="en-GB" sz="1800" b="0" i="0" u="none" strike="noStrike" cap="non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 procés de retorn de conclusions i redacció</a:t>
            </a:r>
          </a:p>
        </p:txBody>
      </p:sp>
      <p:cxnSp>
        <p:nvCxnSpPr>
          <p:cNvPr id="136" name="Shape 136"/>
          <p:cNvCxnSpPr/>
          <p:nvPr/>
        </p:nvCxnSpPr>
        <p:spPr>
          <a:xfrm>
            <a:off x="5906900" y="3666850"/>
            <a:ext cx="300" cy="4083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09450"/>
            <a:ext cx="4589000" cy="14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35800" y="27862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roxima Nova"/>
              <a:buNone/>
            </a:pPr>
            <a:r>
              <a:rPr lang="en-GB" b="1">
                <a:solidFill>
                  <a:srgbClr val="434343"/>
                </a:solidFill>
              </a:rPr>
              <a:t>15 tallers </a:t>
            </a:r>
            <a:r>
              <a:rPr lang="en-GB">
                <a:solidFill>
                  <a:srgbClr val="434343"/>
                </a:solidFill>
              </a:rPr>
              <a:t>amb les entitats de ple dret del CNJC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Proxima Nova"/>
              <a:buNone/>
            </a:pPr>
            <a:r>
              <a:rPr lang="en-GB" b="1">
                <a:solidFill>
                  <a:srgbClr val="434343"/>
                </a:solidFill>
              </a:rPr>
              <a:t>Debat i priorització de propostes que van sortir dels tallers territorials i el Congrés Català de la Joventut per tal de concretar el text final, que es presentarà el febrer de 2018.</a:t>
            </a:r>
          </a:p>
        </p:txBody>
      </p:sp>
      <p:sp>
        <p:nvSpPr>
          <p:cNvPr id="143" name="Shape 143"/>
          <p:cNvSpPr/>
          <p:nvPr/>
        </p:nvSpPr>
        <p:spPr>
          <a:xfrm>
            <a:off x="4123099" y="128624"/>
            <a:ext cx="960000" cy="960600"/>
          </a:xfrm>
          <a:prstGeom prst="ellipse">
            <a:avLst/>
          </a:prstGeom>
          <a:solidFill>
            <a:srgbClr val="6AA84F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 descr="bafarades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2811" y="278637"/>
            <a:ext cx="660572" cy="660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5083100" y="351825"/>
            <a:ext cx="40452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2000" b="1">
                <a:solidFill>
                  <a:srgbClr val="FFFFFF"/>
                </a:solidFill>
              </a:rPr>
              <a:t>#retornEntitats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ubTitle" idx="1"/>
          </p:nvPr>
        </p:nvSpPr>
        <p:spPr>
          <a:xfrm>
            <a:off x="5976650" y="1730125"/>
            <a:ext cx="12387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>
                <a:solidFill>
                  <a:srgbClr val="FFFFFF"/>
                </a:solidFill>
              </a:rPr>
              <a:t>Reunions internes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ubTitle" idx="1"/>
          </p:nvPr>
        </p:nvSpPr>
        <p:spPr>
          <a:xfrm>
            <a:off x="5710150" y="1040975"/>
            <a:ext cx="25116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>
                <a:solidFill>
                  <a:srgbClr val="FFFFFF"/>
                </a:solidFill>
              </a:rPr>
              <a:t>Taller a entitats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5976650" y="3460700"/>
            <a:ext cx="12387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>
                <a:solidFill>
                  <a:srgbClr val="FFFFFF"/>
                </a:solidFill>
              </a:rPr>
              <a:t>Redacció 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5976650" y="4345975"/>
            <a:ext cx="15771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>
                <a:solidFill>
                  <a:srgbClr val="FFFFFF"/>
                </a:solidFill>
              </a:rPr>
              <a:t>AGO 2018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6596000" y="3129550"/>
            <a:ext cx="0" cy="3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" name="Shape 151"/>
          <p:cNvCxnSpPr/>
          <p:nvPr/>
        </p:nvCxnSpPr>
        <p:spPr>
          <a:xfrm>
            <a:off x="6596000" y="3994838"/>
            <a:ext cx="0" cy="3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2" name="Shape 152"/>
          <p:cNvCxnSpPr/>
          <p:nvPr/>
        </p:nvCxnSpPr>
        <p:spPr>
          <a:xfrm>
            <a:off x="6596000" y="2342338"/>
            <a:ext cx="0" cy="3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" name="Shape 153"/>
          <p:cNvSpPr txBox="1">
            <a:spLocks noGrp="1"/>
          </p:cNvSpPr>
          <p:nvPr>
            <p:ph type="subTitle" idx="1"/>
          </p:nvPr>
        </p:nvSpPr>
        <p:spPr>
          <a:xfrm>
            <a:off x="5976650" y="2557538"/>
            <a:ext cx="1238700" cy="51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Proxima Nova"/>
              <a:buNone/>
            </a:pPr>
            <a:r>
              <a:rPr lang="en-GB" sz="1800" b="1">
                <a:solidFill>
                  <a:srgbClr val="FFFFFF"/>
                </a:solidFill>
              </a:rPr>
              <a:t>Esmenes 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6596000" y="1398913"/>
            <a:ext cx="0" cy="3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0" y="3992050"/>
            <a:ext cx="9144000" cy="55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D00"/>
              </a:buClr>
              <a:buSzPct val="25000"/>
              <a:buFont typeface="Proxima Nova"/>
              <a:buNone/>
            </a:pPr>
            <a:r>
              <a:rPr lang="en-GB" sz="2000" b="1" i="0" u="none" strike="noStrike" cap="none">
                <a:solidFill>
                  <a:srgbClr val="F59D00"/>
                </a:solidFill>
                <a:latin typeface="Proxima Nova"/>
                <a:ea typeface="Proxima Nova"/>
                <a:cs typeface="Proxima Nova"/>
                <a:sym typeface="Proxima Nova"/>
              </a:rPr>
              <a:t>participacio@cnjc.cat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0" y="3608525"/>
            <a:ext cx="9144000" cy="4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000" b="1" i="0" u="none" strike="noStrike" cap="none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rPr>
              <a:t>www.cnjc.cat/cartacatalana</a:t>
            </a:r>
          </a:p>
        </p:txBody>
      </p:sp>
      <p:pic>
        <p:nvPicPr>
          <p:cNvPr id="161" name="Shape 161" descr="Iconos Redes Sociales Related Keywords &amp;amp; Suggestions - Iconos Redes ..."/>
          <p:cNvPicPr preferRelativeResize="0"/>
          <p:nvPr/>
        </p:nvPicPr>
        <p:blipFill rotWithShape="1">
          <a:blip r:embed="rId3">
            <a:alphaModFix amt="71000"/>
          </a:blip>
          <a:srcRect r="91559" b="86951"/>
          <a:stretch/>
        </p:blipFill>
        <p:spPr>
          <a:xfrm>
            <a:off x="2105467" y="1781204"/>
            <a:ext cx="988200" cy="10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Iconos Redes Sociales Related Keywords &amp;amp; Suggestions - Iconos Redes ..."/>
          <p:cNvPicPr preferRelativeResize="0"/>
          <p:nvPr/>
        </p:nvPicPr>
        <p:blipFill rotWithShape="1">
          <a:blip r:embed="rId3">
            <a:alphaModFix amt="71000"/>
          </a:blip>
          <a:srcRect l="27488" r="62634" b="86951"/>
          <a:stretch/>
        </p:blipFill>
        <p:spPr>
          <a:xfrm>
            <a:off x="6583295" y="1784233"/>
            <a:ext cx="1156200" cy="10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008485" y="2776569"/>
            <a:ext cx="1066200" cy="44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/CNJCat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4253338" y="2776564"/>
            <a:ext cx="1181100" cy="44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@CNJCat</a:t>
            </a:r>
          </a:p>
        </p:txBody>
      </p:sp>
      <p:pic>
        <p:nvPicPr>
          <p:cNvPr id="165" name="Shape 165" descr="Iconos Redes Sociales Related Keywords &amp;amp; Suggestions - Iconos Redes ..."/>
          <p:cNvPicPr preferRelativeResize="0"/>
          <p:nvPr/>
        </p:nvPicPr>
        <p:blipFill rotWithShape="1">
          <a:blip r:embed="rId3">
            <a:alphaModFix amt="71000"/>
          </a:blip>
          <a:srcRect l="9266" r="81470" b="86951"/>
          <a:stretch/>
        </p:blipFill>
        <p:spPr>
          <a:xfrm>
            <a:off x="4310285" y="1746349"/>
            <a:ext cx="1084500" cy="10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6116500" y="2776575"/>
            <a:ext cx="2089800" cy="44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conselljoventutcat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0" y="888050"/>
            <a:ext cx="9144000" cy="47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Informació actualitzada del procés: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Presentació en pantalla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3" baseType="lpstr">
      <vt:lpstr>Arial</vt:lpstr>
      <vt:lpstr>Proxima Nova</vt:lpstr>
      <vt:lpstr>Calibri</vt:lpstr>
      <vt:lpstr>spearmint</vt:lpstr>
      <vt:lpstr>(Re)Pensem-ho tot,  construïm col·lectivament!</vt:lpstr>
      <vt:lpstr>Presentació del PowerPoint</vt:lpstr>
      <vt:lpstr>Transversalitzant, territorialitzant i donant el protagonisme al jovent organitzat </vt:lpstr>
      <vt:lpstr>Presentació del PowerPoint</vt:lpstr>
      <vt:lpstr>10 tallers territorials 3 tallers sectorials &gt; Consells Locals de Joventut &gt; Polítiques i sindicals &gt; Educatives i socioculturals</vt:lpstr>
      <vt:lpstr>Presentació del PowerPoint</vt:lpstr>
      <vt:lpstr>Com serà la Carta?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(Re)Pensem-ho tot,  construïm col·lectivament!</dc:title>
  <dc:creator>ABAD DIGON, VANESSA</dc:creator>
  <cp:lastModifiedBy>abaddv</cp:lastModifiedBy>
  <cp:revision>1</cp:revision>
  <dcterms:modified xsi:type="dcterms:W3CDTF">2017-10-16T10:23:25Z</dcterms:modified>
</cp:coreProperties>
</file>