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9"/>
  </p:notesMasterIdLst>
  <p:sldIdLst>
    <p:sldId id="256" r:id="rId2"/>
    <p:sldId id="292" r:id="rId3"/>
    <p:sldId id="309" r:id="rId4"/>
    <p:sldId id="314" r:id="rId5"/>
    <p:sldId id="313" r:id="rId6"/>
    <p:sldId id="312" r:id="rId7"/>
    <p:sldId id="311" r:id="rId8"/>
    <p:sldId id="263" r:id="rId9"/>
    <p:sldId id="264" r:id="rId10"/>
    <p:sldId id="265" r:id="rId11"/>
    <p:sldId id="266" r:id="rId12"/>
    <p:sldId id="289" r:id="rId13"/>
    <p:sldId id="308" r:id="rId14"/>
    <p:sldId id="290" r:id="rId15"/>
    <p:sldId id="269" r:id="rId16"/>
    <p:sldId id="271" r:id="rId17"/>
    <p:sldId id="272" r:id="rId18"/>
    <p:sldId id="274" r:id="rId19"/>
    <p:sldId id="275" r:id="rId20"/>
    <p:sldId id="276" r:id="rId21"/>
    <p:sldId id="291" r:id="rId22"/>
    <p:sldId id="261" r:id="rId23"/>
    <p:sldId id="277" r:id="rId24"/>
    <p:sldId id="260" r:id="rId25"/>
    <p:sldId id="316" r:id="rId26"/>
    <p:sldId id="315" r:id="rId27"/>
    <p:sldId id="267" r:id="rId28"/>
    <p:sldId id="279" r:id="rId29"/>
    <p:sldId id="262" r:id="rId30"/>
    <p:sldId id="278" r:id="rId31"/>
    <p:sldId id="299" r:id="rId32"/>
    <p:sldId id="301" r:id="rId33"/>
    <p:sldId id="273" r:id="rId34"/>
    <p:sldId id="317" r:id="rId35"/>
    <p:sldId id="322" r:id="rId36"/>
    <p:sldId id="321" r:id="rId37"/>
    <p:sldId id="280" r:id="rId38"/>
    <p:sldId id="282" r:id="rId39"/>
    <p:sldId id="287" r:id="rId40"/>
    <p:sldId id="283" r:id="rId41"/>
    <p:sldId id="294" r:id="rId42"/>
    <p:sldId id="284" r:id="rId43"/>
    <p:sldId id="285" r:id="rId44"/>
    <p:sldId id="296" r:id="rId45"/>
    <p:sldId id="297" r:id="rId46"/>
    <p:sldId id="298" r:id="rId47"/>
    <p:sldId id="286" r:id="rId48"/>
  </p:sldIdLst>
  <p:sldSz cx="9144000" cy="6858000" type="screen4x3"/>
  <p:notesSz cx="6742113" cy="9872663"/>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67" d="100"/>
          <a:sy n="67" d="100"/>
        </p:scale>
        <p:origin x="-2868" y="-10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209EA4-CBF2-42F6-AD25-D2D46CF1264D}" type="doc">
      <dgm:prSet loTypeId="urn:microsoft.com/office/officeart/2005/8/layout/hProcess9" loCatId="process" qsTypeId="urn:microsoft.com/office/officeart/2005/8/quickstyle/simple1" qsCatId="simple" csTypeId="urn:microsoft.com/office/officeart/2005/8/colors/accent1_2" csCatId="accent1" phldr="1"/>
      <dgm:spPr/>
    </dgm:pt>
    <dgm:pt modelId="{9063BFE8-18B1-4280-9FBA-A1860586D5CA}">
      <dgm:prSet phldrT="[Texto]"/>
      <dgm:spPr/>
      <dgm:t>
        <a:bodyPr/>
        <a:lstStyle/>
        <a:p>
          <a:r>
            <a:rPr lang="es-ES" dirty="0" err="1" smtClean="0"/>
            <a:t>Inici</a:t>
          </a:r>
          <a:endParaRPr lang="es-ES" dirty="0"/>
        </a:p>
      </dgm:t>
    </dgm:pt>
    <dgm:pt modelId="{A27C9301-3D69-4D37-A5B5-99FADF38E615}" type="parTrans" cxnId="{305802A8-D5EE-49DB-A5A7-99647C009645}">
      <dgm:prSet/>
      <dgm:spPr/>
      <dgm:t>
        <a:bodyPr/>
        <a:lstStyle/>
        <a:p>
          <a:endParaRPr lang="es-ES"/>
        </a:p>
      </dgm:t>
    </dgm:pt>
    <dgm:pt modelId="{22DADEB5-7917-4203-B230-731D3384ED5D}" type="sibTrans" cxnId="{305802A8-D5EE-49DB-A5A7-99647C009645}">
      <dgm:prSet/>
      <dgm:spPr/>
      <dgm:t>
        <a:bodyPr/>
        <a:lstStyle/>
        <a:p>
          <a:endParaRPr lang="es-ES"/>
        </a:p>
      </dgm:t>
    </dgm:pt>
    <dgm:pt modelId="{1422569A-8DBA-4C0B-8221-60E6B530AB9D}">
      <dgm:prSet phldrT="[Texto]"/>
      <dgm:spPr/>
      <dgm:t>
        <a:bodyPr/>
        <a:lstStyle/>
        <a:p>
          <a:r>
            <a:rPr lang="es-ES" dirty="0" err="1" smtClean="0"/>
            <a:t>Instrucció</a:t>
          </a:r>
          <a:endParaRPr lang="es-ES" dirty="0"/>
        </a:p>
      </dgm:t>
    </dgm:pt>
    <dgm:pt modelId="{7461F2F6-C7B1-4D39-9AA4-DE153615FE02}" type="parTrans" cxnId="{1C978356-BECA-4401-97D8-E67FEA0F1C9F}">
      <dgm:prSet/>
      <dgm:spPr/>
      <dgm:t>
        <a:bodyPr/>
        <a:lstStyle/>
        <a:p>
          <a:endParaRPr lang="es-ES"/>
        </a:p>
      </dgm:t>
    </dgm:pt>
    <dgm:pt modelId="{7A0F8CFA-F23C-4699-BCC6-9761D801BA65}" type="sibTrans" cxnId="{1C978356-BECA-4401-97D8-E67FEA0F1C9F}">
      <dgm:prSet/>
      <dgm:spPr/>
      <dgm:t>
        <a:bodyPr/>
        <a:lstStyle/>
        <a:p>
          <a:endParaRPr lang="es-ES"/>
        </a:p>
      </dgm:t>
    </dgm:pt>
    <dgm:pt modelId="{34E04D59-0CC0-46B8-9161-CAB2344B1C5D}">
      <dgm:prSet phldrT="[Texto]"/>
      <dgm:spPr/>
      <dgm:t>
        <a:bodyPr/>
        <a:lstStyle/>
        <a:p>
          <a:r>
            <a:rPr lang="es-ES" dirty="0" err="1" smtClean="0"/>
            <a:t>Resolució</a:t>
          </a:r>
          <a:endParaRPr lang="es-ES" dirty="0"/>
        </a:p>
      </dgm:t>
    </dgm:pt>
    <dgm:pt modelId="{8FFF3B97-BEB5-453C-90E4-511EAEE29C3E}" type="parTrans" cxnId="{986FEC61-EC9B-473B-8A6B-5DEA3480F0E1}">
      <dgm:prSet/>
      <dgm:spPr/>
      <dgm:t>
        <a:bodyPr/>
        <a:lstStyle/>
        <a:p>
          <a:endParaRPr lang="es-ES"/>
        </a:p>
      </dgm:t>
    </dgm:pt>
    <dgm:pt modelId="{9C002D83-00CC-47DF-A58E-BAAF2520F28A}" type="sibTrans" cxnId="{986FEC61-EC9B-473B-8A6B-5DEA3480F0E1}">
      <dgm:prSet/>
      <dgm:spPr/>
      <dgm:t>
        <a:bodyPr/>
        <a:lstStyle/>
        <a:p>
          <a:endParaRPr lang="es-ES"/>
        </a:p>
      </dgm:t>
    </dgm:pt>
    <dgm:pt modelId="{AF40B82B-6E9F-40BB-9ED3-25C919D16D55}" type="pres">
      <dgm:prSet presAssocID="{49209EA4-CBF2-42F6-AD25-D2D46CF1264D}" presName="CompostProcess" presStyleCnt="0">
        <dgm:presLayoutVars>
          <dgm:dir/>
          <dgm:resizeHandles val="exact"/>
        </dgm:presLayoutVars>
      </dgm:prSet>
      <dgm:spPr/>
    </dgm:pt>
    <dgm:pt modelId="{7CB46EDF-16A2-4B02-92FC-B42E873965E7}" type="pres">
      <dgm:prSet presAssocID="{49209EA4-CBF2-42F6-AD25-D2D46CF1264D}" presName="arrow" presStyleLbl="bgShp" presStyleIdx="0" presStyleCnt="1"/>
      <dgm:spPr/>
    </dgm:pt>
    <dgm:pt modelId="{CB2E9357-475B-4233-BA88-9790BB5E7168}" type="pres">
      <dgm:prSet presAssocID="{49209EA4-CBF2-42F6-AD25-D2D46CF1264D}" presName="linearProcess" presStyleCnt="0"/>
      <dgm:spPr/>
    </dgm:pt>
    <dgm:pt modelId="{D7882CC0-98B9-45A2-BB76-690B512422B4}" type="pres">
      <dgm:prSet presAssocID="{9063BFE8-18B1-4280-9FBA-A1860586D5CA}" presName="textNode" presStyleLbl="node1" presStyleIdx="0" presStyleCnt="3">
        <dgm:presLayoutVars>
          <dgm:bulletEnabled val="1"/>
        </dgm:presLayoutVars>
      </dgm:prSet>
      <dgm:spPr/>
      <dgm:t>
        <a:bodyPr/>
        <a:lstStyle/>
        <a:p>
          <a:endParaRPr lang="ca-ES"/>
        </a:p>
      </dgm:t>
    </dgm:pt>
    <dgm:pt modelId="{2742FF7E-8D66-4472-8178-05D54671DB63}" type="pres">
      <dgm:prSet presAssocID="{22DADEB5-7917-4203-B230-731D3384ED5D}" presName="sibTrans" presStyleCnt="0"/>
      <dgm:spPr/>
    </dgm:pt>
    <dgm:pt modelId="{24EA1E99-FE89-42ED-B101-F8AA4DF30E83}" type="pres">
      <dgm:prSet presAssocID="{1422569A-8DBA-4C0B-8221-60E6B530AB9D}" presName="textNode" presStyleLbl="node1" presStyleIdx="1" presStyleCnt="3">
        <dgm:presLayoutVars>
          <dgm:bulletEnabled val="1"/>
        </dgm:presLayoutVars>
      </dgm:prSet>
      <dgm:spPr/>
      <dgm:t>
        <a:bodyPr/>
        <a:lstStyle/>
        <a:p>
          <a:endParaRPr lang="ca-ES"/>
        </a:p>
      </dgm:t>
    </dgm:pt>
    <dgm:pt modelId="{726931F2-3FEA-4C9F-A0CE-E793AB7FDCF6}" type="pres">
      <dgm:prSet presAssocID="{7A0F8CFA-F23C-4699-BCC6-9761D801BA65}" presName="sibTrans" presStyleCnt="0"/>
      <dgm:spPr/>
    </dgm:pt>
    <dgm:pt modelId="{0AEDA6D1-A949-478F-AF74-12DA74D4A532}" type="pres">
      <dgm:prSet presAssocID="{34E04D59-0CC0-46B8-9161-CAB2344B1C5D}" presName="textNode" presStyleLbl="node1" presStyleIdx="2" presStyleCnt="3">
        <dgm:presLayoutVars>
          <dgm:bulletEnabled val="1"/>
        </dgm:presLayoutVars>
      </dgm:prSet>
      <dgm:spPr/>
      <dgm:t>
        <a:bodyPr/>
        <a:lstStyle/>
        <a:p>
          <a:endParaRPr lang="ca-ES"/>
        </a:p>
      </dgm:t>
    </dgm:pt>
  </dgm:ptLst>
  <dgm:cxnLst>
    <dgm:cxn modelId="{986FEC61-EC9B-473B-8A6B-5DEA3480F0E1}" srcId="{49209EA4-CBF2-42F6-AD25-D2D46CF1264D}" destId="{34E04D59-0CC0-46B8-9161-CAB2344B1C5D}" srcOrd="2" destOrd="0" parTransId="{8FFF3B97-BEB5-453C-90E4-511EAEE29C3E}" sibTransId="{9C002D83-00CC-47DF-A58E-BAAF2520F28A}"/>
    <dgm:cxn modelId="{46A76187-F9CE-472D-AE1F-0443BAB5FC1D}" type="presOf" srcId="{49209EA4-CBF2-42F6-AD25-D2D46CF1264D}" destId="{AF40B82B-6E9F-40BB-9ED3-25C919D16D55}" srcOrd="0" destOrd="0" presId="urn:microsoft.com/office/officeart/2005/8/layout/hProcess9"/>
    <dgm:cxn modelId="{305802A8-D5EE-49DB-A5A7-99647C009645}" srcId="{49209EA4-CBF2-42F6-AD25-D2D46CF1264D}" destId="{9063BFE8-18B1-4280-9FBA-A1860586D5CA}" srcOrd="0" destOrd="0" parTransId="{A27C9301-3D69-4D37-A5B5-99FADF38E615}" sibTransId="{22DADEB5-7917-4203-B230-731D3384ED5D}"/>
    <dgm:cxn modelId="{DBBAC67C-108A-484B-A55A-371138E157AA}" type="presOf" srcId="{9063BFE8-18B1-4280-9FBA-A1860586D5CA}" destId="{D7882CC0-98B9-45A2-BB76-690B512422B4}" srcOrd="0" destOrd="0" presId="urn:microsoft.com/office/officeart/2005/8/layout/hProcess9"/>
    <dgm:cxn modelId="{9FF0A1E6-0F81-40C8-84FF-4FAAE419B29D}" type="presOf" srcId="{34E04D59-0CC0-46B8-9161-CAB2344B1C5D}" destId="{0AEDA6D1-A949-478F-AF74-12DA74D4A532}" srcOrd="0" destOrd="0" presId="urn:microsoft.com/office/officeart/2005/8/layout/hProcess9"/>
    <dgm:cxn modelId="{ADD32A8C-4A44-466E-91A0-1B14499DA5F0}" type="presOf" srcId="{1422569A-8DBA-4C0B-8221-60E6B530AB9D}" destId="{24EA1E99-FE89-42ED-B101-F8AA4DF30E83}" srcOrd="0" destOrd="0" presId="urn:microsoft.com/office/officeart/2005/8/layout/hProcess9"/>
    <dgm:cxn modelId="{1C978356-BECA-4401-97D8-E67FEA0F1C9F}" srcId="{49209EA4-CBF2-42F6-AD25-D2D46CF1264D}" destId="{1422569A-8DBA-4C0B-8221-60E6B530AB9D}" srcOrd="1" destOrd="0" parTransId="{7461F2F6-C7B1-4D39-9AA4-DE153615FE02}" sibTransId="{7A0F8CFA-F23C-4699-BCC6-9761D801BA65}"/>
    <dgm:cxn modelId="{4B22F2CB-9DF1-4D1A-AD0F-45F8FB36A716}" type="presParOf" srcId="{AF40B82B-6E9F-40BB-9ED3-25C919D16D55}" destId="{7CB46EDF-16A2-4B02-92FC-B42E873965E7}" srcOrd="0" destOrd="0" presId="urn:microsoft.com/office/officeart/2005/8/layout/hProcess9"/>
    <dgm:cxn modelId="{862A99BA-961F-4A16-872B-2584D4EFDAFE}" type="presParOf" srcId="{AF40B82B-6E9F-40BB-9ED3-25C919D16D55}" destId="{CB2E9357-475B-4233-BA88-9790BB5E7168}" srcOrd="1" destOrd="0" presId="urn:microsoft.com/office/officeart/2005/8/layout/hProcess9"/>
    <dgm:cxn modelId="{6FB774E9-9465-436B-9C0A-13655AB689DB}" type="presParOf" srcId="{CB2E9357-475B-4233-BA88-9790BB5E7168}" destId="{D7882CC0-98B9-45A2-BB76-690B512422B4}" srcOrd="0" destOrd="0" presId="urn:microsoft.com/office/officeart/2005/8/layout/hProcess9"/>
    <dgm:cxn modelId="{36EC9CF9-AB46-4714-94B2-96ECECE18B5A}" type="presParOf" srcId="{CB2E9357-475B-4233-BA88-9790BB5E7168}" destId="{2742FF7E-8D66-4472-8178-05D54671DB63}" srcOrd="1" destOrd="0" presId="urn:microsoft.com/office/officeart/2005/8/layout/hProcess9"/>
    <dgm:cxn modelId="{1A64914F-A7D5-4137-ABA5-852AEA0AA7B2}" type="presParOf" srcId="{CB2E9357-475B-4233-BA88-9790BB5E7168}" destId="{24EA1E99-FE89-42ED-B101-F8AA4DF30E83}" srcOrd="2" destOrd="0" presId="urn:microsoft.com/office/officeart/2005/8/layout/hProcess9"/>
    <dgm:cxn modelId="{1D96E68B-C5DF-4773-A3FC-759396718B30}" type="presParOf" srcId="{CB2E9357-475B-4233-BA88-9790BB5E7168}" destId="{726931F2-3FEA-4C9F-A0CE-E793AB7FDCF6}" srcOrd="3" destOrd="0" presId="urn:microsoft.com/office/officeart/2005/8/layout/hProcess9"/>
    <dgm:cxn modelId="{2AC6C9D0-C57E-4DA1-9EA1-AFAF11334713}" type="presParOf" srcId="{CB2E9357-475B-4233-BA88-9790BB5E7168}" destId="{0AEDA6D1-A949-478F-AF74-12DA74D4A532}"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599332-7501-475B-AA80-154CC20F4B1B}"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s-ES"/>
        </a:p>
      </dgm:t>
    </dgm:pt>
    <dgm:pt modelId="{1238BD49-AA4E-4958-9998-A0F5B329BF88}">
      <dgm:prSet phldrT="[Texto]"/>
      <dgm:spPr/>
      <dgm:t>
        <a:bodyPr/>
        <a:lstStyle/>
        <a:p>
          <a:r>
            <a:rPr lang="es-ES" dirty="0" err="1" smtClean="0"/>
            <a:t>Presentació</a:t>
          </a:r>
          <a:r>
            <a:rPr lang="es-ES" dirty="0" smtClean="0"/>
            <a:t> de la </a:t>
          </a:r>
          <a:r>
            <a:rPr lang="es-ES" dirty="0" err="1" smtClean="0"/>
            <a:t>comunicació</a:t>
          </a:r>
          <a:endParaRPr lang="es-ES" dirty="0"/>
        </a:p>
      </dgm:t>
    </dgm:pt>
    <dgm:pt modelId="{6549B033-7977-4BAF-9409-400B8855678C}" type="parTrans" cxnId="{DFB7262E-DFF4-4D20-B477-B743B3979669}">
      <dgm:prSet/>
      <dgm:spPr/>
      <dgm:t>
        <a:bodyPr/>
        <a:lstStyle/>
        <a:p>
          <a:endParaRPr lang="es-ES"/>
        </a:p>
      </dgm:t>
    </dgm:pt>
    <dgm:pt modelId="{C6C13889-6C2A-4A64-A3AA-3B9E401B7BFD}" type="sibTrans" cxnId="{DFB7262E-DFF4-4D20-B477-B743B3979669}">
      <dgm:prSet/>
      <dgm:spPr/>
      <dgm:t>
        <a:bodyPr/>
        <a:lstStyle/>
        <a:p>
          <a:endParaRPr lang="es-ES"/>
        </a:p>
      </dgm:t>
    </dgm:pt>
    <dgm:pt modelId="{FF504353-C343-43A1-B989-D7BB6AE534F7}">
      <dgm:prSet phldrT="[Texto]"/>
      <dgm:spPr/>
      <dgm:t>
        <a:bodyPr/>
        <a:lstStyle/>
        <a:p>
          <a:r>
            <a:rPr lang="es-ES" dirty="0" err="1" smtClean="0"/>
            <a:t>Correcte</a:t>
          </a:r>
          <a:r>
            <a:rPr lang="es-ES" dirty="0" smtClean="0"/>
            <a:t>: </a:t>
          </a:r>
          <a:r>
            <a:rPr lang="es-ES" dirty="0" err="1" smtClean="0"/>
            <a:t>inici</a:t>
          </a:r>
          <a:r>
            <a:rPr lang="es-ES" dirty="0" smtClean="0"/>
            <a:t> de </a:t>
          </a:r>
          <a:r>
            <a:rPr lang="es-ES" dirty="0" err="1" smtClean="0"/>
            <a:t>l’obra</a:t>
          </a:r>
          <a:endParaRPr lang="es-ES" dirty="0"/>
        </a:p>
      </dgm:t>
    </dgm:pt>
    <dgm:pt modelId="{9CFEE415-48BD-409B-A385-F2DC333FD7E6}" type="parTrans" cxnId="{87B481A6-32BB-40F8-B27E-208070FA763A}">
      <dgm:prSet/>
      <dgm:spPr/>
      <dgm:t>
        <a:bodyPr/>
        <a:lstStyle/>
        <a:p>
          <a:endParaRPr lang="es-ES"/>
        </a:p>
      </dgm:t>
    </dgm:pt>
    <dgm:pt modelId="{FDEFB694-51B1-4283-9A4A-D4E60E81A428}" type="sibTrans" cxnId="{87B481A6-32BB-40F8-B27E-208070FA763A}">
      <dgm:prSet/>
      <dgm:spPr/>
      <dgm:t>
        <a:bodyPr/>
        <a:lstStyle/>
        <a:p>
          <a:endParaRPr lang="es-ES"/>
        </a:p>
      </dgm:t>
    </dgm:pt>
    <dgm:pt modelId="{0D06E1C8-5F02-40AA-9447-5B9A647970EF}">
      <dgm:prSet phldrT="[Texto]"/>
      <dgm:spPr/>
      <dgm:t>
        <a:bodyPr/>
        <a:lstStyle/>
        <a:p>
          <a:r>
            <a:rPr lang="es-ES" dirty="0" err="1" smtClean="0"/>
            <a:t>Expedient</a:t>
          </a:r>
          <a:r>
            <a:rPr lang="es-ES" dirty="0" smtClean="0"/>
            <a:t> </a:t>
          </a:r>
          <a:r>
            <a:rPr lang="es-ES" dirty="0" err="1" smtClean="0"/>
            <a:t>finalitzat</a:t>
          </a:r>
          <a:endParaRPr lang="es-ES" dirty="0"/>
        </a:p>
      </dgm:t>
    </dgm:pt>
    <dgm:pt modelId="{FF825F6C-4EC9-4CEC-8A8C-E2C81A4A1108}" type="parTrans" cxnId="{3B789B37-8190-4619-88EB-89B3BEF896C2}">
      <dgm:prSet/>
      <dgm:spPr/>
      <dgm:t>
        <a:bodyPr/>
        <a:lstStyle/>
        <a:p>
          <a:endParaRPr lang="es-ES"/>
        </a:p>
      </dgm:t>
    </dgm:pt>
    <dgm:pt modelId="{6A62EAAD-E8A9-4C44-805E-E1BF7FFDF835}" type="sibTrans" cxnId="{3B789B37-8190-4619-88EB-89B3BEF896C2}">
      <dgm:prSet/>
      <dgm:spPr/>
      <dgm:t>
        <a:bodyPr/>
        <a:lstStyle/>
        <a:p>
          <a:endParaRPr lang="es-ES"/>
        </a:p>
      </dgm:t>
    </dgm:pt>
    <dgm:pt modelId="{3CFD1FC3-71CB-4645-B37F-252B1DE7764E}">
      <dgm:prSet phldrT="[Texto]"/>
      <dgm:spPr/>
      <dgm:t>
        <a:bodyPr/>
        <a:lstStyle/>
        <a:p>
          <a:r>
            <a:rPr lang="es-ES" dirty="0" err="1" smtClean="0"/>
            <a:t>Reacció</a:t>
          </a:r>
          <a:r>
            <a:rPr lang="es-ES" dirty="0" smtClean="0"/>
            <a:t>  per denuncia</a:t>
          </a:r>
          <a:endParaRPr lang="es-ES" dirty="0"/>
        </a:p>
      </dgm:t>
    </dgm:pt>
    <dgm:pt modelId="{B9B95CF6-6D28-4313-B07C-2ED87F200A35}" type="parTrans" cxnId="{1DE5C421-93B3-4D10-9C8E-810D9A979887}">
      <dgm:prSet/>
      <dgm:spPr/>
      <dgm:t>
        <a:bodyPr/>
        <a:lstStyle/>
        <a:p>
          <a:endParaRPr lang="es-ES"/>
        </a:p>
      </dgm:t>
    </dgm:pt>
    <dgm:pt modelId="{E7415D72-7E75-44DF-81D8-22E88F5751C2}" type="sibTrans" cxnId="{1DE5C421-93B3-4D10-9C8E-810D9A979887}">
      <dgm:prSet/>
      <dgm:spPr/>
      <dgm:t>
        <a:bodyPr/>
        <a:lstStyle/>
        <a:p>
          <a:endParaRPr lang="es-ES"/>
        </a:p>
      </dgm:t>
    </dgm:pt>
    <dgm:pt modelId="{B2E76E53-7FE1-4E2A-A970-6C319E10574F}">
      <dgm:prSet phldrT="[Texto]"/>
      <dgm:spPr/>
      <dgm:t>
        <a:bodyPr/>
        <a:lstStyle/>
        <a:p>
          <a:r>
            <a:rPr lang="es-ES" dirty="0" err="1" smtClean="0"/>
            <a:t>Amb</a:t>
          </a:r>
          <a:r>
            <a:rPr lang="es-ES" dirty="0" smtClean="0"/>
            <a:t> </a:t>
          </a:r>
          <a:r>
            <a:rPr lang="es-ES" dirty="0" err="1" smtClean="0"/>
            <a:t>deficiències</a:t>
          </a:r>
          <a:r>
            <a:rPr lang="es-ES" dirty="0" smtClean="0"/>
            <a:t>: </a:t>
          </a:r>
          <a:r>
            <a:rPr lang="es-ES" dirty="0" err="1" smtClean="0"/>
            <a:t>inici</a:t>
          </a:r>
          <a:r>
            <a:rPr lang="es-ES" dirty="0" smtClean="0"/>
            <a:t> de </a:t>
          </a:r>
          <a:r>
            <a:rPr lang="es-ES" dirty="0" err="1" smtClean="0"/>
            <a:t>l’obra</a:t>
          </a:r>
          <a:r>
            <a:rPr lang="es-ES" dirty="0" smtClean="0"/>
            <a:t> a no ser que </a:t>
          </a:r>
          <a:r>
            <a:rPr lang="es-ES" dirty="0" err="1" smtClean="0"/>
            <a:t>hi</a:t>
          </a:r>
          <a:r>
            <a:rPr lang="es-ES" dirty="0" smtClean="0"/>
            <a:t> </a:t>
          </a:r>
          <a:r>
            <a:rPr lang="es-ES" dirty="0" err="1" smtClean="0"/>
            <a:t>hagi</a:t>
          </a:r>
          <a:r>
            <a:rPr lang="es-ES" dirty="0" smtClean="0"/>
            <a:t> </a:t>
          </a:r>
          <a:r>
            <a:rPr lang="es-ES" dirty="0" err="1" smtClean="0"/>
            <a:t>justificació</a:t>
          </a:r>
          <a:endParaRPr lang="es-ES" dirty="0"/>
        </a:p>
      </dgm:t>
    </dgm:pt>
    <dgm:pt modelId="{3B417818-9991-4162-81C2-DE7F3BBCDEB2}" type="parTrans" cxnId="{F67E96E9-2578-45B5-8405-B46AFBE469FF}">
      <dgm:prSet/>
      <dgm:spPr/>
      <dgm:t>
        <a:bodyPr/>
        <a:lstStyle/>
        <a:p>
          <a:endParaRPr lang="es-ES"/>
        </a:p>
      </dgm:t>
    </dgm:pt>
    <dgm:pt modelId="{451B3A56-6554-4F93-A007-879A340469F9}" type="sibTrans" cxnId="{F67E96E9-2578-45B5-8405-B46AFBE469FF}">
      <dgm:prSet/>
      <dgm:spPr/>
      <dgm:t>
        <a:bodyPr/>
        <a:lstStyle/>
        <a:p>
          <a:endParaRPr lang="es-ES"/>
        </a:p>
      </dgm:t>
    </dgm:pt>
    <dgm:pt modelId="{AD8E282E-1CD1-4326-B754-075B3D5E3BDA}">
      <dgm:prSet phldrT="[Texto]"/>
      <dgm:spPr/>
      <dgm:t>
        <a:bodyPr/>
        <a:lstStyle/>
        <a:p>
          <a:r>
            <a:rPr lang="es-ES" dirty="0" err="1" smtClean="0"/>
            <a:t>Comença</a:t>
          </a:r>
          <a:r>
            <a:rPr lang="es-ES" dirty="0" smtClean="0"/>
            <a:t> un </a:t>
          </a:r>
          <a:r>
            <a:rPr lang="es-ES" dirty="0" err="1" smtClean="0"/>
            <a:t>procediment</a:t>
          </a:r>
          <a:endParaRPr lang="es-ES" dirty="0"/>
        </a:p>
      </dgm:t>
    </dgm:pt>
    <dgm:pt modelId="{1F802FE4-36A9-4F94-A97A-AE745E843B1B}" type="parTrans" cxnId="{7DFA4707-05A6-4DDC-B23D-516469367468}">
      <dgm:prSet/>
      <dgm:spPr/>
      <dgm:t>
        <a:bodyPr/>
        <a:lstStyle/>
        <a:p>
          <a:endParaRPr lang="es-ES"/>
        </a:p>
      </dgm:t>
    </dgm:pt>
    <dgm:pt modelId="{7C328B01-5542-4E77-B760-647A2316BE1E}" type="sibTrans" cxnId="{7DFA4707-05A6-4DDC-B23D-516469367468}">
      <dgm:prSet/>
      <dgm:spPr/>
      <dgm:t>
        <a:bodyPr/>
        <a:lstStyle/>
        <a:p>
          <a:endParaRPr lang="es-ES"/>
        </a:p>
      </dgm:t>
    </dgm:pt>
    <dgm:pt modelId="{176F2FBC-D31A-4800-BBDE-430EAE6A3FB6}" type="pres">
      <dgm:prSet presAssocID="{0E599332-7501-475B-AA80-154CC20F4B1B}" presName="diagram" presStyleCnt="0">
        <dgm:presLayoutVars>
          <dgm:chPref val="1"/>
          <dgm:dir/>
          <dgm:animOne val="branch"/>
          <dgm:animLvl val="lvl"/>
          <dgm:resizeHandles val="exact"/>
        </dgm:presLayoutVars>
      </dgm:prSet>
      <dgm:spPr/>
      <dgm:t>
        <a:bodyPr/>
        <a:lstStyle/>
        <a:p>
          <a:endParaRPr lang="ca-ES"/>
        </a:p>
      </dgm:t>
    </dgm:pt>
    <dgm:pt modelId="{821509AD-9821-4DC4-95A5-4FD12A53DAC8}" type="pres">
      <dgm:prSet presAssocID="{1238BD49-AA4E-4958-9998-A0F5B329BF88}" presName="root1" presStyleCnt="0"/>
      <dgm:spPr/>
    </dgm:pt>
    <dgm:pt modelId="{04C865E3-C0A1-43A3-B25F-EAED337A060A}" type="pres">
      <dgm:prSet presAssocID="{1238BD49-AA4E-4958-9998-A0F5B329BF88}" presName="LevelOneTextNode" presStyleLbl="node0" presStyleIdx="0" presStyleCnt="1">
        <dgm:presLayoutVars>
          <dgm:chPref val="3"/>
        </dgm:presLayoutVars>
      </dgm:prSet>
      <dgm:spPr/>
      <dgm:t>
        <a:bodyPr/>
        <a:lstStyle/>
        <a:p>
          <a:endParaRPr lang="ca-ES"/>
        </a:p>
      </dgm:t>
    </dgm:pt>
    <dgm:pt modelId="{AD84865F-1CB3-4588-B60A-31F688C2E00C}" type="pres">
      <dgm:prSet presAssocID="{1238BD49-AA4E-4958-9998-A0F5B329BF88}" presName="level2hierChild" presStyleCnt="0"/>
      <dgm:spPr/>
    </dgm:pt>
    <dgm:pt modelId="{1A40AB82-0A52-4482-B2C3-34388BB3FAA7}" type="pres">
      <dgm:prSet presAssocID="{9CFEE415-48BD-409B-A385-F2DC333FD7E6}" presName="conn2-1" presStyleLbl="parChTrans1D2" presStyleIdx="0" presStyleCnt="2"/>
      <dgm:spPr/>
      <dgm:t>
        <a:bodyPr/>
        <a:lstStyle/>
        <a:p>
          <a:endParaRPr lang="ca-ES"/>
        </a:p>
      </dgm:t>
    </dgm:pt>
    <dgm:pt modelId="{586F738E-4D00-4C1B-8469-A80749640AF2}" type="pres">
      <dgm:prSet presAssocID="{9CFEE415-48BD-409B-A385-F2DC333FD7E6}" presName="connTx" presStyleLbl="parChTrans1D2" presStyleIdx="0" presStyleCnt="2"/>
      <dgm:spPr/>
      <dgm:t>
        <a:bodyPr/>
        <a:lstStyle/>
        <a:p>
          <a:endParaRPr lang="ca-ES"/>
        </a:p>
      </dgm:t>
    </dgm:pt>
    <dgm:pt modelId="{F2084445-4C2C-4371-999D-9DFB482D2BC7}" type="pres">
      <dgm:prSet presAssocID="{FF504353-C343-43A1-B989-D7BB6AE534F7}" presName="root2" presStyleCnt="0"/>
      <dgm:spPr/>
    </dgm:pt>
    <dgm:pt modelId="{22E4EF70-A175-45F2-90FA-16DA2B639052}" type="pres">
      <dgm:prSet presAssocID="{FF504353-C343-43A1-B989-D7BB6AE534F7}" presName="LevelTwoTextNode" presStyleLbl="node2" presStyleIdx="0" presStyleCnt="2">
        <dgm:presLayoutVars>
          <dgm:chPref val="3"/>
        </dgm:presLayoutVars>
      </dgm:prSet>
      <dgm:spPr/>
      <dgm:t>
        <a:bodyPr/>
        <a:lstStyle/>
        <a:p>
          <a:endParaRPr lang="es-ES"/>
        </a:p>
      </dgm:t>
    </dgm:pt>
    <dgm:pt modelId="{4B59F414-3FBE-4641-A66D-2B27A9BB3D07}" type="pres">
      <dgm:prSet presAssocID="{FF504353-C343-43A1-B989-D7BB6AE534F7}" presName="level3hierChild" presStyleCnt="0"/>
      <dgm:spPr/>
    </dgm:pt>
    <dgm:pt modelId="{C6898850-ACC2-4457-B5D0-584BF2C6D776}" type="pres">
      <dgm:prSet presAssocID="{FF825F6C-4EC9-4CEC-8A8C-E2C81A4A1108}" presName="conn2-1" presStyleLbl="parChTrans1D3" presStyleIdx="0" presStyleCnt="3"/>
      <dgm:spPr/>
      <dgm:t>
        <a:bodyPr/>
        <a:lstStyle/>
        <a:p>
          <a:endParaRPr lang="ca-ES"/>
        </a:p>
      </dgm:t>
    </dgm:pt>
    <dgm:pt modelId="{16E32FBC-4511-4E82-9DE7-0BB180EB357F}" type="pres">
      <dgm:prSet presAssocID="{FF825F6C-4EC9-4CEC-8A8C-E2C81A4A1108}" presName="connTx" presStyleLbl="parChTrans1D3" presStyleIdx="0" presStyleCnt="3"/>
      <dgm:spPr/>
      <dgm:t>
        <a:bodyPr/>
        <a:lstStyle/>
        <a:p>
          <a:endParaRPr lang="ca-ES"/>
        </a:p>
      </dgm:t>
    </dgm:pt>
    <dgm:pt modelId="{895FF9CC-4AE0-48F3-9723-A88993E52400}" type="pres">
      <dgm:prSet presAssocID="{0D06E1C8-5F02-40AA-9447-5B9A647970EF}" presName="root2" presStyleCnt="0"/>
      <dgm:spPr/>
    </dgm:pt>
    <dgm:pt modelId="{4CB75DB5-B0E8-4C02-BBEC-9946CA4935F1}" type="pres">
      <dgm:prSet presAssocID="{0D06E1C8-5F02-40AA-9447-5B9A647970EF}" presName="LevelTwoTextNode" presStyleLbl="node3" presStyleIdx="0" presStyleCnt="3">
        <dgm:presLayoutVars>
          <dgm:chPref val="3"/>
        </dgm:presLayoutVars>
      </dgm:prSet>
      <dgm:spPr/>
      <dgm:t>
        <a:bodyPr/>
        <a:lstStyle/>
        <a:p>
          <a:endParaRPr lang="es-ES"/>
        </a:p>
      </dgm:t>
    </dgm:pt>
    <dgm:pt modelId="{7496B872-3027-4D7B-987F-E613C5BC2500}" type="pres">
      <dgm:prSet presAssocID="{0D06E1C8-5F02-40AA-9447-5B9A647970EF}" presName="level3hierChild" presStyleCnt="0"/>
      <dgm:spPr/>
    </dgm:pt>
    <dgm:pt modelId="{51544266-C356-4211-9B79-45B0CB34E790}" type="pres">
      <dgm:prSet presAssocID="{B9B95CF6-6D28-4313-B07C-2ED87F200A35}" presName="conn2-1" presStyleLbl="parChTrans1D3" presStyleIdx="1" presStyleCnt="3"/>
      <dgm:spPr/>
      <dgm:t>
        <a:bodyPr/>
        <a:lstStyle/>
        <a:p>
          <a:endParaRPr lang="ca-ES"/>
        </a:p>
      </dgm:t>
    </dgm:pt>
    <dgm:pt modelId="{085221C2-5990-44B1-8C82-6B59B34AD400}" type="pres">
      <dgm:prSet presAssocID="{B9B95CF6-6D28-4313-B07C-2ED87F200A35}" presName="connTx" presStyleLbl="parChTrans1D3" presStyleIdx="1" presStyleCnt="3"/>
      <dgm:spPr/>
      <dgm:t>
        <a:bodyPr/>
        <a:lstStyle/>
        <a:p>
          <a:endParaRPr lang="ca-ES"/>
        </a:p>
      </dgm:t>
    </dgm:pt>
    <dgm:pt modelId="{0D8F2034-C445-4117-83FB-AF62BEF9BC9A}" type="pres">
      <dgm:prSet presAssocID="{3CFD1FC3-71CB-4645-B37F-252B1DE7764E}" presName="root2" presStyleCnt="0"/>
      <dgm:spPr/>
    </dgm:pt>
    <dgm:pt modelId="{89FEBDB8-68C9-4F26-825D-B5EF74E587EF}" type="pres">
      <dgm:prSet presAssocID="{3CFD1FC3-71CB-4645-B37F-252B1DE7764E}" presName="LevelTwoTextNode" presStyleLbl="node3" presStyleIdx="1" presStyleCnt="3">
        <dgm:presLayoutVars>
          <dgm:chPref val="3"/>
        </dgm:presLayoutVars>
      </dgm:prSet>
      <dgm:spPr/>
      <dgm:t>
        <a:bodyPr/>
        <a:lstStyle/>
        <a:p>
          <a:endParaRPr lang="es-ES"/>
        </a:p>
      </dgm:t>
    </dgm:pt>
    <dgm:pt modelId="{691D224D-B09B-46A8-9D51-2C1C14F28FD1}" type="pres">
      <dgm:prSet presAssocID="{3CFD1FC3-71CB-4645-B37F-252B1DE7764E}" presName="level3hierChild" presStyleCnt="0"/>
      <dgm:spPr/>
    </dgm:pt>
    <dgm:pt modelId="{23BC3314-422C-4BF3-8A45-210D80EBF4AA}" type="pres">
      <dgm:prSet presAssocID="{3B417818-9991-4162-81C2-DE7F3BBCDEB2}" presName="conn2-1" presStyleLbl="parChTrans1D2" presStyleIdx="1" presStyleCnt="2"/>
      <dgm:spPr/>
      <dgm:t>
        <a:bodyPr/>
        <a:lstStyle/>
        <a:p>
          <a:endParaRPr lang="ca-ES"/>
        </a:p>
      </dgm:t>
    </dgm:pt>
    <dgm:pt modelId="{DA7DFE21-364B-41B0-838C-10B392D6D6C6}" type="pres">
      <dgm:prSet presAssocID="{3B417818-9991-4162-81C2-DE7F3BBCDEB2}" presName="connTx" presStyleLbl="parChTrans1D2" presStyleIdx="1" presStyleCnt="2"/>
      <dgm:spPr/>
      <dgm:t>
        <a:bodyPr/>
        <a:lstStyle/>
        <a:p>
          <a:endParaRPr lang="ca-ES"/>
        </a:p>
      </dgm:t>
    </dgm:pt>
    <dgm:pt modelId="{5D98B229-305C-420B-B9AA-10611D4BF5AF}" type="pres">
      <dgm:prSet presAssocID="{B2E76E53-7FE1-4E2A-A970-6C319E10574F}" presName="root2" presStyleCnt="0"/>
      <dgm:spPr/>
    </dgm:pt>
    <dgm:pt modelId="{66C228F6-0398-425B-8C29-425D5E606FD3}" type="pres">
      <dgm:prSet presAssocID="{B2E76E53-7FE1-4E2A-A970-6C319E10574F}" presName="LevelTwoTextNode" presStyleLbl="node2" presStyleIdx="1" presStyleCnt="2">
        <dgm:presLayoutVars>
          <dgm:chPref val="3"/>
        </dgm:presLayoutVars>
      </dgm:prSet>
      <dgm:spPr/>
      <dgm:t>
        <a:bodyPr/>
        <a:lstStyle/>
        <a:p>
          <a:endParaRPr lang="es-ES"/>
        </a:p>
      </dgm:t>
    </dgm:pt>
    <dgm:pt modelId="{F5947CE9-413E-4429-ABA3-A66D1148D960}" type="pres">
      <dgm:prSet presAssocID="{B2E76E53-7FE1-4E2A-A970-6C319E10574F}" presName="level3hierChild" presStyleCnt="0"/>
      <dgm:spPr/>
    </dgm:pt>
    <dgm:pt modelId="{7E81C4D8-0F8E-4054-ADFE-4B71FD10397F}" type="pres">
      <dgm:prSet presAssocID="{1F802FE4-36A9-4F94-A97A-AE745E843B1B}" presName="conn2-1" presStyleLbl="parChTrans1D3" presStyleIdx="2" presStyleCnt="3"/>
      <dgm:spPr/>
      <dgm:t>
        <a:bodyPr/>
        <a:lstStyle/>
        <a:p>
          <a:endParaRPr lang="ca-ES"/>
        </a:p>
      </dgm:t>
    </dgm:pt>
    <dgm:pt modelId="{F48710F5-10B5-4025-9C3B-829E6D4E0B1C}" type="pres">
      <dgm:prSet presAssocID="{1F802FE4-36A9-4F94-A97A-AE745E843B1B}" presName="connTx" presStyleLbl="parChTrans1D3" presStyleIdx="2" presStyleCnt="3"/>
      <dgm:spPr/>
      <dgm:t>
        <a:bodyPr/>
        <a:lstStyle/>
        <a:p>
          <a:endParaRPr lang="ca-ES"/>
        </a:p>
      </dgm:t>
    </dgm:pt>
    <dgm:pt modelId="{358ACF15-396C-48FA-95B7-44889CE16045}" type="pres">
      <dgm:prSet presAssocID="{AD8E282E-1CD1-4326-B754-075B3D5E3BDA}" presName="root2" presStyleCnt="0"/>
      <dgm:spPr/>
    </dgm:pt>
    <dgm:pt modelId="{7A3E3729-723C-46C4-BF53-F0C506342A6C}" type="pres">
      <dgm:prSet presAssocID="{AD8E282E-1CD1-4326-B754-075B3D5E3BDA}" presName="LevelTwoTextNode" presStyleLbl="node3" presStyleIdx="2" presStyleCnt="3">
        <dgm:presLayoutVars>
          <dgm:chPref val="3"/>
        </dgm:presLayoutVars>
      </dgm:prSet>
      <dgm:spPr/>
      <dgm:t>
        <a:bodyPr/>
        <a:lstStyle/>
        <a:p>
          <a:endParaRPr lang="ca-ES"/>
        </a:p>
      </dgm:t>
    </dgm:pt>
    <dgm:pt modelId="{D0C7A461-1565-4F42-A8A4-76269C335CAB}" type="pres">
      <dgm:prSet presAssocID="{AD8E282E-1CD1-4326-B754-075B3D5E3BDA}" presName="level3hierChild" presStyleCnt="0"/>
      <dgm:spPr/>
    </dgm:pt>
  </dgm:ptLst>
  <dgm:cxnLst>
    <dgm:cxn modelId="{261362BB-83F4-4222-81D2-1DB1E4A199DA}" type="presOf" srcId="{1F802FE4-36A9-4F94-A97A-AE745E843B1B}" destId="{7E81C4D8-0F8E-4054-ADFE-4B71FD10397F}" srcOrd="0" destOrd="0" presId="urn:microsoft.com/office/officeart/2005/8/layout/hierarchy2"/>
    <dgm:cxn modelId="{2D56C131-465C-48FE-964C-AF9E3C701951}" type="presOf" srcId="{B9B95CF6-6D28-4313-B07C-2ED87F200A35}" destId="{085221C2-5990-44B1-8C82-6B59B34AD400}" srcOrd="1" destOrd="0" presId="urn:microsoft.com/office/officeart/2005/8/layout/hierarchy2"/>
    <dgm:cxn modelId="{23968E34-94B2-43B6-AF83-889774E75544}" type="presOf" srcId="{FF504353-C343-43A1-B989-D7BB6AE534F7}" destId="{22E4EF70-A175-45F2-90FA-16DA2B639052}" srcOrd="0" destOrd="0" presId="urn:microsoft.com/office/officeart/2005/8/layout/hierarchy2"/>
    <dgm:cxn modelId="{99B3911D-39E8-4AB0-80EB-4E503462338C}" type="presOf" srcId="{3CFD1FC3-71CB-4645-B37F-252B1DE7764E}" destId="{89FEBDB8-68C9-4F26-825D-B5EF74E587EF}" srcOrd="0" destOrd="0" presId="urn:microsoft.com/office/officeart/2005/8/layout/hierarchy2"/>
    <dgm:cxn modelId="{6B0CBEC8-287F-419D-9E1D-67A93BE08544}" type="presOf" srcId="{9CFEE415-48BD-409B-A385-F2DC333FD7E6}" destId="{586F738E-4D00-4C1B-8469-A80749640AF2}" srcOrd="1" destOrd="0" presId="urn:microsoft.com/office/officeart/2005/8/layout/hierarchy2"/>
    <dgm:cxn modelId="{A3EDABE4-5416-4416-BA9F-ABC4BC18195D}" type="presOf" srcId="{1238BD49-AA4E-4958-9998-A0F5B329BF88}" destId="{04C865E3-C0A1-43A3-B25F-EAED337A060A}" srcOrd="0" destOrd="0" presId="urn:microsoft.com/office/officeart/2005/8/layout/hierarchy2"/>
    <dgm:cxn modelId="{F67E96E9-2578-45B5-8405-B46AFBE469FF}" srcId="{1238BD49-AA4E-4958-9998-A0F5B329BF88}" destId="{B2E76E53-7FE1-4E2A-A970-6C319E10574F}" srcOrd="1" destOrd="0" parTransId="{3B417818-9991-4162-81C2-DE7F3BBCDEB2}" sibTransId="{451B3A56-6554-4F93-A007-879A340469F9}"/>
    <dgm:cxn modelId="{7DFA4707-05A6-4DDC-B23D-516469367468}" srcId="{B2E76E53-7FE1-4E2A-A970-6C319E10574F}" destId="{AD8E282E-1CD1-4326-B754-075B3D5E3BDA}" srcOrd="0" destOrd="0" parTransId="{1F802FE4-36A9-4F94-A97A-AE745E843B1B}" sibTransId="{7C328B01-5542-4E77-B760-647A2316BE1E}"/>
    <dgm:cxn modelId="{DFB7262E-DFF4-4D20-B477-B743B3979669}" srcId="{0E599332-7501-475B-AA80-154CC20F4B1B}" destId="{1238BD49-AA4E-4958-9998-A0F5B329BF88}" srcOrd="0" destOrd="0" parTransId="{6549B033-7977-4BAF-9409-400B8855678C}" sibTransId="{C6C13889-6C2A-4A64-A3AA-3B9E401B7BFD}"/>
    <dgm:cxn modelId="{19063850-0996-460B-A5A8-06A9DBCA5A67}" type="presOf" srcId="{FF825F6C-4EC9-4CEC-8A8C-E2C81A4A1108}" destId="{16E32FBC-4511-4E82-9DE7-0BB180EB357F}" srcOrd="1" destOrd="0" presId="urn:microsoft.com/office/officeart/2005/8/layout/hierarchy2"/>
    <dgm:cxn modelId="{AD3BA230-6CF2-47ED-AC02-CC32F4BE0DED}" type="presOf" srcId="{3B417818-9991-4162-81C2-DE7F3BBCDEB2}" destId="{DA7DFE21-364B-41B0-838C-10B392D6D6C6}" srcOrd="1" destOrd="0" presId="urn:microsoft.com/office/officeart/2005/8/layout/hierarchy2"/>
    <dgm:cxn modelId="{4C99B38D-1007-4804-AD03-51493EF87CC5}" type="presOf" srcId="{FF825F6C-4EC9-4CEC-8A8C-E2C81A4A1108}" destId="{C6898850-ACC2-4457-B5D0-584BF2C6D776}" srcOrd="0" destOrd="0" presId="urn:microsoft.com/office/officeart/2005/8/layout/hierarchy2"/>
    <dgm:cxn modelId="{6F967E27-F6F5-423E-917D-CDBF9020005B}" type="presOf" srcId="{B9B95CF6-6D28-4313-B07C-2ED87F200A35}" destId="{51544266-C356-4211-9B79-45B0CB34E790}" srcOrd="0" destOrd="0" presId="urn:microsoft.com/office/officeart/2005/8/layout/hierarchy2"/>
    <dgm:cxn modelId="{CC364BE9-2177-44B2-BB2F-4998320BDE17}" type="presOf" srcId="{9CFEE415-48BD-409B-A385-F2DC333FD7E6}" destId="{1A40AB82-0A52-4482-B2C3-34388BB3FAA7}" srcOrd="0" destOrd="0" presId="urn:microsoft.com/office/officeart/2005/8/layout/hierarchy2"/>
    <dgm:cxn modelId="{9EECA7A5-11E0-46BF-8EAA-078DF8F1C4CE}" type="presOf" srcId="{1F802FE4-36A9-4F94-A97A-AE745E843B1B}" destId="{F48710F5-10B5-4025-9C3B-829E6D4E0B1C}" srcOrd="1" destOrd="0" presId="urn:microsoft.com/office/officeart/2005/8/layout/hierarchy2"/>
    <dgm:cxn modelId="{87B481A6-32BB-40F8-B27E-208070FA763A}" srcId="{1238BD49-AA4E-4958-9998-A0F5B329BF88}" destId="{FF504353-C343-43A1-B989-D7BB6AE534F7}" srcOrd="0" destOrd="0" parTransId="{9CFEE415-48BD-409B-A385-F2DC333FD7E6}" sibTransId="{FDEFB694-51B1-4283-9A4A-D4E60E81A428}"/>
    <dgm:cxn modelId="{83BAC17F-98B8-44E5-B159-9ED3C070F80B}" type="presOf" srcId="{3B417818-9991-4162-81C2-DE7F3BBCDEB2}" destId="{23BC3314-422C-4BF3-8A45-210D80EBF4AA}" srcOrd="0" destOrd="0" presId="urn:microsoft.com/office/officeart/2005/8/layout/hierarchy2"/>
    <dgm:cxn modelId="{A36830E3-B6CC-4D8E-9B29-8EFE075AC547}" type="presOf" srcId="{0E599332-7501-475B-AA80-154CC20F4B1B}" destId="{176F2FBC-D31A-4800-BBDE-430EAE6A3FB6}" srcOrd="0" destOrd="0" presId="urn:microsoft.com/office/officeart/2005/8/layout/hierarchy2"/>
    <dgm:cxn modelId="{18AAA668-67D7-4B71-A7D8-D24CB91AFCE5}" type="presOf" srcId="{B2E76E53-7FE1-4E2A-A970-6C319E10574F}" destId="{66C228F6-0398-425B-8C29-425D5E606FD3}" srcOrd="0" destOrd="0" presId="urn:microsoft.com/office/officeart/2005/8/layout/hierarchy2"/>
    <dgm:cxn modelId="{3424BC6A-AC8B-4943-8F70-2BA3B3E94342}" type="presOf" srcId="{0D06E1C8-5F02-40AA-9447-5B9A647970EF}" destId="{4CB75DB5-B0E8-4C02-BBEC-9946CA4935F1}" srcOrd="0" destOrd="0" presId="urn:microsoft.com/office/officeart/2005/8/layout/hierarchy2"/>
    <dgm:cxn modelId="{1DE5C421-93B3-4D10-9C8E-810D9A979887}" srcId="{FF504353-C343-43A1-B989-D7BB6AE534F7}" destId="{3CFD1FC3-71CB-4645-B37F-252B1DE7764E}" srcOrd="1" destOrd="0" parTransId="{B9B95CF6-6D28-4313-B07C-2ED87F200A35}" sibTransId="{E7415D72-7E75-44DF-81D8-22E88F5751C2}"/>
    <dgm:cxn modelId="{3B789B37-8190-4619-88EB-89B3BEF896C2}" srcId="{FF504353-C343-43A1-B989-D7BB6AE534F7}" destId="{0D06E1C8-5F02-40AA-9447-5B9A647970EF}" srcOrd="0" destOrd="0" parTransId="{FF825F6C-4EC9-4CEC-8A8C-E2C81A4A1108}" sibTransId="{6A62EAAD-E8A9-4C44-805E-E1BF7FFDF835}"/>
    <dgm:cxn modelId="{3700E21B-A3DC-441C-BDA7-905DB61A0B61}" type="presOf" srcId="{AD8E282E-1CD1-4326-B754-075B3D5E3BDA}" destId="{7A3E3729-723C-46C4-BF53-F0C506342A6C}" srcOrd="0" destOrd="0" presId="urn:microsoft.com/office/officeart/2005/8/layout/hierarchy2"/>
    <dgm:cxn modelId="{39CB3066-1220-4A91-8DC2-E25854066FA2}" type="presParOf" srcId="{176F2FBC-D31A-4800-BBDE-430EAE6A3FB6}" destId="{821509AD-9821-4DC4-95A5-4FD12A53DAC8}" srcOrd="0" destOrd="0" presId="urn:microsoft.com/office/officeart/2005/8/layout/hierarchy2"/>
    <dgm:cxn modelId="{8911C0DE-05A1-43A4-B12C-9E663F0BAF5E}" type="presParOf" srcId="{821509AD-9821-4DC4-95A5-4FD12A53DAC8}" destId="{04C865E3-C0A1-43A3-B25F-EAED337A060A}" srcOrd="0" destOrd="0" presId="urn:microsoft.com/office/officeart/2005/8/layout/hierarchy2"/>
    <dgm:cxn modelId="{FFEC5787-A7F0-479F-B95B-999B5F62EAD2}" type="presParOf" srcId="{821509AD-9821-4DC4-95A5-4FD12A53DAC8}" destId="{AD84865F-1CB3-4588-B60A-31F688C2E00C}" srcOrd="1" destOrd="0" presId="urn:microsoft.com/office/officeart/2005/8/layout/hierarchy2"/>
    <dgm:cxn modelId="{F4B6532E-E19B-4281-843B-86AA38310525}" type="presParOf" srcId="{AD84865F-1CB3-4588-B60A-31F688C2E00C}" destId="{1A40AB82-0A52-4482-B2C3-34388BB3FAA7}" srcOrd="0" destOrd="0" presId="urn:microsoft.com/office/officeart/2005/8/layout/hierarchy2"/>
    <dgm:cxn modelId="{EBA610F9-5761-404D-90AA-23FBC29A5DAB}" type="presParOf" srcId="{1A40AB82-0A52-4482-B2C3-34388BB3FAA7}" destId="{586F738E-4D00-4C1B-8469-A80749640AF2}" srcOrd="0" destOrd="0" presId="urn:microsoft.com/office/officeart/2005/8/layout/hierarchy2"/>
    <dgm:cxn modelId="{2EAE6D87-C10A-493E-9988-A8A48C1401CB}" type="presParOf" srcId="{AD84865F-1CB3-4588-B60A-31F688C2E00C}" destId="{F2084445-4C2C-4371-999D-9DFB482D2BC7}" srcOrd="1" destOrd="0" presId="urn:microsoft.com/office/officeart/2005/8/layout/hierarchy2"/>
    <dgm:cxn modelId="{080B6A66-56B0-48CD-B6B1-CC1A45170B79}" type="presParOf" srcId="{F2084445-4C2C-4371-999D-9DFB482D2BC7}" destId="{22E4EF70-A175-45F2-90FA-16DA2B639052}" srcOrd="0" destOrd="0" presId="urn:microsoft.com/office/officeart/2005/8/layout/hierarchy2"/>
    <dgm:cxn modelId="{A55686F0-495F-4D24-9707-CAECD388E89A}" type="presParOf" srcId="{F2084445-4C2C-4371-999D-9DFB482D2BC7}" destId="{4B59F414-3FBE-4641-A66D-2B27A9BB3D07}" srcOrd="1" destOrd="0" presId="urn:microsoft.com/office/officeart/2005/8/layout/hierarchy2"/>
    <dgm:cxn modelId="{F84C841B-F69A-4699-91EF-A5877176E920}" type="presParOf" srcId="{4B59F414-3FBE-4641-A66D-2B27A9BB3D07}" destId="{C6898850-ACC2-4457-B5D0-584BF2C6D776}" srcOrd="0" destOrd="0" presId="urn:microsoft.com/office/officeart/2005/8/layout/hierarchy2"/>
    <dgm:cxn modelId="{4FC675E2-74C4-4CD2-AABC-F40EAAFCC6C5}" type="presParOf" srcId="{C6898850-ACC2-4457-B5D0-584BF2C6D776}" destId="{16E32FBC-4511-4E82-9DE7-0BB180EB357F}" srcOrd="0" destOrd="0" presId="urn:microsoft.com/office/officeart/2005/8/layout/hierarchy2"/>
    <dgm:cxn modelId="{071336B5-50DC-4DFE-BC10-7A69E196E26C}" type="presParOf" srcId="{4B59F414-3FBE-4641-A66D-2B27A9BB3D07}" destId="{895FF9CC-4AE0-48F3-9723-A88993E52400}" srcOrd="1" destOrd="0" presId="urn:microsoft.com/office/officeart/2005/8/layout/hierarchy2"/>
    <dgm:cxn modelId="{0EDD1DAE-D21C-4D72-A580-06F44E89E2A9}" type="presParOf" srcId="{895FF9CC-4AE0-48F3-9723-A88993E52400}" destId="{4CB75DB5-B0E8-4C02-BBEC-9946CA4935F1}" srcOrd="0" destOrd="0" presId="urn:microsoft.com/office/officeart/2005/8/layout/hierarchy2"/>
    <dgm:cxn modelId="{17CDA015-C1E6-4FDB-A8B7-6A40B36A81EA}" type="presParOf" srcId="{895FF9CC-4AE0-48F3-9723-A88993E52400}" destId="{7496B872-3027-4D7B-987F-E613C5BC2500}" srcOrd="1" destOrd="0" presId="urn:microsoft.com/office/officeart/2005/8/layout/hierarchy2"/>
    <dgm:cxn modelId="{9DD936E7-7A59-4247-A74E-9162A37DBA84}" type="presParOf" srcId="{4B59F414-3FBE-4641-A66D-2B27A9BB3D07}" destId="{51544266-C356-4211-9B79-45B0CB34E790}" srcOrd="2" destOrd="0" presId="urn:microsoft.com/office/officeart/2005/8/layout/hierarchy2"/>
    <dgm:cxn modelId="{12540C8C-9D03-4FEF-A86A-D517E1CBBDB4}" type="presParOf" srcId="{51544266-C356-4211-9B79-45B0CB34E790}" destId="{085221C2-5990-44B1-8C82-6B59B34AD400}" srcOrd="0" destOrd="0" presId="urn:microsoft.com/office/officeart/2005/8/layout/hierarchy2"/>
    <dgm:cxn modelId="{F7C54C89-4477-43E5-9ECC-1A80DA69D21F}" type="presParOf" srcId="{4B59F414-3FBE-4641-A66D-2B27A9BB3D07}" destId="{0D8F2034-C445-4117-83FB-AF62BEF9BC9A}" srcOrd="3" destOrd="0" presId="urn:microsoft.com/office/officeart/2005/8/layout/hierarchy2"/>
    <dgm:cxn modelId="{CE03CACD-62DB-4CA9-B2A9-6E6343CC1105}" type="presParOf" srcId="{0D8F2034-C445-4117-83FB-AF62BEF9BC9A}" destId="{89FEBDB8-68C9-4F26-825D-B5EF74E587EF}" srcOrd="0" destOrd="0" presId="urn:microsoft.com/office/officeart/2005/8/layout/hierarchy2"/>
    <dgm:cxn modelId="{52428A86-6CE7-44B5-98BD-4396EEB0235E}" type="presParOf" srcId="{0D8F2034-C445-4117-83FB-AF62BEF9BC9A}" destId="{691D224D-B09B-46A8-9D51-2C1C14F28FD1}" srcOrd="1" destOrd="0" presId="urn:microsoft.com/office/officeart/2005/8/layout/hierarchy2"/>
    <dgm:cxn modelId="{A9830073-1559-4E79-AFA7-38C944AC3988}" type="presParOf" srcId="{AD84865F-1CB3-4588-B60A-31F688C2E00C}" destId="{23BC3314-422C-4BF3-8A45-210D80EBF4AA}" srcOrd="2" destOrd="0" presId="urn:microsoft.com/office/officeart/2005/8/layout/hierarchy2"/>
    <dgm:cxn modelId="{25168856-5A71-48A9-9D2F-D1DD4368ED4D}" type="presParOf" srcId="{23BC3314-422C-4BF3-8A45-210D80EBF4AA}" destId="{DA7DFE21-364B-41B0-838C-10B392D6D6C6}" srcOrd="0" destOrd="0" presId="urn:microsoft.com/office/officeart/2005/8/layout/hierarchy2"/>
    <dgm:cxn modelId="{5E27F95E-8755-452C-A562-EA23147F0FEE}" type="presParOf" srcId="{AD84865F-1CB3-4588-B60A-31F688C2E00C}" destId="{5D98B229-305C-420B-B9AA-10611D4BF5AF}" srcOrd="3" destOrd="0" presId="urn:microsoft.com/office/officeart/2005/8/layout/hierarchy2"/>
    <dgm:cxn modelId="{D8327DF9-3DEA-49F4-BC0F-D48A6F81E68B}" type="presParOf" srcId="{5D98B229-305C-420B-B9AA-10611D4BF5AF}" destId="{66C228F6-0398-425B-8C29-425D5E606FD3}" srcOrd="0" destOrd="0" presId="urn:microsoft.com/office/officeart/2005/8/layout/hierarchy2"/>
    <dgm:cxn modelId="{ED4E081B-CD98-45FD-8A14-9550FD38057C}" type="presParOf" srcId="{5D98B229-305C-420B-B9AA-10611D4BF5AF}" destId="{F5947CE9-413E-4429-ABA3-A66D1148D960}" srcOrd="1" destOrd="0" presId="urn:microsoft.com/office/officeart/2005/8/layout/hierarchy2"/>
    <dgm:cxn modelId="{4C30CB92-CB34-4132-BE9E-9F698D5D894D}" type="presParOf" srcId="{F5947CE9-413E-4429-ABA3-A66D1148D960}" destId="{7E81C4D8-0F8E-4054-ADFE-4B71FD10397F}" srcOrd="0" destOrd="0" presId="urn:microsoft.com/office/officeart/2005/8/layout/hierarchy2"/>
    <dgm:cxn modelId="{C0AF7ADF-B0DB-4164-B36F-74AB0AE24E2D}" type="presParOf" srcId="{7E81C4D8-0F8E-4054-ADFE-4B71FD10397F}" destId="{F48710F5-10B5-4025-9C3B-829E6D4E0B1C}" srcOrd="0" destOrd="0" presId="urn:microsoft.com/office/officeart/2005/8/layout/hierarchy2"/>
    <dgm:cxn modelId="{D274F768-D8EA-4DB4-A08B-2A4ADA6E0319}" type="presParOf" srcId="{F5947CE9-413E-4429-ABA3-A66D1148D960}" destId="{358ACF15-396C-48FA-95B7-44889CE16045}" srcOrd="1" destOrd="0" presId="urn:microsoft.com/office/officeart/2005/8/layout/hierarchy2"/>
    <dgm:cxn modelId="{01CCE3CE-0688-4EA3-B92C-4B29FE0B5D7F}" type="presParOf" srcId="{358ACF15-396C-48FA-95B7-44889CE16045}" destId="{7A3E3729-723C-46C4-BF53-F0C506342A6C}" srcOrd="0" destOrd="0" presId="urn:microsoft.com/office/officeart/2005/8/layout/hierarchy2"/>
    <dgm:cxn modelId="{B8859F53-B191-4849-B89A-6F6716C41923}" type="presParOf" srcId="{358ACF15-396C-48FA-95B7-44889CE16045}" destId="{D0C7A461-1565-4F42-A8A4-76269C335CAB}" srcOrd="1" destOrd="0" presId="urn:microsoft.com/office/officeart/2005/8/layout/hierarchy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idor de capçalera 1"/>
          <p:cNvSpPr>
            <a:spLocks noGrp="1"/>
          </p:cNvSpPr>
          <p:nvPr>
            <p:ph type="hdr" sz="quarter"/>
          </p:nvPr>
        </p:nvSpPr>
        <p:spPr>
          <a:xfrm>
            <a:off x="0" y="1"/>
            <a:ext cx="2920887" cy="493713"/>
          </a:xfrm>
          <a:prstGeom prst="rect">
            <a:avLst/>
          </a:prstGeom>
        </p:spPr>
        <p:txBody>
          <a:bodyPr vert="horz" lIns="91440" tIns="45720" rIns="91440" bIns="45720" rtlCol="0"/>
          <a:lstStyle>
            <a:lvl1pPr algn="l">
              <a:defRPr sz="1200"/>
            </a:lvl1pPr>
          </a:lstStyle>
          <a:p>
            <a:endParaRPr lang="ca-ES"/>
          </a:p>
        </p:txBody>
      </p:sp>
      <p:sp>
        <p:nvSpPr>
          <p:cNvPr id="3" name="Contenidor de data 2"/>
          <p:cNvSpPr>
            <a:spLocks noGrp="1"/>
          </p:cNvSpPr>
          <p:nvPr>
            <p:ph type="dt" idx="1"/>
          </p:nvPr>
        </p:nvSpPr>
        <p:spPr>
          <a:xfrm>
            <a:off x="3819621" y="1"/>
            <a:ext cx="2920887" cy="493713"/>
          </a:xfrm>
          <a:prstGeom prst="rect">
            <a:avLst/>
          </a:prstGeom>
        </p:spPr>
        <p:txBody>
          <a:bodyPr vert="horz" lIns="91440" tIns="45720" rIns="91440" bIns="45720" rtlCol="0"/>
          <a:lstStyle>
            <a:lvl1pPr algn="r">
              <a:defRPr sz="1200"/>
            </a:lvl1pPr>
          </a:lstStyle>
          <a:p>
            <a:fld id="{7A9962C1-A0F9-4631-B5E2-D4D1C42ECE3A}" type="datetimeFigureOut">
              <a:rPr lang="ca-ES" smtClean="0"/>
              <a:pPr/>
              <a:t>14/11/2018</a:t>
            </a:fld>
            <a:endParaRPr lang="ca-ES"/>
          </a:p>
        </p:txBody>
      </p:sp>
      <p:sp>
        <p:nvSpPr>
          <p:cNvPr id="4" name="Contenidor d'imatge de diapositiva 3"/>
          <p:cNvSpPr>
            <a:spLocks noGrp="1" noRot="1" noChangeAspect="1"/>
          </p:cNvSpPr>
          <p:nvPr>
            <p:ph type="sldImg" idx="2"/>
          </p:nvPr>
        </p:nvSpPr>
        <p:spPr>
          <a:xfrm>
            <a:off x="901700" y="739775"/>
            <a:ext cx="4938713" cy="3703638"/>
          </a:xfrm>
          <a:prstGeom prst="rect">
            <a:avLst/>
          </a:prstGeom>
          <a:noFill/>
          <a:ln w="12700">
            <a:solidFill>
              <a:prstClr val="black"/>
            </a:solidFill>
          </a:ln>
        </p:spPr>
        <p:txBody>
          <a:bodyPr vert="horz" lIns="91440" tIns="45720" rIns="91440" bIns="45720" rtlCol="0" anchor="ctr"/>
          <a:lstStyle/>
          <a:p>
            <a:endParaRPr lang="ca-ES"/>
          </a:p>
        </p:txBody>
      </p:sp>
      <p:sp>
        <p:nvSpPr>
          <p:cNvPr id="5" name="Contenidor de notes 4"/>
          <p:cNvSpPr>
            <a:spLocks noGrp="1"/>
          </p:cNvSpPr>
          <p:nvPr>
            <p:ph type="body" sz="quarter" idx="3"/>
          </p:nvPr>
        </p:nvSpPr>
        <p:spPr>
          <a:xfrm>
            <a:off x="674051" y="4689476"/>
            <a:ext cx="5394011" cy="4443413"/>
          </a:xfrm>
          <a:prstGeom prst="rect">
            <a:avLst/>
          </a:prstGeom>
        </p:spPr>
        <p:txBody>
          <a:bodyPr vert="horz" lIns="91440" tIns="45720" rIns="91440" bIns="45720" rtlCol="0"/>
          <a:lstStyle/>
          <a:p>
            <a:pPr lvl="0"/>
            <a:r>
              <a:rPr lang="ca-ES" smtClean="0"/>
              <a:t>Feu clic aquí per editar estils</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6" name="Contenidor de peu de pàgina 5"/>
          <p:cNvSpPr>
            <a:spLocks noGrp="1"/>
          </p:cNvSpPr>
          <p:nvPr>
            <p:ph type="ftr" sz="quarter" idx="4"/>
          </p:nvPr>
        </p:nvSpPr>
        <p:spPr>
          <a:xfrm>
            <a:off x="0" y="9377363"/>
            <a:ext cx="2920887" cy="493712"/>
          </a:xfrm>
          <a:prstGeom prst="rect">
            <a:avLst/>
          </a:prstGeom>
        </p:spPr>
        <p:txBody>
          <a:bodyPr vert="horz" lIns="91440" tIns="45720" rIns="91440" bIns="45720" rtlCol="0" anchor="b"/>
          <a:lstStyle>
            <a:lvl1pPr algn="l">
              <a:defRPr sz="1200"/>
            </a:lvl1pPr>
          </a:lstStyle>
          <a:p>
            <a:endParaRPr lang="ca-ES"/>
          </a:p>
        </p:txBody>
      </p:sp>
      <p:sp>
        <p:nvSpPr>
          <p:cNvPr id="7" name="Contenidor de número de diapositiva 6"/>
          <p:cNvSpPr>
            <a:spLocks noGrp="1"/>
          </p:cNvSpPr>
          <p:nvPr>
            <p:ph type="sldNum" sz="quarter" idx="5"/>
          </p:nvPr>
        </p:nvSpPr>
        <p:spPr>
          <a:xfrm>
            <a:off x="3819621" y="9377363"/>
            <a:ext cx="2920887" cy="493712"/>
          </a:xfrm>
          <a:prstGeom prst="rect">
            <a:avLst/>
          </a:prstGeom>
        </p:spPr>
        <p:txBody>
          <a:bodyPr vert="horz" lIns="91440" tIns="45720" rIns="91440" bIns="45720" rtlCol="0" anchor="b"/>
          <a:lstStyle>
            <a:lvl1pPr algn="r">
              <a:defRPr sz="1200"/>
            </a:lvl1pPr>
          </a:lstStyle>
          <a:p>
            <a:fld id="{EBF4FB2F-62DE-4C17-997D-B584DF196F35}" type="slidenum">
              <a:rPr lang="ca-ES" smtClean="0"/>
              <a:pPr/>
              <a:t>‹#›</a:t>
            </a:fld>
            <a:endParaRPr lang="ca-ES"/>
          </a:p>
        </p:txBody>
      </p:sp>
    </p:spTree>
    <p:extLst>
      <p:ext uri="{BB962C8B-B14F-4D97-AF65-F5344CB8AC3E}">
        <p14:creationId xmlns:p14="http://schemas.microsoft.com/office/powerpoint/2010/main" val="1750217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812866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1086581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3867266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803253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1682266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3819665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1899260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3696220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1292009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3726913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1B2A024A-B215-5D49-A415-F4336E265F2D}" type="datetimeFigureOut">
              <a:rPr lang="es-ES" smtClean="0"/>
              <a:pPr/>
              <a:t>14/11/2018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BA90D3E-6A50-274B-854F-A25D016359EA}" type="slidenum">
              <a:rPr lang="es-ES" smtClean="0"/>
              <a:pPr/>
              <a:t>‹#›</a:t>
            </a:fld>
            <a:endParaRPr lang="es-ES"/>
          </a:p>
        </p:txBody>
      </p:sp>
    </p:spTree>
    <p:extLst>
      <p:ext uri="{BB962C8B-B14F-4D97-AF65-F5344CB8AC3E}">
        <p14:creationId xmlns:p14="http://schemas.microsoft.com/office/powerpoint/2010/main" val="2565407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2A024A-B215-5D49-A415-F4336E265F2D}" type="datetimeFigureOut">
              <a:rPr lang="es-ES" smtClean="0"/>
              <a:pPr/>
              <a:t>14/11/2018</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A90D3E-6A50-274B-854F-A25D016359EA}" type="slidenum">
              <a:rPr lang="es-ES" smtClean="0"/>
              <a:pPr/>
              <a:t>‹#›</a:t>
            </a:fld>
            <a:endParaRPr lang="es-ES"/>
          </a:p>
        </p:txBody>
      </p:sp>
    </p:spTree>
    <p:extLst>
      <p:ext uri="{BB962C8B-B14F-4D97-AF65-F5344CB8AC3E}">
        <p14:creationId xmlns:p14="http://schemas.microsoft.com/office/powerpoint/2010/main" val="1416719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javascript:maf.doc.linkToDocument('RCL+1978+2836',%20'RCL_1978_2836_A_149',%20'RCL+1978+2836*A.149',%20'sp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javascript:maf.doc.linkToDocument('RCL+1999+2799',%20'.',%20'RCL+1999+2799',%20'spa');" TargetMode="External"/><Relationship Id="rId7" Type="http://schemas.openxmlformats.org/officeDocument/2006/relationships/hyperlink" Target="javascript:maf.doc.linkToDocument('RCL+1978+2836',%20'RCL_1978_2836_A_25',%20'RCL+1978+2836*A.25',%20'spa');"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hyperlink" Target="javascript:maf.doc.linkToDocument('RCL+1978+2836',%20'RCL_1978_2836_A_23',%20'RCL+1978+2836*A.23',%20'spa');" TargetMode="External"/><Relationship Id="rId5" Type="http://schemas.openxmlformats.org/officeDocument/2006/relationships/hyperlink" Target="javascript:maf.doc.linkToDocument('RCL+1978+2836',%20'RCL_1978_2836_A_21',%20'RCL+1978+2836*A.21',%20'spa');" TargetMode="External"/><Relationship Id="rId4" Type="http://schemas.openxmlformats.org/officeDocument/2006/relationships/hyperlink" Target="javascript:maf.doc.linkToDocument('RCL+1978+2836',%20'RCL_1978_2836_A_149',%20'RCL+1978+2836*A.149',%20'spa');"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javascript:maf.doc.linkToDocument('RCL+1978+2836',%20'RCL_1978_2836_A_149',%20'RCL+1978+2836*A.149',%20'sp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hyperlink" Target="mailto:info@alfredlacasa.com"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madrid.org/revistajuridica/attachments/article/117/Algunos%20aspectos%20problematicos%20de%20la%20Administracion%20electronica.pdf"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25219" y="556986"/>
            <a:ext cx="8727342" cy="954107"/>
          </a:xfrm>
          <a:prstGeom prst="rect">
            <a:avLst/>
          </a:prstGeom>
          <a:noFill/>
        </p:spPr>
        <p:txBody>
          <a:bodyPr wrap="square" rtlCol="0">
            <a:spAutoFit/>
          </a:bodyPr>
          <a:lstStyle/>
          <a:p>
            <a:pPr algn="ctr"/>
            <a:r>
              <a:rPr lang="ca-ES" sz="2800" b="1" dirty="0" smtClean="0">
                <a:latin typeface="Arial"/>
                <a:cs typeface="Arial"/>
              </a:rPr>
              <a:t>Curs de protecció de la legalitat urbanística:</a:t>
            </a:r>
            <a:r>
              <a:rPr lang="ca-ES" sz="3200" b="1" dirty="0" smtClean="0">
                <a:latin typeface="Arial"/>
                <a:cs typeface="Arial"/>
              </a:rPr>
              <a:t>                                       </a:t>
            </a:r>
            <a:r>
              <a:rPr lang="ca-ES" sz="2400" b="1" dirty="0" smtClean="0">
                <a:latin typeface="Arial"/>
                <a:cs typeface="Arial"/>
              </a:rPr>
              <a:t>marc normatiu i principis bàsics d’actuació</a:t>
            </a:r>
          </a:p>
        </p:txBody>
      </p:sp>
      <p:sp>
        <p:nvSpPr>
          <p:cNvPr id="4" name="CuadroTexto 3"/>
          <p:cNvSpPr txBox="1"/>
          <p:nvPr/>
        </p:nvSpPr>
        <p:spPr>
          <a:xfrm>
            <a:off x="1061357" y="4398917"/>
            <a:ext cx="7166429" cy="369332"/>
          </a:xfrm>
          <a:prstGeom prst="rect">
            <a:avLst/>
          </a:prstGeom>
          <a:noFill/>
        </p:spPr>
        <p:txBody>
          <a:bodyPr wrap="square" rtlCol="0">
            <a:spAutoFit/>
          </a:bodyPr>
          <a:lstStyle/>
          <a:p>
            <a:pPr algn="ctr"/>
            <a:r>
              <a:rPr lang="ca-ES" dirty="0" smtClean="0">
                <a:latin typeface="Arial"/>
                <a:cs typeface="Arial"/>
              </a:rPr>
              <a:t>Barcelona, 19.9.2018</a:t>
            </a:r>
            <a:endParaRPr lang="ca-ES" dirty="0">
              <a:latin typeface="Arial"/>
              <a:cs typeface="Arial"/>
            </a:endParaRPr>
          </a:p>
        </p:txBody>
      </p:sp>
      <p:sp>
        <p:nvSpPr>
          <p:cNvPr id="3" name="Rectangle 2"/>
          <p:cNvSpPr/>
          <p:nvPr/>
        </p:nvSpPr>
        <p:spPr>
          <a:xfrm>
            <a:off x="3852423" y="6065264"/>
            <a:ext cx="5396774" cy="646331"/>
          </a:xfrm>
          <a:prstGeom prst="rect">
            <a:avLst/>
          </a:prstGeom>
        </p:spPr>
        <p:txBody>
          <a:bodyPr wrap="square">
            <a:spAutoFit/>
          </a:bodyPr>
          <a:lstStyle/>
          <a:p>
            <a:pPr eaLnBrk="0" hangingPunct="0"/>
            <a:r>
              <a:rPr lang="ca-ES" altLang="ca-ES" b="1" dirty="0" smtClean="0">
                <a:solidFill>
                  <a:srgbClr val="9C1534"/>
                </a:solidFill>
              </a:rPr>
              <a:t>Àrea de Territori i Sostenibilitat</a:t>
            </a:r>
            <a:br>
              <a:rPr lang="ca-ES" altLang="ca-ES" b="1" dirty="0" smtClean="0">
                <a:solidFill>
                  <a:srgbClr val="9C1534"/>
                </a:solidFill>
              </a:rPr>
            </a:br>
            <a:r>
              <a:rPr lang="ca-ES" altLang="ca-ES" dirty="0" smtClean="0">
                <a:solidFill>
                  <a:srgbClr val="9C1534"/>
                </a:solidFill>
              </a:rPr>
              <a:t>Gerència de serveis d’habitatge, urbanisme i activitats</a:t>
            </a:r>
            <a:endParaRPr lang="ca-ES" altLang="ca-ES" dirty="0">
              <a:solidFill>
                <a:srgbClr val="A50021"/>
              </a:solidFill>
            </a:endParaRPr>
          </a:p>
        </p:txBody>
      </p:sp>
      <p:sp>
        <p:nvSpPr>
          <p:cNvPr id="5" name="Rectangle 4"/>
          <p:cNvSpPr/>
          <p:nvPr/>
        </p:nvSpPr>
        <p:spPr>
          <a:xfrm>
            <a:off x="1534160" y="1594728"/>
            <a:ext cx="6451600" cy="2369880"/>
          </a:xfrm>
          <a:prstGeom prst="rect">
            <a:avLst/>
          </a:prstGeom>
        </p:spPr>
        <p:txBody>
          <a:bodyPr wrap="square">
            <a:spAutoFit/>
          </a:bodyPr>
          <a:lstStyle/>
          <a:p>
            <a:pPr algn="ctr"/>
            <a:r>
              <a:rPr lang="ca-ES" sz="2800" b="1" dirty="0" smtClean="0">
                <a:solidFill>
                  <a:srgbClr val="FF0000"/>
                </a:solidFill>
              </a:rPr>
              <a:t>Intervenció en l’ús del sòl i en l’execució de les obres: llicències urbanístiques i comunicació prèvia</a:t>
            </a:r>
          </a:p>
          <a:p>
            <a:pPr algn="ctr"/>
            <a:endParaRPr lang="es-ES" sz="2400" dirty="0" smtClean="0"/>
          </a:p>
          <a:p>
            <a:pPr algn="ctr"/>
            <a:r>
              <a:rPr lang="ca-ES" sz="1600" dirty="0" smtClean="0">
                <a:solidFill>
                  <a:srgbClr val="FF0000"/>
                </a:solidFill>
                <a:latin typeface="Arial"/>
                <a:cs typeface="Arial"/>
              </a:rPr>
              <a:t>Alfred </a:t>
            </a:r>
            <a:r>
              <a:rPr lang="ca-ES" sz="1600" dirty="0" err="1" smtClean="0">
                <a:solidFill>
                  <a:srgbClr val="FF0000"/>
                </a:solidFill>
                <a:latin typeface="Arial"/>
                <a:cs typeface="Arial"/>
              </a:rPr>
              <a:t>Lacasa</a:t>
            </a:r>
            <a:r>
              <a:rPr lang="ca-ES" sz="1600" dirty="0" smtClean="0">
                <a:solidFill>
                  <a:srgbClr val="FF0000"/>
                </a:solidFill>
                <a:latin typeface="Arial"/>
                <a:cs typeface="Arial"/>
              </a:rPr>
              <a:t> </a:t>
            </a:r>
            <a:r>
              <a:rPr lang="ca-ES" sz="1600" dirty="0" err="1" smtClean="0">
                <a:solidFill>
                  <a:srgbClr val="FF0000"/>
                </a:solidFill>
                <a:latin typeface="Arial"/>
                <a:cs typeface="Arial"/>
              </a:rPr>
              <a:t>Tribó</a:t>
            </a:r>
            <a:endParaRPr lang="ca-ES" sz="1600" dirty="0" smtClean="0">
              <a:solidFill>
                <a:srgbClr val="FF0000"/>
              </a:solidFill>
              <a:latin typeface="Arial"/>
              <a:cs typeface="Arial"/>
            </a:endParaRPr>
          </a:p>
          <a:p>
            <a:pPr algn="ctr"/>
            <a:endParaRPr lang="ca-ES" sz="2400" dirty="0">
              <a:solidFill>
                <a:srgbClr val="FF0000"/>
              </a:solidFill>
              <a:latin typeface="Arial"/>
              <a:cs typeface="Arial"/>
            </a:endParaRPr>
          </a:p>
        </p:txBody>
      </p:sp>
      <p:sp>
        <p:nvSpPr>
          <p:cNvPr id="7" name="Rectangle 2"/>
          <p:cNvSpPr>
            <a:spLocks/>
          </p:cNvSpPr>
          <p:nvPr/>
        </p:nvSpPr>
        <p:spPr bwMode="auto">
          <a:xfrm>
            <a:off x="0" y="569087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dirty="0"/>
          </a:p>
        </p:txBody>
      </p:sp>
      <p:pic>
        <p:nvPicPr>
          <p:cNvPr id="8" name="Imat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8" y="5971199"/>
            <a:ext cx="3605498" cy="834460"/>
          </a:xfrm>
          <a:prstGeom prst="rect">
            <a:avLst/>
          </a:prstGeom>
        </p:spPr>
      </p:pic>
    </p:spTree>
    <p:extLst>
      <p:ext uri="{BB962C8B-B14F-4D97-AF65-F5344CB8AC3E}">
        <p14:creationId xmlns:p14="http://schemas.microsoft.com/office/powerpoint/2010/main" val="1723564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CuadroTexto"/>
          <p:cNvSpPr txBox="1"/>
          <p:nvPr/>
        </p:nvSpPr>
        <p:spPr>
          <a:xfrm>
            <a:off x="357354" y="691952"/>
            <a:ext cx="8258326" cy="4555093"/>
          </a:xfrm>
          <a:prstGeom prst="rect">
            <a:avLst/>
          </a:prstGeom>
          <a:noFill/>
        </p:spPr>
        <p:txBody>
          <a:bodyPr wrap="square" rtlCol="0">
            <a:spAutoFit/>
          </a:bodyPr>
          <a:lstStyle/>
          <a:p>
            <a:r>
              <a:rPr lang="es-ES" b="1" dirty="0" smtClean="0"/>
              <a:t>TERCER: LA INFLUÈNCIA DE LA DIRECTIVA DE SERVEIS</a:t>
            </a:r>
          </a:p>
          <a:p>
            <a:endParaRPr lang="es-ES" b="1" dirty="0" smtClean="0"/>
          </a:p>
          <a:p>
            <a:r>
              <a:rPr lang="es-ES" b="1" dirty="0" err="1" smtClean="0"/>
              <a:t>Quin</a:t>
            </a:r>
            <a:r>
              <a:rPr lang="es-ES" b="1" dirty="0" smtClean="0"/>
              <a:t> </a:t>
            </a:r>
            <a:r>
              <a:rPr lang="es-ES" b="1" dirty="0" err="1" smtClean="0"/>
              <a:t>és</a:t>
            </a:r>
            <a:r>
              <a:rPr lang="es-ES" b="1" dirty="0" smtClean="0"/>
              <a:t> el </a:t>
            </a:r>
            <a:r>
              <a:rPr lang="es-ES" b="1" dirty="0" err="1" smtClean="0"/>
              <a:t>canvi</a:t>
            </a:r>
            <a:r>
              <a:rPr lang="es-ES" b="1" dirty="0" smtClean="0"/>
              <a:t> en </a:t>
            </a:r>
            <a:r>
              <a:rPr lang="es-ES" b="1" dirty="0" err="1" smtClean="0"/>
              <a:t>els</a:t>
            </a:r>
            <a:r>
              <a:rPr lang="es-ES" b="1" dirty="0" smtClean="0"/>
              <a:t> </a:t>
            </a:r>
            <a:r>
              <a:rPr lang="es-ES" b="1" dirty="0" err="1" smtClean="0"/>
              <a:t>darrers</a:t>
            </a:r>
            <a:r>
              <a:rPr lang="es-ES" b="1" dirty="0" smtClean="0"/>
              <a:t> </a:t>
            </a:r>
            <a:r>
              <a:rPr lang="es-ES" b="1" dirty="0" err="1" smtClean="0"/>
              <a:t>anys</a:t>
            </a:r>
            <a:r>
              <a:rPr lang="es-ES" b="1" dirty="0" smtClean="0"/>
              <a:t> que </a:t>
            </a:r>
            <a:r>
              <a:rPr lang="es-ES" b="1" dirty="0" err="1" smtClean="0"/>
              <a:t>ens</a:t>
            </a:r>
            <a:r>
              <a:rPr lang="es-ES" b="1" dirty="0" smtClean="0"/>
              <a:t> ha </a:t>
            </a:r>
            <a:r>
              <a:rPr lang="es-ES" b="1" dirty="0" err="1" smtClean="0"/>
              <a:t>modificat</a:t>
            </a:r>
            <a:r>
              <a:rPr lang="es-ES" b="1" dirty="0" smtClean="0"/>
              <a:t> la </a:t>
            </a:r>
            <a:r>
              <a:rPr lang="es-ES" b="1" dirty="0" err="1" smtClean="0"/>
              <a:t>concepció</a:t>
            </a:r>
            <a:r>
              <a:rPr lang="es-ES" b="1" dirty="0" smtClean="0"/>
              <a:t> del control en </a:t>
            </a:r>
            <a:r>
              <a:rPr lang="es-ES" b="1" dirty="0" err="1" smtClean="0"/>
              <a:t>l’urbanisme</a:t>
            </a:r>
            <a:r>
              <a:rPr lang="es-ES" b="1" dirty="0" smtClean="0"/>
              <a:t> i les </a:t>
            </a:r>
            <a:r>
              <a:rPr lang="es-ES" b="1" dirty="0" err="1" smtClean="0"/>
              <a:t>activitats</a:t>
            </a:r>
            <a:r>
              <a:rPr lang="es-ES" b="1" dirty="0" smtClean="0"/>
              <a:t>? </a:t>
            </a:r>
            <a:r>
              <a:rPr lang="es-ES" dirty="0" smtClean="0">
                <a:solidFill>
                  <a:srgbClr val="7030A0"/>
                </a:solidFill>
              </a:rPr>
              <a:t>La Directiva de </a:t>
            </a:r>
            <a:r>
              <a:rPr lang="es-ES" dirty="0" err="1" smtClean="0">
                <a:solidFill>
                  <a:srgbClr val="7030A0"/>
                </a:solidFill>
              </a:rPr>
              <a:t>Serveis</a:t>
            </a:r>
            <a:r>
              <a:rPr lang="es-ES" dirty="0" smtClean="0">
                <a:solidFill>
                  <a:srgbClr val="7030A0"/>
                </a:solidFill>
              </a:rPr>
              <a:t> </a:t>
            </a:r>
          </a:p>
          <a:p>
            <a:endParaRPr lang="es-ES" b="1" dirty="0" smtClean="0"/>
          </a:p>
          <a:p>
            <a:pPr algn="just"/>
            <a:endParaRPr lang="es-ES" sz="1400" b="1" dirty="0" smtClean="0"/>
          </a:p>
          <a:p>
            <a:pPr algn="just"/>
            <a:r>
              <a:rPr lang="vi-VN" sz="1400" dirty="0" smtClean="0"/>
              <a:t>Aquesta normativa preveu que les autoritzacions administratives esdevinguin un instrument excepcional, reservat a les situacions de concurrència de motius de salut i seguretat públiques, protecció del medi ambient, etc., i siguin substituïdes per simples comunicacions d’inici de l’activitat o per declaracions responsables emeses pel prestador del servei. </a:t>
            </a:r>
            <a:endParaRPr lang="ca-ES" sz="1400" dirty="0" smtClean="0"/>
          </a:p>
          <a:p>
            <a:pPr algn="just"/>
            <a:r>
              <a:rPr lang="vi-VN" sz="1400" dirty="0" smtClean="0"/>
              <a:t>A Espanya, la transposició de la Directiva obliga a les administracions estatal, autonòmica i local a avaluar el règim d’autoritzacions de la seva competència i a suprimir els requisits injustificats, desproporcionats i discriminatoris. A nivell estatal, el procés de transposició s’aglutina fonamentalment a través de dos textos legals (actualment, projectes de llei) coneguts com “llei paraigües”, que regula el lliure accés a les activitats de serveis amb criteris de competitivitat, i “llei òmnibus”, que modifica un nombre important de normatives -entre elles la Llei 7/1985 de bases de règim local i la Llei 30/1992 de règim jurídic de les administracions públiques i del procediment administratiu comú- per adaptar-les a la primera</a:t>
            </a:r>
            <a:endParaRPr lang="es-ES" sz="1400" dirty="0" smtClean="0"/>
          </a:p>
          <a:p>
            <a:endParaRPr lang="es-ES" dirty="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graphicFrame>
        <p:nvGraphicFramePr>
          <p:cNvPr id="11" name="10 Diagrama"/>
          <p:cNvGraphicFramePr/>
          <p:nvPr/>
        </p:nvGraphicFramePr>
        <p:xfrm>
          <a:off x="2492080" y="792480"/>
          <a:ext cx="5696879" cy="1859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2" name="11 Diagrama"/>
          <p:cNvGraphicFramePr/>
          <p:nvPr/>
        </p:nvGraphicFramePr>
        <p:xfrm>
          <a:off x="2587456" y="2870200"/>
          <a:ext cx="5527040" cy="2590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3" name="12 CuadroTexto"/>
          <p:cNvSpPr txBox="1"/>
          <p:nvPr/>
        </p:nvSpPr>
        <p:spPr>
          <a:xfrm>
            <a:off x="357354" y="792480"/>
            <a:ext cx="3513606" cy="3693319"/>
          </a:xfrm>
          <a:prstGeom prst="rect">
            <a:avLst/>
          </a:prstGeom>
          <a:noFill/>
        </p:spPr>
        <p:txBody>
          <a:bodyPr wrap="square" rtlCol="0">
            <a:spAutoFit/>
          </a:bodyPr>
          <a:lstStyle/>
          <a:p>
            <a:r>
              <a:rPr lang="es-ES" b="1" dirty="0" smtClean="0"/>
              <a:t>QUART: DE QUÈ ESTEM PARLANT</a:t>
            </a:r>
          </a:p>
          <a:p>
            <a:endParaRPr lang="es-ES" b="1" dirty="0" smtClean="0"/>
          </a:p>
          <a:p>
            <a:endParaRPr lang="es-ES" b="1" dirty="0" smtClean="0"/>
          </a:p>
          <a:p>
            <a:r>
              <a:rPr lang="es-ES" b="1" dirty="0" err="1" smtClean="0"/>
              <a:t>Llicència</a:t>
            </a:r>
            <a:r>
              <a:rPr lang="es-ES" b="1" dirty="0" smtClean="0"/>
              <a:t> </a:t>
            </a:r>
          </a:p>
          <a:p>
            <a:endParaRPr lang="es-ES" b="1" dirty="0" smtClean="0"/>
          </a:p>
          <a:p>
            <a:endParaRPr lang="es-ES" b="1" dirty="0" smtClean="0"/>
          </a:p>
          <a:p>
            <a:endParaRPr lang="es-ES" b="1" dirty="0" smtClean="0"/>
          </a:p>
          <a:p>
            <a:endParaRPr lang="es-ES" b="1" dirty="0" smtClean="0"/>
          </a:p>
          <a:p>
            <a:endParaRPr lang="es-ES" b="1" dirty="0" smtClean="0"/>
          </a:p>
          <a:p>
            <a:endParaRPr lang="es-ES" b="1" dirty="0" smtClean="0"/>
          </a:p>
          <a:p>
            <a:endParaRPr lang="es-ES" b="1" dirty="0" smtClean="0"/>
          </a:p>
          <a:p>
            <a:endParaRPr lang="es-ES" b="1" dirty="0" smtClean="0"/>
          </a:p>
          <a:p>
            <a:r>
              <a:rPr lang="es-ES" b="1" dirty="0" err="1" smtClean="0"/>
              <a:t>Comunicació</a:t>
            </a:r>
            <a:r>
              <a:rPr lang="es-ES" b="1" dirty="0" smtClean="0"/>
              <a:t> </a:t>
            </a:r>
            <a:endParaRPr lang="es-ES" b="1" dirty="0"/>
          </a:p>
        </p:txBody>
      </p:sp>
      <p:sp>
        <p:nvSpPr>
          <p:cNvPr id="14"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CuadroTexto"/>
          <p:cNvSpPr txBox="1"/>
          <p:nvPr/>
        </p:nvSpPr>
        <p:spPr>
          <a:xfrm>
            <a:off x="152400" y="625909"/>
            <a:ext cx="8808720" cy="6186309"/>
          </a:xfrm>
          <a:prstGeom prst="rect">
            <a:avLst/>
          </a:prstGeom>
          <a:noFill/>
        </p:spPr>
        <p:txBody>
          <a:bodyPr wrap="square" rtlCol="0">
            <a:spAutoFit/>
          </a:bodyPr>
          <a:lstStyle/>
          <a:p>
            <a:r>
              <a:rPr lang="ca-ES" b="1" cap="all" dirty="0" smtClean="0"/>
              <a:t>CINQUÈ: 8 diferències conceptuals entre llicència i comunicació</a:t>
            </a:r>
          </a:p>
          <a:p>
            <a:endParaRPr lang="ca-ES" dirty="0" smtClean="0"/>
          </a:p>
          <a:p>
            <a:pPr>
              <a:buFont typeface="Arial" pitchFamily="34" charset="0"/>
              <a:buChar char="•"/>
            </a:pPr>
            <a:r>
              <a:rPr lang="ca-ES" sz="1400" dirty="0" smtClean="0"/>
              <a:t> La llicència requereix de resolució en un termini i si no es fa es produeix silenci estimatori o </a:t>
            </a:r>
            <a:r>
              <a:rPr lang="ca-ES" sz="1400" dirty="0" err="1" smtClean="0"/>
              <a:t>desestimatori</a:t>
            </a:r>
            <a:r>
              <a:rPr lang="ca-ES" sz="1400" dirty="0" smtClean="0"/>
              <a:t>, segons els casos. En canvi la comunicació s’obté per efecte legal (no hi ha potestat </a:t>
            </a:r>
            <a:r>
              <a:rPr lang="ca-ES" sz="1400" dirty="0" err="1" smtClean="0"/>
              <a:t>autoritzatòria</a:t>
            </a:r>
            <a:r>
              <a:rPr lang="ca-ES" sz="1400" dirty="0" smtClean="0"/>
              <a:t>)</a:t>
            </a:r>
          </a:p>
          <a:p>
            <a:pPr>
              <a:buFont typeface="Arial" pitchFamily="34" charset="0"/>
              <a:buChar char="•"/>
            </a:pPr>
            <a:endParaRPr lang="ca-ES" sz="1400" dirty="0" smtClean="0"/>
          </a:p>
          <a:p>
            <a:pPr>
              <a:buFont typeface="Arial" pitchFamily="34" charset="0"/>
              <a:buChar char="•"/>
            </a:pPr>
            <a:r>
              <a:rPr lang="ca-ES" sz="1400" dirty="0" smtClean="0"/>
              <a:t>La llicència atorga Drets després del control de l’administració. La comunicació es presenta sota la responsabilitat de l’interessat</a:t>
            </a:r>
          </a:p>
          <a:p>
            <a:pPr>
              <a:buFont typeface="Arial" pitchFamily="34" charset="0"/>
              <a:buChar char="•"/>
            </a:pPr>
            <a:endParaRPr lang="ca-ES" sz="1400" dirty="0" smtClean="0"/>
          </a:p>
          <a:p>
            <a:pPr>
              <a:buFont typeface="Arial" pitchFamily="34" charset="0"/>
              <a:buChar char="•"/>
            </a:pPr>
            <a:r>
              <a:rPr lang="ca-ES" sz="1400" dirty="0" smtClean="0"/>
              <a:t>La llicència suposa un veritable procediment administratiu, amb informes. La comunicació, només pot ser objecte de control posterior i sovint, in situ.</a:t>
            </a:r>
          </a:p>
          <a:p>
            <a:pPr>
              <a:buFont typeface="Arial" pitchFamily="34" charset="0"/>
              <a:buChar char="•"/>
            </a:pPr>
            <a:endParaRPr lang="ca-ES" sz="1400" dirty="0" smtClean="0"/>
          </a:p>
          <a:p>
            <a:pPr>
              <a:buFont typeface="Arial" pitchFamily="34" charset="0"/>
              <a:buChar char="•"/>
            </a:pPr>
            <a:r>
              <a:rPr lang="ca-ES" sz="1400" dirty="0" smtClean="0"/>
              <a:t>La llicència, suposa que fins que o no s’atorga o bé fins que no ha transcorregut el termini, no es pot iniciar a obra. La comunicació des de la seva presentació es pot desenvolupar</a:t>
            </a:r>
          </a:p>
          <a:p>
            <a:pPr>
              <a:buFont typeface="Arial" pitchFamily="34" charset="0"/>
              <a:buChar char="•"/>
            </a:pPr>
            <a:endParaRPr lang="ca-ES" sz="1400" dirty="0" smtClean="0"/>
          </a:p>
          <a:p>
            <a:pPr>
              <a:buFont typeface="Arial" pitchFamily="34" charset="0"/>
              <a:buChar char="•"/>
            </a:pPr>
            <a:r>
              <a:rPr lang="ca-ES" sz="1400" dirty="0" smtClean="0"/>
              <a:t>La llicència, suposa que l’activitat administrativa és prèvia (de control ex </a:t>
            </a:r>
            <a:r>
              <a:rPr lang="ca-ES" sz="1400" dirty="0" err="1" smtClean="0"/>
              <a:t>ante</a:t>
            </a:r>
            <a:r>
              <a:rPr lang="ca-ES" sz="1400" dirty="0" smtClean="0"/>
              <a:t>). La comunicació el control és posterior</a:t>
            </a:r>
          </a:p>
          <a:p>
            <a:pPr>
              <a:buFont typeface="Arial" pitchFamily="34" charset="0"/>
              <a:buChar char="•"/>
            </a:pPr>
            <a:endParaRPr lang="ca-ES" sz="1400" dirty="0" smtClean="0"/>
          </a:p>
          <a:p>
            <a:pPr>
              <a:buFont typeface="Arial" pitchFamily="34" charset="0"/>
              <a:buChar char="•"/>
            </a:pPr>
            <a:r>
              <a:rPr lang="ca-ES" sz="1400" dirty="0" smtClean="0"/>
              <a:t>La llicència està reservada per obres que incideixin en raons </a:t>
            </a:r>
            <a:r>
              <a:rPr lang="ca-ES" sz="1400" dirty="0" err="1" smtClean="0"/>
              <a:t>imperions</a:t>
            </a:r>
            <a:r>
              <a:rPr lang="ca-ES" sz="1400" dirty="0" smtClean="0"/>
              <a:t> </a:t>
            </a:r>
            <a:r>
              <a:rPr lang="ca-ES" sz="1400" dirty="0" err="1" smtClean="0"/>
              <a:t>d’interés</a:t>
            </a:r>
            <a:r>
              <a:rPr lang="ca-ES" sz="1400" dirty="0" smtClean="0"/>
              <a:t> general i per tant és excepcional. La comunicació, és per la resta i per tant general</a:t>
            </a:r>
          </a:p>
          <a:p>
            <a:pPr>
              <a:buFont typeface="Arial" pitchFamily="34" charset="0"/>
              <a:buChar char="•"/>
            </a:pPr>
            <a:endParaRPr lang="ca-ES" sz="1400" dirty="0" smtClean="0"/>
          </a:p>
          <a:p>
            <a:pPr>
              <a:buFont typeface="Arial" pitchFamily="34" charset="0"/>
              <a:buChar char="•"/>
            </a:pPr>
            <a:r>
              <a:rPr lang="ca-ES" sz="1400" dirty="0" smtClean="0"/>
              <a:t>La llicència és impugnable (és un acte administratiu). La comunicació atès que desplega efectes, serà impugnable amb l’activitat generada per una denuncia</a:t>
            </a:r>
          </a:p>
          <a:p>
            <a:pPr>
              <a:buFont typeface="Arial" pitchFamily="34" charset="0"/>
              <a:buChar char="•"/>
            </a:pPr>
            <a:endParaRPr lang="ca-ES" sz="1400" dirty="0" smtClean="0"/>
          </a:p>
          <a:p>
            <a:pPr>
              <a:buFont typeface="Arial" pitchFamily="34" charset="0"/>
              <a:buChar char="•"/>
            </a:pPr>
            <a:r>
              <a:rPr lang="ca-ES" sz="1400" dirty="0" smtClean="0"/>
              <a:t>La llicència si no compleix els requisits del planejament o la llei es pot denegar. La comunicació no es pot deixar sense efecte sense audiència de 15 dies (art 38 de la </a:t>
            </a:r>
            <a:r>
              <a:rPr lang="es-ES" sz="1400" dirty="0" smtClean="0"/>
              <a:t>LLEI 26/2010, del 3 </a:t>
            </a:r>
            <a:r>
              <a:rPr lang="es-ES" sz="1400" dirty="0" err="1" smtClean="0"/>
              <a:t>d'agost</a:t>
            </a:r>
            <a:r>
              <a:rPr lang="es-ES" sz="1400" dirty="0" smtClean="0"/>
              <a:t>, de </a:t>
            </a:r>
            <a:r>
              <a:rPr lang="es-ES" sz="1400" dirty="0" err="1" smtClean="0"/>
              <a:t>règim</a:t>
            </a:r>
            <a:r>
              <a:rPr lang="es-ES" sz="1400" dirty="0" smtClean="0"/>
              <a:t> </a:t>
            </a:r>
            <a:r>
              <a:rPr lang="es-ES" sz="1400" dirty="0" err="1" smtClean="0"/>
              <a:t>jurídic</a:t>
            </a:r>
            <a:r>
              <a:rPr lang="es-ES" sz="1400" dirty="0" smtClean="0"/>
              <a:t> i de </a:t>
            </a:r>
            <a:r>
              <a:rPr lang="es-ES" sz="1400" dirty="0" err="1" smtClean="0"/>
              <a:t>procediment</a:t>
            </a:r>
            <a:r>
              <a:rPr lang="es-ES" sz="1400" dirty="0" smtClean="0"/>
              <a:t> de les </a:t>
            </a:r>
            <a:r>
              <a:rPr lang="es-ES" sz="1400" dirty="0" err="1" smtClean="0"/>
              <a:t>administracions</a:t>
            </a:r>
            <a:r>
              <a:rPr lang="es-ES" sz="1400" dirty="0" smtClean="0"/>
              <a:t> </a:t>
            </a:r>
            <a:r>
              <a:rPr lang="es-ES" sz="1400" dirty="0" err="1" smtClean="0"/>
              <a:t>públiques</a:t>
            </a:r>
            <a:r>
              <a:rPr lang="es-ES" sz="1400" dirty="0" smtClean="0"/>
              <a:t> de Catalunya). </a:t>
            </a:r>
          </a:p>
          <a:p>
            <a:pPr>
              <a:buFont typeface="Arial" pitchFamily="34" charset="0"/>
              <a:buChar char="•"/>
            </a:pPr>
            <a:endParaRPr lang="ca-ES" sz="1400" dirty="0" smtClean="0"/>
          </a:p>
          <a:p>
            <a:endParaRPr lang="es-ES" sz="1600" dirty="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CuadroTexto"/>
          <p:cNvSpPr txBox="1"/>
          <p:nvPr/>
        </p:nvSpPr>
        <p:spPr>
          <a:xfrm>
            <a:off x="357354" y="833121"/>
            <a:ext cx="8603766" cy="646331"/>
          </a:xfrm>
          <a:prstGeom prst="rect">
            <a:avLst/>
          </a:prstGeom>
          <a:noFill/>
        </p:spPr>
        <p:txBody>
          <a:bodyPr wrap="square" rtlCol="0">
            <a:spAutoFit/>
          </a:bodyPr>
          <a:lstStyle/>
          <a:p>
            <a:pPr algn="just"/>
            <a:r>
              <a:rPr lang="es-ES" b="1" dirty="0" smtClean="0"/>
              <a:t>SISÈ.- LA REACCIÓ DE L’ADMINISTRACIÓ EN FRONT ACCIDENTS EN LES OBRES (EN LLICÈNCIES I COMUNICACIONS)</a:t>
            </a:r>
          </a:p>
        </p:txBody>
      </p:sp>
      <p:sp>
        <p:nvSpPr>
          <p:cNvPr id="12" name="11 CuadroTexto"/>
          <p:cNvSpPr txBox="1"/>
          <p:nvPr/>
        </p:nvSpPr>
        <p:spPr>
          <a:xfrm>
            <a:off x="152400" y="2062480"/>
            <a:ext cx="8808720" cy="4801314"/>
          </a:xfrm>
          <a:prstGeom prst="rect">
            <a:avLst/>
          </a:prstGeom>
          <a:noFill/>
        </p:spPr>
        <p:txBody>
          <a:bodyPr wrap="square" rtlCol="0">
            <a:spAutoFit/>
          </a:bodyPr>
          <a:lstStyle/>
          <a:p>
            <a:r>
              <a:rPr lang="ca-ES" b="1" dirty="0" smtClean="0"/>
              <a:t>PRÈVIA: Sobre el sistema de fonts en matèria de comunicacions prèvies:</a:t>
            </a:r>
          </a:p>
          <a:p>
            <a:endParaRPr lang="ca-ES" dirty="0" smtClean="0"/>
          </a:p>
          <a:p>
            <a:r>
              <a:rPr lang="ca-ES" dirty="0" smtClean="0"/>
              <a:t>	</a:t>
            </a:r>
            <a:r>
              <a:rPr lang="ca-ES" b="1" u="sng" dirty="0" smtClean="0"/>
              <a:t>- Cal separar: </a:t>
            </a:r>
          </a:p>
          <a:p>
            <a:endParaRPr lang="ca-ES" dirty="0" smtClean="0"/>
          </a:p>
          <a:p>
            <a:pPr algn="just"/>
            <a:r>
              <a:rPr lang="ca-ES" dirty="0" smtClean="0"/>
              <a:t>	- per una banda </a:t>
            </a:r>
            <a:r>
              <a:rPr lang="ca-ES" dirty="0" err="1" smtClean="0"/>
              <a:t>l’urbanisme</a:t>
            </a:r>
            <a:r>
              <a:rPr lang="ca-ES" dirty="0" smtClean="0"/>
              <a:t>, que a nivell de procediment es regirà  per la LLEI 	26/2010, 	del 3 d'agost, de règim jurídic i de procediment de les administracions 	públiques de 	Catalunya (es tracta més endavant).</a:t>
            </a:r>
          </a:p>
          <a:p>
            <a:pPr algn="just"/>
            <a:endParaRPr lang="ca-ES" dirty="0" smtClean="0"/>
          </a:p>
          <a:p>
            <a:pPr algn="just"/>
            <a:r>
              <a:rPr lang="ca-ES" dirty="0" smtClean="0"/>
              <a:t>	- per l’altra les activitats sotmeses a comunicació amb deficiències, que serà 	d’aplicació la LLEI 16/2015, del 21 de juliol, de simplificació de l'activitat 	administrativa de l'Administració de la Generalitat i dels governs locals de Catalunya i 	d'impuls de l'activitat econòmica.</a:t>
            </a:r>
          </a:p>
          <a:p>
            <a:endParaRPr lang="ca-ES" b="1" dirty="0" smtClean="0"/>
          </a:p>
          <a:p>
            <a:pPr lvl="1">
              <a:buFont typeface="Arial" pitchFamily="34" charset="0"/>
              <a:buChar char="•"/>
            </a:pPr>
            <a:endParaRPr lang="es-ES" b="1" dirty="0" smtClean="0"/>
          </a:p>
          <a:p>
            <a:endParaRPr lang="es-ES" dirty="0" smtClean="0"/>
          </a:p>
          <a:p>
            <a:r>
              <a:rPr lang="es-ES" dirty="0" smtClean="0"/>
              <a:t>  </a:t>
            </a:r>
          </a:p>
          <a:p>
            <a:r>
              <a:rPr lang="es-ES" dirty="0" smtClean="0"/>
              <a:t> </a:t>
            </a:r>
            <a:endParaRPr lang="es-ES" dirty="0"/>
          </a:p>
        </p:txBody>
      </p:sp>
      <p:sp>
        <p:nvSpPr>
          <p:cNvPr id="15"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CuadroTexto"/>
          <p:cNvSpPr txBox="1"/>
          <p:nvPr/>
        </p:nvSpPr>
        <p:spPr>
          <a:xfrm>
            <a:off x="357354" y="833121"/>
            <a:ext cx="8603766" cy="5509200"/>
          </a:xfrm>
          <a:prstGeom prst="rect">
            <a:avLst/>
          </a:prstGeom>
          <a:noFill/>
        </p:spPr>
        <p:txBody>
          <a:bodyPr wrap="square" rtlCol="0">
            <a:spAutoFit/>
          </a:bodyPr>
          <a:lstStyle/>
          <a:p>
            <a:pPr algn="just"/>
            <a:r>
              <a:rPr lang="es-ES" b="1" dirty="0" smtClean="0"/>
              <a:t>SISÈ.- LA REACCIÓ DE L’ADMINISTRACIÓ EN FRONT ACCIDENTS EN LES OBRES (EN LLICÈNCIES I COMUNICACIONS)</a:t>
            </a:r>
          </a:p>
          <a:p>
            <a:pPr algn="just"/>
            <a:r>
              <a:rPr lang="es-ES" b="1" dirty="0" err="1" smtClean="0"/>
              <a:t>Com</a:t>
            </a:r>
            <a:r>
              <a:rPr lang="es-ES" b="1" dirty="0" smtClean="0"/>
              <a:t> reacciona </a:t>
            </a:r>
            <a:r>
              <a:rPr lang="es-ES" b="1" dirty="0" err="1" smtClean="0"/>
              <a:t>l’administració</a:t>
            </a:r>
            <a:r>
              <a:rPr lang="es-ES" b="1" dirty="0" smtClean="0"/>
              <a:t> </a:t>
            </a:r>
            <a:r>
              <a:rPr lang="es-ES" b="1" dirty="0" err="1" smtClean="0"/>
              <a:t>quan</a:t>
            </a:r>
            <a:r>
              <a:rPr lang="es-ES" b="1" dirty="0" smtClean="0"/>
              <a:t> la obra no </a:t>
            </a:r>
            <a:r>
              <a:rPr lang="es-ES" b="1" dirty="0" err="1" smtClean="0"/>
              <a:t>s’ajusta</a:t>
            </a:r>
            <a:r>
              <a:rPr lang="es-ES" b="1" dirty="0" smtClean="0"/>
              <a:t> al </a:t>
            </a:r>
            <a:r>
              <a:rPr lang="es-ES" b="1" dirty="0" err="1" smtClean="0"/>
              <a:t>planejament</a:t>
            </a:r>
            <a:r>
              <a:rPr lang="es-ES" b="1" dirty="0" smtClean="0"/>
              <a:t> o la </a:t>
            </a:r>
            <a:r>
              <a:rPr lang="es-ES" b="1" dirty="0" err="1" smtClean="0"/>
              <a:t>llei</a:t>
            </a:r>
            <a:r>
              <a:rPr lang="es-ES" b="1" dirty="0" smtClean="0"/>
              <a:t> o la obra no </a:t>
            </a:r>
            <a:r>
              <a:rPr lang="es-ES" b="1" dirty="0" err="1" smtClean="0"/>
              <a:t>s’adequa</a:t>
            </a:r>
            <a:r>
              <a:rPr lang="es-ES" b="1" dirty="0" smtClean="0"/>
              <a:t> a la </a:t>
            </a:r>
            <a:r>
              <a:rPr lang="es-ES" b="1" dirty="0" err="1" smtClean="0"/>
              <a:t>comunicació</a:t>
            </a:r>
            <a:r>
              <a:rPr lang="es-ES" b="1" dirty="0" smtClean="0"/>
              <a:t> i/o </a:t>
            </a:r>
            <a:r>
              <a:rPr lang="es-ES" b="1" dirty="0" err="1" smtClean="0"/>
              <a:t>llicència</a:t>
            </a:r>
            <a:r>
              <a:rPr lang="es-ES" b="1" dirty="0" smtClean="0"/>
              <a:t>?</a:t>
            </a:r>
          </a:p>
          <a:p>
            <a:pPr algn="just"/>
            <a:endParaRPr lang="es-ES" sz="1400" b="1" dirty="0" smtClean="0"/>
          </a:p>
          <a:p>
            <a:pPr algn="just"/>
            <a:r>
              <a:rPr lang="es-ES" sz="1400" b="1" dirty="0" smtClean="0"/>
              <a:t>A) LLICÈNCIES D’OBRES</a:t>
            </a:r>
          </a:p>
          <a:p>
            <a:pPr algn="just"/>
            <a:r>
              <a:rPr lang="es-ES" sz="1400" dirty="0" smtClean="0"/>
              <a:t>Les obres no poden iniciar-se  </a:t>
            </a:r>
            <a:r>
              <a:rPr lang="es-ES" sz="1400" dirty="0" err="1" smtClean="0"/>
              <a:t>sense</a:t>
            </a:r>
            <a:r>
              <a:rPr lang="es-ES" sz="1400" dirty="0" smtClean="0"/>
              <a:t> la </a:t>
            </a:r>
            <a:r>
              <a:rPr lang="es-ES" sz="1400" dirty="0" err="1" smtClean="0"/>
              <a:t>resolució</a:t>
            </a:r>
            <a:r>
              <a:rPr lang="es-ES" sz="1400" dirty="0" smtClean="0"/>
              <a:t> </a:t>
            </a:r>
            <a:r>
              <a:rPr lang="es-ES" sz="1400" dirty="0" err="1" smtClean="0"/>
              <a:t>d’atorgament</a:t>
            </a:r>
            <a:r>
              <a:rPr lang="es-ES" sz="1400" dirty="0" smtClean="0"/>
              <a:t> o el </a:t>
            </a:r>
            <a:r>
              <a:rPr lang="es-ES" sz="1400" dirty="0" err="1" smtClean="0"/>
              <a:t>silenci</a:t>
            </a:r>
            <a:endParaRPr lang="es-ES" sz="1400" dirty="0" smtClean="0"/>
          </a:p>
          <a:p>
            <a:pPr algn="just"/>
            <a:r>
              <a:rPr lang="es-ES" sz="1400" b="1" u="sng" dirty="0" smtClean="0"/>
              <a:t>En el cas de les </a:t>
            </a:r>
            <a:r>
              <a:rPr lang="es-ES" sz="1400" b="1" u="sng" dirty="0" err="1" smtClean="0"/>
              <a:t>llicències</a:t>
            </a:r>
            <a:r>
              <a:rPr lang="es-ES" sz="1400" b="1" u="sng" dirty="0" smtClean="0"/>
              <a:t> </a:t>
            </a:r>
            <a:r>
              <a:rPr lang="es-ES" sz="1400" b="1" u="sng" dirty="0" err="1" smtClean="0"/>
              <a:t>quan</a:t>
            </a:r>
            <a:r>
              <a:rPr lang="es-ES" sz="1400" b="1" u="sng" dirty="0" smtClean="0"/>
              <a:t> encara no </a:t>
            </a:r>
            <a:r>
              <a:rPr lang="es-ES" sz="1400" b="1" u="sng" dirty="0" err="1" smtClean="0"/>
              <a:t>estan</a:t>
            </a:r>
            <a:r>
              <a:rPr lang="es-ES" sz="1400" b="1" u="sng" dirty="0" smtClean="0"/>
              <a:t> </a:t>
            </a:r>
            <a:r>
              <a:rPr lang="es-ES" sz="1400" b="1" u="sng" dirty="0" err="1" smtClean="0"/>
              <a:t>atorgades</a:t>
            </a:r>
            <a:r>
              <a:rPr lang="es-ES" sz="1400" b="1" u="sng" dirty="0" smtClean="0"/>
              <a:t> </a:t>
            </a:r>
            <a:r>
              <a:rPr lang="es-ES" sz="1400" b="1" u="sng" dirty="0" err="1" smtClean="0"/>
              <a:t>però</a:t>
            </a:r>
            <a:r>
              <a:rPr lang="es-ES" sz="1400" b="1" u="sng" dirty="0" smtClean="0"/>
              <a:t> </a:t>
            </a:r>
            <a:r>
              <a:rPr lang="es-ES" sz="1400" b="1" u="sng" dirty="0" err="1" smtClean="0"/>
              <a:t>ja</a:t>
            </a:r>
            <a:r>
              <a:rPr lang="es-ES" sz="1400" b="1" u="sng" dirty="0" smtClean="0"/>
              <a:t> </a:t>
            </a:r>
            <a:r>
              <a:rPr lang="es-ES" sz="1400" b="1" u="sng" dirty="0" err="1" smtClean="0"/>
              <a:t>hi</a:t>
            </a:r>
            <a:r>
              <a:rPr lang="es-ES" sz="1400" b="1" u="sng" dirty="0" smtClean="0"/>
              <a:t> ha obres (</a:t>
            </a:r>
            <a:r>
              <a:rPr lang="es-ES" sz="1400" b="1" u="sng" dirty="0" err="1" smtClean="0"/>
              <a:t>serà</a:t>
            </a:r>
            <a:r>
              <a:rPr lang="es-ES" sz="1400" b="1" u="sng" dirty="0" smtClean="0"/>
              <a:t> </a:t>
            </a:r>
            <a:r>
              <a:rPr lang="es-ES" sz="1400" b="1" u="sng" dirty="0" err="1" smtClean="0"/>
              <a:t>clau</a:t>
            </a:r>
            <a:r>
              <a:rPr lang="es-ES" sz="1400" b="1" u="sng" dirty="0" smtClean="0"/>
              <a:t> </a:t>
            </a:r>
            <a:r>
              <a:rPr lang="es-ES" sz="1400" b="1" u="sng" dirty="0" err="1" smtClean="0"/>
              <a:t>dir</a:t>
            </a:r>
            <a:r>
              <a:rPr lang="es-ES" sz="1400" b="1" u="sng" dirty="0" smtClean="0"/>
              <a:t> si </a:t>
            </a:r>
            <a:r>
              <a:rPr lang="es-ES" sz="1400" b="1" u="sng" dirty="0" err="1" smtClean="0"/>
              <a:t>són</a:t>
            </a:r>
            <a:r>
              <a:rPr lang="es-ES" sz="1400" b="1" u="sng" dirty="0" smtClean="0"/>
              <a:t> </a:t>
            </a:r>
            <a:r>
              <a:rPr lang="es-ES" sz="1400" b="1" u="sng" dirty="0" err="1" smtClean="0"/>
              <a:t>legalitzables</a:t>
            </a:r>
            <a:r>
              <a:rPr lang="es-ES" sz="1400" b="1" u="sng" dirty="0" smtClean="0"/>
              <a:t>):</a:t>
            </a:r>
          </a:p>
          <a:p>
            <a:pPr algn="just">
              <a:buFont typeface="Arial" pitchFamily="34" charset="0"/>
              <a:buChar char="•"/>
            </a:pPr>
            <a:r>
              <a:rPr lang="es-ES" sz="1400" dirty="0" smtClean="0"/>
              <a:t> </a:t>
            </a:r>
            <a:r>
              <a:rPr lang="es-ES" sz="1400" dirty="0" err="1" smtClean="0"/>
              <a:t>Amb</a:t>
            </a:r>
            <a:r>
              <a:rPr lang="es-ES" sz="1400" dirty="0" smtClean="0"/>
              <a:t> les obres en </a:t>
            </a:r>
            <a:r>
              <a:rPr lang="es-ES" sz="1400" dirty="0" err="1" smtClean="0"/>
              <a:t>funcionament</a:t>
            </a:r>
            <a:r>
              <a:rPr lang="es-ES" sz="1400" dirty="0" smtClean="0"/>
              <a:t>: disciplina</a:t>
            </a:r>
          </a:p>
          <a:p>
            <a:pPr algn="just">
              <a:buFont typeface="Arial" pitchFamily="34" charset="0"/>
              <a:buChar char="•"/>
            </a:pPr>
            <a:r>
              <a:rPr lang="es-ES" sz="1400" dirty="0" smtClean="0"/>
              <a:t> </a:t>
            </a:r>
            <a:r>
              <a:rPr lang="es-ES" sz="1400" dirty="0" err="1" smtClean="0"/>
              <a:t>Amb</a:t>
            </a:r>
            <a:r>
              <a:rPr lang="es-ES" sz="1400" dirty="0" smtClean="0"/>
              <a:t> les obres </a:t>
            </a:r>
            <a:r>
              <a:rPr lang="es-ES" sz="1400" dirty="0" err="1" smtClean="0"/>
              <a:t>finalitzades</a:t>
            </a:r>
            <a:r>
              <a:rPr lang="es-ES" sz="1400" dirty="0" smtClean="0"/>
              <a:t>: disciplina</a:t>
            </a:r>
          </a:p>
          <a:p>
            <a:pPr algn="just"/>
            <a:r>
              <a:rPr lang="es-ES" sz="1400" dirty="0" smtClean="0"/>
              <a:t>FONAMENTAL ENTENDRE QUE L’ORDENAMENT URBANÍSTIC CATALÀ CERCA SEMPRE QUE EL PARTICULAR PUGUI LEGALITZAR:</a:t>
            </a:r>
          </a:p>
          <a:p>
            <a:pPr algn="just"/>
            <a:r>
              <a:rPr lang="es-ES" sz="1400" b="1" i="1" dirty="0" err="1" smtClean="0"/>
              <a:t>Article</a:t>
            </a:r>
            <a:r>
              <a:rPr lang="es-ES" sz="1400" b="1" i="1" dirty="0" smtClean="0"/>
              <a:t> 216</a:t>
            </a:r>
          </a:p>
          <a:p>
            <a:pPr algn="just"/>
            <a:r>
              <a:rPr lang="es-ES" sz="1400" i="1" dirty="0" err="1" smtClean="0"/>
              <a:t>Infraccions</a:t>
            </a:r>
            <a:r>
              <a:rPr lang="es-ES" sz="1400" i="1" dirty="0" smtClean="0"/>
              <a:t> </a:t>
            </a:r>
            <a:r>
              <a:rPr lang="es-ES" sz="1400" i="1" dirty="0" err="1" smtClean="0"/>
              <a:t>urbanístiques</a:t>
            </a:r>
            <a:r>
              <a:rPr lang="es-ES" sz="1400" i="1" dirty="0" smtClean="0"/>
              <a:t> </a:t>
            </a:r>
            <a:r>
              <a:rPr lang="es-ES" sz="1400" i="1" dirty="0" err="1" smtClean="0"/>
              <a:t>lleus</a:t>
            </a:r>
            <a:r>
              <a:rPr lang="es-ES" sz="1400" i="1" dirty="0" smtClean="0"/>
              <a:t> per </a:t>
            </a:r>
            <a:r>
              <a:rPr lang="es-ES" sz="1400" i="1" dirty="0" err="1" smtClean="0"/>
              <a:t>legalització</a:t>
            </a:r>
            <a:r>
              <a:rPr lang="es-ES" sz="1400" i="1" dirty="0" smtClean="0"/>
              <a:t> efectiva</a:t>
            </a:r>
          </a:p>
          <a:p>
            <a:pPr algn="just"/>
            <a:r>
              <a:rPr lang="es-ES" sz="1400" i="1" dirty="0" smtClean="0"/>
              <a:t>1. </a:t>
            </a:r>
            <a:r>
              <a:rPr lang="es-ES" sz="1400" i="1" dirty="0" err="1" smtClean="0"/>
              <a:t>Els</a:t>
            </a:r>
            <a:r>
              <a:rPr lang="es-ES" sz="1400" i="1" dirty="0" smtClean="0"/>
              <a:t> </a:t>
            </a:r>
            <a:r>
              <a:rPr lang="es-ES" sz="1400" i="1" dirty="0" err="1" smtClean="0"/>
              <a:t>actes</a:t>
            </a:r>
            <a:r>
              <a:rPr lang="es-ES" sz="1400" i="1" dirty="0" smtClean="0"/>
              <a:t> </a:t>
            </a:r>
            <a:r>
              <a:rPr lang="es-ES" sz="1400" i="1" dirty="0" err="1" smtClean="0"/>
              <a:t>tipificats</a:t>
            </a:r>
            <a:r>
              <a:rPr lang="es-ES" sz="1400" i="1" dirty="0" smtClean="0"/>
              <a:t> </a:t>
            </a:r>
            <a:r>
              <a:rPr lang="es-ES" sz="1400" i="1" dirty="0" err="1" smtClean="0"/>
              <a:t>com</a:t>
            </a:r>
            <a:r>
              <a:rPr lang="es-ES" sz="1400" i="1" dirty="0" smtClean="0"/>
              <a:t> a </a:t>
            </a:r>
            <a:r>
              <a:rPr lang="es-ES" sz="1400" i="1" dirty="0" err="1" smtClean="0"/>
              <a:t>infraccions</a:t>
            </a:r>
            <a:r>
              <a:rPr lang="es-ES" sz="1400" i="1" dirty="0" smtClean="0"/>
              <a:t> </a:t>
            </a:r>
            <a:r>
              <a:rPr lang="es-ES" sz="1400" i="1" dirty="0" err="1" smtClean="0"/>
              <a:t>greus</a:t>
            </a:r>
            <a:r>
              <a:rPr lang="es-ES" sz="1400" i="1" dirty="0" smtClean="0"/>
              <a:t> o </a:t>
            </a:r>
            <a:r>
              <a:rPr lang="es-ES" sz="1400" i="1" dirty="0" err="1" smtClean="0"/>
              <a:t>molt</a:t>
            </a:r>
            <a:r>
              <a:rPr lang="es-ES" sz="1400" i="1" dirty="0" smtClean="0"/>
              <a:t> </a:t>
            </a:r>
            <a:r>
              <a:rPr lang="es-ES" sz="1400" i="1" dirty="0" err="1" smtClean="0"/>
              <a:t>greus</a:t>
            </a:r>
            <a:r>
              <a:rPr lang="es-ES" sz="1400" i="1" dirty="0" smtClean="0"/>
              <a:t> </a:t>
            </a:r>
            <a:r>
              <a:rPr lang="es-ES" sz="1400" i="1" dirty="0" err="1" smtClean="0"/>
              <a:t>pels</a:t>
            </a:r>
            <a:r>
              <a:rPr lang="es-ES" sz="1400" i="1" dirty="0" smtClean="0"/>
              <a:t> </a:t>
            </a:r>
            <a:r>
              <a:rPr lang="es-ES" sz="1400" i="1" dirty="0" err="1" smtClean="0"/>
              <a:t>articles</a:t>
            </a:r>
            <a:r>
              <a:rPr lang="es-ES" sz="1400" i="1" dirty="0" smtClean="0"/>
              <a:t> 213 i 214 que </a:t>
            </a:r>
            <a:r>
              <a:rPr lang="es-ES" sz="1400" i="1" dirty="0" err="1" smtClean="0"/>
              <a:t>siguin</a:t>
            </a:r>
            <a:r>
              <a:rPr lang="es-ES" sz="1400" i="1" dirty="0" smtClean="0"/>
              <a:t> </a:t>
            </a:r>
            <a:r>
              <a:rPr lang="es-ES" sz="1400" i="1" dirty="0" err="1" smtClean="0"/>
              <a:t>legalitzables</a:t>
            </a:r>
            <a:r>
              <a:rPr lang="es-ES" sz="1400" i="1" dirty="0" smtClean="0"/>
              <a:t> </a:t>
            </a:r>
            <a:r>
              <a:rPr lang="es-ES" sz="1400" i="1" dirty="0" err="1" smtClean="0"/>
              <a:t>constitueixen</a:t>
            </a:r>
            <a:r>
              <a:rPr lang="es-ES" sz="1400" i="1" dirty="0" smtClean="0"/>
              <a:t> </a:t>
            </a:r>
            <a:r>
              <a:rPr lang="es-ES" sz="1400" i="1" dirty="0" err="1" smtClean="0"/>
              <a:t>infracció</a:t>
            </a:r>
            <a:r>
              <a:rPr lang="es-ES" sz="1400" i="1" dirty="0" smtClean="0"/>
              <a:t> urbanística </a:t>
            </a:r>
            <a:r>
              <a:rPr lang="es-ES" sz="1400" i="1" dirty="0" err="1" smtClean="0"/>
              <a:t>lleu</a:t>
            </a:r>
            <a:r>
              <a:rPr lang="es-ES" sz="1400" i="1" dirty="0" smtClean="0"/>
              <a:t> si, </a:t>
            </a:r>
            <a:r>
              <a:rPr lang="es-ES" sz="1400" i="1" dirty="0" err="1" smtClean="0"/>
              <a:t>abans</a:t>
            </a:r>
            <a:r>
              <a:rPr lang="es-ES" sz="1400" i="1" dirty="0" smtClean="0"/>
              <a:t> que </a:t>
            </a:r>
            <a:r>
              <a:rPr lang="es-ES" sz="1400" i="1" dirty="0" err="1" smtClean="0"/>
              <a:t>recaigui</a:t>
            </a:r>
            <a:r>
              <a:rPr lang="es-ES" sz="1400" i="1" dirty="0" smtClean="0"/>
              <a:t> la </a:t>
            </a:r>
            <a:r>
              <a:rPr lang="es-ES" sz="1400" i="1" dirty="0" err="1" smtClean="0"/>
              <a:t>resolució</a:t>
            </a:r>
            <a:r>
              <a:rPr lang="es-ES" sz="1400" i="1" dirty="0" smtClean="0"/>
              <a:t> sancionadora en el </a:t>
            </a:r>
            <a:r>
              <a:rPr lang="es-ES" sz="1400" i="1" dirty="0" err="1" smtClean="0"/>
              <a:t>procediment</a:t>
            </a:r>
            <a:r>
              <a:rPr lang="es-ES" sz="1400" i="1" dirty="0" smtClean="0"/>
              <a:t> </a:t>
            </a:r>
            <a:r>
              <a:rPr lang="es-ES" sz="1400" i="1" dirty="0" err="1" smtClean="0"/>
              <a:t>corresponent</a:t>
            </a:r>
            <a:r>
              <a:rPr lang="es-ES" sz="1400" i="1" dirty="0" smtClean="0"/>
              <a:t>, </a:t>
            </a:r>
            <a:r>
              <a:rPr lang="es-ES" sz="1400" i="1" dirty="0" err="1" smtClean="0"/>
              <a:t>els</a:t>
            </a:r>
            <a:r>
              <a:rPr lang="es-ES" sz="1400" i="1" dirty="0" smtClean="0"/>
              <a:t> </a:t>
            </a:r>
            <a:r>
              <a:rPr lang="es-ES" sz="1400" i="1" dirty="0" err="1" smtClean="0"/>
              <a:t>presumptes</a:t>
            </a:r>
            <a:r>
              <a:rPr lang="es-ES" sz="1400" i="1" dirty="0" smtClean="0"/>
              <a:t> </a:t>
            </a:r>
            <a:r>
              <a:rPr lang="es-ES" sz="1400" i="1" dirty="0" err="1" smtClean="0"/>
              <a:t>infractors</a:t>
            </a:r>
            <a:r>
              <a:rPr lang="es-ES" sz="1400" i="1" dirty="0" smtClean="0"/>
              <a:t> o infractores </a:t>
            </a:r>
            <a:r>
              <a:rPr lang="es-ES" sz="1400" i="1" dirty="0" err="1" smtClean="0"/>
              <a:t>n'han</a:t>
            </a:r>
            <a:r>
              <a:rPr lang="es-ES" sz="1400" i="1" dirty="0" smtClean="0"/>
              <a:t> </a:t>
            </a:r>
            <a:r>
              <a:rPr lang="es-ES" sz="1400" i="1" dirty="0" err="1" smtClean="0"/>
              <a:t>instat</a:t>
            </a:r>
            <a:r>
              <a:rPr lang="es-ES" sz="1400" i="1" dirty="0" smtClean="0"/>
              <a:t> en la forma </a:t>
            </a:r>
            <a:r>
              <a:rPr lang="es-ES" sz="1400" i="1" dirty="0" err="1" smtClean="0"/>
              <a:t>deguda</a:t>
            </a:r>
            <a:r>
              <a:rPr lang="es-ES" sz="1400" i="1" dirty="0" smtClean="0"/>
              <a:t>, </a:t>
            </a:r>
            <a:r>
              <a:rPr lang="es-ES" sz="1400" i="1" dirty="0" err="1" smtClean="0"/>
              <a:t>davant</a:t>
            </a:r>
            <a:r>
              <a:rPr lang="es-ES" sz="1400" i="1" dirty="0" smtClean="0"/>
              <a:t> </a:t>
            </a:r>
            <a:r>
              <a:rPr lang="es-ES" sz="1400" i="1" dirty="0" err="1" smtClean="0"/>
              <a:t>l'administració</a:t>
            </a:r>
            <a:r>
              <a:rPr lang="es-ES" sz="1400" i="1" dirty="0" smtClean="0"/>
              <a:t> </a:t>
            </a:r>
            <a:r>
              <a:rPr lang="es-ES" sz="1400" i="1" dirty="0" err="1" smtClean="0"/>
              <a:t>competent</a:t>
            </a:r>
            <a:r>
              <a:rPr lang="es-ES" sz="1400" i="1" dirty="0" smtClean="0"/>
              <a:t>, la </a:t>
            </a:r>
            <a:r>
              <a:rPr lang="es-ES" sz="1400" i="1" dirty="0" err="1" smtClean="0"/>
              <a:t>legalització</a:t>
            </a:r>
            <a:r>
              <a:rPr lang="es-ES" sz="1400" i="1" dirty="0" smtClean="0"/>
              <a:t>, i </a:t>
            </a:r>
            <a:r>
              <a:rPr lang="es-ES" sz="1400" i="1" dirty="0" err="1" smtClean="0"/>
              <a:t>aquesta</a:t>
            </a:r>
            <a:r>
              <a:rPr lang="es-ES" sz="1400" i="1" dirty="0" smtClean="0"/>
              <a:t> </a:t>
            </a:r>
            <a:r>
              <a:rPr lang="es-ES" sz="1400" i="1" dirty="0" err="1" smtClean="0"/>
              <a:t>s'ha</a:t>
            </a:r>
            <a:r>
              <a:rPr lang="es-ES" sz="1400" i="1" dirty="0" smtClean="0"/>
              <a:t> </a:t>
            </a:r>
            <a:r>
              <a:rPr lang="es-ES" sz="1400" i="1" dirty="0" err="1" smtClean="0"/>
              <a:t>aprovat</a:t>
            </a:r>
            <a:r>
              <a:rPr lang="es-ES" sz="1400" i="1" dirty="0" smtClean="0"/>
              <a:t> o </a:t>
            </a:r>
            <a:r>
              <a:rPr lang="es-ES" sz="1400" i="1" dirty="0" err="1" smtClean="0"/>
              <a:t>autoritzat</a:t>
            </a:r>
            <a:r>
              <a:rPr lang="es-ES" sz="1400" i="1" dirty="0" smtClean="0"/>
              <a:t>.</a:t>
            </a:r>
          </a:p>
          <a:p>
            <a:pPr algn="just"/>
            <a:r>
              <a:rPr lang="es-ES" sz="1400" i="1" dirty="0" smtClean="0"/>
              <a:t>2. </a:t>
            </a:r>
            <a:r>
              <a:rPr lang="es-ES" sz="1400" i="1" dirty="0" err="1" smtClean="0"/>
              <a:t>Als</a:t>
            </a:r>
            <a:r>
              <a:rPr lang="es-ES" sz="1400" i="1" dirty="0" smtClean="0"/>
              <a:t> </a:t>
            </a:r>
            <a:r>
              <a:rPr lang="es-ES" sz="1400" i="1" dirty="0" err="1" smtClean="0"/>
              <a:t>efectes</a:t>
            </a:r>
            <a:r>
              <a:rPr lang="es-ES" sz="1400" i="1" dirty="0" smtClean="0"/>
              <a:t> del que determina </a:t>
            </a:r>
            <a:r>
              <a:rPr lang="es-ES" sz="1400" i="1" dirty="0" err="1" smtClean="0"/>
              <a:t>l'apartat</a:t>
            </a:r>
            <a:r>
              <a:rPr lang="es-ES" sz="1400" i="1" dirty="0" smtClean="0"/>
              <a:t> 1, </a:t>
            </a:r>
            <a:r>
              <a:rPr lang="es-ES" sz="1400" i="1" u="sng" dirty="0" smtClean="0"/>
              <a:t>la </a:t>
            </a:r>
            <a:r>
              <a:rPr lang="es-ES" sz="1400" i="1" u="sng" dirty="0" err="1" smtClean="0"/>
              <a:t>tramitació</a:t>
            </a:r>
            <a:r>
              <a:rPr lang="es-ES" sz="1400" i="1" u="sng" dirty="0" smtClean="0"/>
              <a:t> de </a:t>
            </a:r>
            <a:r>
              <a:rPr lang="es-ES" sz="1400" i="1" u="sng" dirty="0" err="1" smtClean="0"/>
              <a:t>l'expedient</a:t>
            </a:r>
            <a:r>
              <a:rPr lang="es-ES" sz="1400" i="1" u="sng" dirty="0" smtClean="0"/>
              <a:t> de </a:t>
            </a:r>
            <a:r>
              <a:rPr lang="es-ES" sz="1400" i="1" u="sng" dirty="0" err="1" smtClean="0"/>
              <a:t>protecció</a:t>
            </a:r>
            <a:r>
              <a:rPr lang="es-ES" sz="1400" i="1" u="sng" dirty="0" smtClean="0"/>
              <a:t> de la </a:t>
            </a:r>
            <a:r>
              <a:rPr lang="es-ES" sz="1400" i="1" u="sng" dirty="0" err="1" smtClean="0"/>
              <a:t>legalitat</a:t>
            </a:r>
            <a:r>
              <a:rPr lang="es-ES" sz="1400" i="1" u="sng" dirty="0" smtClean="0"/>
              <a:t> urbanística se </a:t>
            </a:r>
            <a:r>
              <a:rPr lang="es-ES" sz="1400" i="1" u="sng" dirty="0" err="1" smtClean="0"/>
              <a:t>suspèn</a:t>
            </a:r>
            <a:r>
              <a:rPr lang="es-ES" sz="1400" i="1" u="sng" dirty="0" smtClean="0"/>
              <a:t> un </a:t>
            </a:r>
            <a:r>
              <a:rPr lang="es-ES" sz="1400" i="1" u="sng" dirty="0" err="1" smtClean="0"/>
              <a:t>cop</a:t>
            </a:r>
            <a:r>
              <a:rPr lang="es-ES" sz="1400" i="1" u="sng" dirty="0" smtClean="0"/>
              <a:t> </a:t>
            </a:r>
            <a:r>
              <a:rPr lang="es-ES" sz="1400" i="1" u="sng" dirty="0" err="1" smtClean="0"/>
              <a:t>s'acredita</a:t>
            </a:r>
            <a:r>
              <a:rPr lang="es-ES" sz="1400" i="1" u="sng" dirty="0" smtClean="0"/>
              <a:t> </a:t>
            </a:r>
            <a:r>
              <a:rPr lang="es-ES" sz="1400" i="1" u="sng" dirty="0" err="1" smtClean="0"/>
              <a:t>davant</a:t>
            </a:r>
            <a:r>
              <a:rPr lang="es-ES" sz="1400" i="1" u="sng" dirty="0" smtClean="0"/>
              <a:t> </a:t>
            </a:r>
            <a:r>
              <a:rPr lang="es-ES" sz="1400" i="1" u="sng" dirty="0" err="1" smtClean="0"/>
              <a:t>l'instructor</a:t>
            </a:r>
            <a:r>
              <a:rPr lang="es-ES" sz="1400" i="1" u="sng" dirty="0" smtClean="0"/>
              <a:t> o instructora que </a:t>
            </a:r>
            <a:r>
              <a:rPr lang="es-ES" sz="1400" i="1" u="sng" dirty="0" err="1" smtClean="0"/>
              <a:t>s'ha</a:t>
            </a:r>
            <a:r>
              <a:rPr lang="es-ES" sz="1400" i="1" u="sng" dirty="0" smtClean="0"/>
              <a:t> </a:t>
            </a:r>
            <a:r>
              <a:rPr lang="es-ES" sz="1400" i="1" u="sng" dirty="0" err="1" smtClean="0"/>
              <a:t>presentat</a:t>
            </a:r>
            <a:r>
              <a:rPr lang="es-ES" sz="1400" i="1" u="sng" dirty="0" smtClean="0"/>
              <a:t> la </a:t>
            </a:r>
            <a:r>
              <a:rPr lang="es-ES" sz="1400" i="1" u="sng" dirty="0" err="1" smtClean="0"/>
              <a:t>sol·licitud</a:t>
            </a:r>
            <a:r>
              <a:rPr lang="es-ES" sz="1400" i="1" u="sng" dirty="0" smtClean="0"/>
              <a:t> de </a:t>
            </a:r>
            <a:r>
              <a:rPr lang="es-ES" sz="1400" i="1" u="sng" dirty="0" err="1" smtClean="0"/>
              <a:t>legalització</a:t>
            </a:r>
            <a:r>
              <a:rPr lang="es-ES" sz="1400" i="1" u="sng" dirty="0" smtClean="0"/>
              <a:t>,</a:t>
            </a:r>
            <a:r>
              <a:rPr lang="es-ES" sz="1400" i="1" dirty="0" smtClean="0"/>
              <a:t> </a:t>
            </a:r>
            <a:r>
              <a:rPr lang="es-ES" sz="1400" i="1" dirty="0" err="1" smtClean="0"/>
              <a:t>fins</a:t>
            </a:r>
            <a:r>
              <a:rPr lang="es-ES" sz="1400" i="1" dirty="0" smtClean="0"/>
              <a:t> que </a:t>
            </a:r>
            <a:r>
              <a:rPr lang="es-ES" sz="1400" i="1" dirty="0" err="1" smtClean="0"/>
              <a:t>aquesta</a:t>
            </a:r>
            <a:r>
              <a:rPr lang="es-ES" sz="1400" i="1" dirty="0" smtClean="0"/>
              <a:t> </a:t>
            </a:r>
            <a:r>
              <a:rPr lang="es-ES" sz="1400" i="1" dirty="0" err="1" smtClean="0"/>
              <a:t>sol·licitud</a:t>
            </a:r>
            <a:r>
              <a:rPr lang="es-ES" sz="1400" i="1" dirty="0" smtClean="0"/>
              <a:t> es </a:t>
            </a:r>
            <a:r>
              <a:rPr lang="es-ES" sz="1400" i="1" dirty="0" err="1" smtClean="0"/>
              <a:t>resolgui</a:t>
            </a:r>
            <a:r>
              <a:rPr lang="es-ES" sz="1400" i="1" dirty="0" smtClean="0"/>
              <a:t>, </a:t>
            </a:r>
            <a:r>
              <a:rPr lang="es-ES" sz="1400" i="1" dirty="0" err="1" smtClean="0"/>
              <a:t>amb</a:t>
            </a:r>
            <a:r>
              <a:rPr lang="es-ES" sz="1400" i="1" dirty="0" smtClean="0"/>
              <a:t> </a:t>
            </a:r>
            <a:r>
              <a:rPr lang="es-ES" sz="1400" i="1" dirty="0" err="1" smtClean="0"/>
              <a:t>interrupció</a:t>
            </a:r>
            <a:r>
              <a:rPr lang="es-ES" sz="1400" i="1" dirty="0" smtClean="0"/>
              <a:t> </a:t>
            </a:r>
            <a:r>
              <a:rPr lang="es-ES" sz="1400" i="1" dirty="0" err="1" smtClean="0"/>
              <a:t>dels</a:t>
            </a:r>
            <a:r>
              <a:rPr lang="es-ES" sz="1400" i="1" dirty="0" smtClean="0"/>
              <a:t> </a:t>
            </a:r>
            <a:r>
              <a:rPr lang="es-ES" sz="1400" i="1" dirty="0" err="1" smtClean="0"/>
              <a:t>terminis</a:t>
            </a:r>
            <a:r>
              <a:rPr lang="es-ES" sz="1400" i="1" dirty="0" smtClean="0"/>
              <a:t> de </a:t>
            </a:r>
            <a:r>
              <a:rPr lang="es-ES" sz="1400" i="1" dirty="0" err="1" smtClean="0"/>
              <a:t>caducitat</a:t>
            </a:r>
            <a:r>
              <a:rPr lang="es-ES" sz="1400" i="1" dirty="0" smtClean="0"/>
              <a:t> i de </a:t>
            </a:r>
            <a:r>
              <a:rPr lang="es-ES" sz="1400" i="1" dirty="0" err="1" smtClean="0"/>
              <a:t>prescripció</a:t>
            </a:r>
            <a:r>
              <a:rPr lang="es-ES" sz="1400" i="1" dirty="0" smtClean="0"/>
              <a:t>.</a:t>
            </a:r>
          </a:p>
          <a:p>
            <a:pPr algn="just"/>
            <a:r>
              <a:rPr lang="es-ES" sz="1400" i="1" dirty="0" smtClean="0"/>
              <a:t>3. Les </a:t>
            </a:r>
            <a:r>
              <a:rPr lang="es-ES" sz="1400" i="1" dirty="0" err="1" smtClean="0"/>
              <a:t>divisions</a:t>
            </a:r>
            <a:r>
              <a:rPr lang="es-ES" sz="1400" i="1" dirty="0" smtClean="0"/>
              <a:t> o les </a:t>
            </a:r>
            <a:r>
              <a:rPr lang="es-ES" sz="1400" i="1" dirty="0" err="1" smtClean="0"/>
              <a:t>segregacions</a:t>
            </a:r>
            <a:r>
              <a:rPr lang="es-ES" sz="1400" i="1" dirty="0" smtClean="0"/>
              <a:t> de </a:t>
            </a:r>
            <a:r>
              <a:rPr lang="es-ES" sz="1400" i="1" dirty="0" err="1" smtClean="0"/>
              <a:t>terrenys</a:t>
            </a:r>
            <a:r>
              <a:rPr lang="es-ES" sz="1400" i="1" dirty="0" smtClean="0"/>
              <a:t> que, en </a:t>
            </a:r>
            <a:r>
              <a:rPr lang="es-ES" sz="1400" i="1" dirty="0" err="1" smtClean="0"/>
              <a:t>qualsevol</a:t>
            </a:r>
            <a:r>
              <a:rPr lang="es-ES" sz="1400" i="1" dirty="0" smtClean="0"/>
              <a:t> </a:t>
            </a:r>
            <a:r>
              <a:rPr lang="es-ES" sz="1400" i="1" dirty="0" err="1" smtClean="0"/>
              <a:t>classe</a:t>
            </a:r>
            <a:r>
              <a:rPr lang="es-ES" sz="1400" i="1" dirty="0" smtClean="0"/>
              <a:t> de </a:t>
            </a:r>
            <a:r>
              <a:rPr lang="es-ES" sz="1400" i="1" dirty="0" err="1" smtClean="0"/>
              <a:t>sòl</a:t>
            </a:r>
            <a:r>
              <a:rPr lang="es-ES" sz="1400" i="1" dirty="0" smtClean="0"/>
              <a:t>, </a:t>
            </a:r>
            <a:r>
              <a:rPr lang="es-ES" sz="1400" i="1" dirty="0" err="1" smtClean="0"/>
              <a:t>estiguin</a:t>
            </a:r>
            <a:r>
              <a:rPr lang="es-ES" sz="1400" i="1" dirty="0" smtClean="0"/>
              <a:t> </a:t>
            </a:r>
            <a:r>
              <a:rPr lang="es-ES" sz="1400" i="1" dirty="0" err="1" smtClean="0"/>
              <a:t>mancades</a:t>
            </a:r>
            <a:r>
              <a:rPr lang="es-ES" sz="1400" i="1" dirty="0" smtClean="0"/>
              <a:t> de la </a:t>
            </a:r>
            <a:r>
              <a:rPr lang="es-ES" sz="1400" i="1" dirty="0" err="1" smtClean="0"/>
              <a:t>declaració</a:t>
            </a:r>
            <a:r>
              <a:rPr lang="es-ES" sz="1400" i="1" dirty="0" smtClean="0"/>
              <a:t> </a:t>
            </a:r>
            <a:r>
              <a:rPr lang="es-ES" sz="1400" i="1" dirty="0" err="1" smtClean="0"/>
              <a:t>prèvia</a:t>
            </a:r>
            <a:r>
              <a:rPr lang="es-ES" sz="1400" i="1" dirty="0" smtClean="0"/>
              <a:t> que la </a:t>
            </a:r>
            <a:r>
              <a:rPr lang="es-ES" sz="1400" i="1" dirty="0" err="1" smtClean="0"/>
              <a:t>llicència</a:t>
            </a:r>
            <a:r>
              <a:rPr lang="es-ES" sz="1400" i="1" dirty="0" smtClean="0"/>
              <a:t> de </a:t>
            </a:r>
            <a:r>
              <a:rPr lang="es-ES" sz="1400" i="1" dirty="0" err="1" smtClean="0"/>
              <a:t>parcel·lació</a:t>
            </a:r>
            <a:r>
              <a:rPr lang="es-ES" sz="1400" i="1" dirty="0" smtClean="0"/>
              <a:t> </a:t>
            </a:r>
            <a:r>
              <a:rPr lang="es-ES" sz="1400" i="1" dirty="0" err="1" smtClean="0"/>
              <a:t>és</a:t>
            </a:r>
            <a:r>
              <a:rPr lang="es-ES" sz="1400" i="1" dirty="0" smtClean="0"/>
              <a:t> </a:t>
            </a:r>
            <a:r>
              <a:rPr lang="es-ES" sz="1400" i="1" dirty="0" err="1" smtClean="0"/>
              <a:t>innecessària</a:t>
            </a:r>
            <a:r>
              <a:rPr lang="es-ES" sz="1400" i="1" dirty="0" smtClean="0"/>
              <a:t>, </a:t>
            </a:r>
            <a:r>
              <a:rPr lang="es-ES" sz="1400" i="1" dirty="0" err="1" smtClean="0"/>
              <a:t>s'entén</a:t>
            </a:r>
            <a:r>
              <a:rPr lang="es-ES" sz="1400" i="1" dirty="0" smtClean="0"/>
              <a:t> que queden </a:t>
            </a:r>
            <a:r>
              <a:rPr lang="es-ES" sz="1400" i="1" dirty="0" err="1" smtClean="0"/>
              <a:t>legalitzades</a:t>
            </a:r>
            <a:r>
              <a:rPr lang="es-ES" sz="1400" i="1" dirty="0" smtClean="0"/>
              <a:t> si es </a:t>
            </a:r>
            <a:r>
              <a:rPr lang="es-ES" sz="1400" i="1" dirty="0" err="1" smtClean="0"/>
              <a:t>demana</a:t>
            </a:r>
            <a:r>
              <a:rPr lang="es-ES" sz="1400" i="1" dirty="0" smtClean="0"/>
              <a:t> i </a:t>
            </a:r>
            <a:r>
              <a:rPr lang="es-ES" sz="1400" i="1" dirty="0" err="1" smtClean="0"/>
              <a:t>s'obté</a:t>
            </a:r>
            <a:r>
              <a:rPr lang="es-ES" sz="1400" i="1" dirty="0" smtClean="0"/>
              <a:t> la dita </a:t>
            </a:r>
            <a:r>
              <a:rPr lang="es-ES" sz="1400" i="1" dirty="0" err="1" smtClean="0"/>
              <a:t>declaració</a:t>
            </a:r>
            <a:r>
              <a:rPr lang="es-ES" sz="1400" i="1" dirty="0" smtClean="0"/>
              <a:t>.</a:t>
            </a:r>
          </a:p>
        </p:txBody>
      </p:sp>
      <p:sp>
        <p:nvSpPr>
          <p:cNvPr id="12" name="11 CuadroTexto"/>
          <p:cNvSpPr txBox="1"/>
          <p:nvPr/>
        </p:nvSpPr>
        <p:spPr>
          <a:xfrm>
            <a:off x="7338184" y="2062480"/>
            <a:ext cx="1622936" cy="369332"/>
          </a:xfrm>
          <a:prstGeom prst="rect">
            <a:avLst/>
          </a:prstGeom>
          <a:noFill/>
        </p:spPr>
        <p:txBody>
          <a:bodyPr wrap="square" rtlCol="0">
            <a:spAutoFit/>
          </a:bodyPr>
          <a:lstStyle/>
          <a:p>
            <a:r>
              <a:rPr lang="es-ES" b="1" dirty="0" err="1" smtClean="0">
                <a:solidFill>
                  <a:srgbClr val="FF0000"/>
                </a:solidFill>
              </a:rPr>
              <a:t>Fonamental</a:t>
            </a:r>
            <a:r>
              <a:rPr lang="es-ES" dirty="0" smtClean="0"/>
              <a:t> </a:t>
            </a:r>
            <a:endParaRPr lang="es-ES" dirty="0"/>
          </a:p>
        </p:txBody>
      </p:sp>
      <p:cxnSp>
        <p:nvCxnSpPr>
          <p:cNvPr id="14" name="13 Conector recto de flecha"/>
          <p:cNvCxnSpPr/>
          <p:nvPr/>
        </p:nvCxnSpPr>
        <p:spPr>
          <a:xfrm flipH="1">
            <a:off x="2296160" y="2431812"/>
            <a:ext cx="5709920" cy="27497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Rectángulo"/>
          <p:cNvSpPr/>
          <p:nvPr/>
        </p:nvSpPr>
        <p:spPr>
          <a:xfrm>
            <a:off x="152400" y="751840"/>
            <a:ext cx="8481846" cy="4524315"/>
          </a:xfrm>
          <a:prstGeom prst="rect">
            <a:avLst/>
          </a:prstGeom>
        </p:spPr>
        <p:txBody>
          <a:bodyPr wrap="square">
            <a:spAutoFit/>
          </a:bodyPr>
          <a:lstStyle/>
          <a:p>
            <a:pPr algn="just"/>
            <a:r>
              <a:rPr lang="es-ES" b="1" u="sng" dirty="0" smtClean="0"/>
              <a:t>En el cas de les </a:t>
            </a:r>
            <a:r>
              <a:rPr lang="es-ES" b="1" u="sng" dirty="0" err="1" smtClean="0"/>
              <a:t>llicències</a:t>
            </a:r>
            <a:r>
              <a:rPr lang="es-ES" b="1" u="sng" dirty="0" smtClean="0"/>
              <a:t> </a:t>
            </a:r>
            <a:r>
              <a:rPr lang="es-ES" b="1" u="sng" dirty="0" err="1" smtClean="0"/>
              <a:t>quan</a:t>
            </a:r>
            <a:r>
              <a:rPr lang="es-ES" b="1" u="sng" dirty="0" smtClean="0"/>
              <a:t> </a:t>
            </a:r>
            <a:r>
              <a:rPr lang="es-ES" b="1" u="sng" dirty="0" err="1" smtClean="0"/>
              <a:t>aquestes</a:t>
            </a:r>
            <a:r>
              <a:rPr lang="es-ES" b="1" u="sng" dirty="0" smtClean="0"/>
              <a:t> </a:t>
            </a:r>
            <a:r>
              <a:rPr lang="es-ES" b="1" u="sng" dirty="0" err="1" smtClean="0"/>
              <a:t>estan</a:t>
            </a:r>
            <a:r>
              <a:rPr lang="es-ES" b="1" u="sng" dirty="0" smtClean="0"/>
              <a:t> </a:t>
            </a:r>
            <a:r>
              <a:rPr lang="es-ES" b="1" u="sng" dirty="0" err="1" smtClean="0"/>
              <a:t>atorgades</a:t>
            </a:r>
            <a:r>
              <a:rPr lang="es-ES" b="1" u="sng" dirty="0" smtClean="0"/>
              <a:t> i </a:t>
            </a:r>
            <a:r>
              <a:rPr lang="es-ES" b="1" u="sng" dirty="0" err="1" smtClean="0"/>
              <a:t>aquestes</a:t>
            </a:r>
            <a:r>
              <a:rPr lang="es-ES" b="1" u="sng" dirty="0" smtClean="0"/>
              <a:t> no </a:t>
            </a:r>
            <a:r>
              <a:rPr lang="es-ES" b="1" u="sng" dirty="0" err="1" smtClean="0"/>
              <a:t>s’ajusten</a:t>
            </a:r>
            <a:r>
              <a:rPr lang="es-ES" b="1" u="sng" dirty="0" smtClean="0"/>
              <a:t> a la </a:t>
            </a:r>
            <a:r>
              <a:rPr lang="es-ES" b="1" u="sng" dirty="0" err="1" smtClean="0"/>
              <a:t>llicència</a:t>
            </a:r>
            <a:r>
              <a:rPr lang="es-ES" b="1" u="sng" dirty="0" smtClean="0"/>
              <a:t>  concedida:</a:t>
            </a:r>
          </a:p>
          <a:p>
            <a:pPr algn="just">
              <a:buFont typeface="Arial" pitchFamily="34" charset="0"/>
              <a:buChar char="•"/>
            </a:pPr>
            <a:r>
              <a:rPr lang="es-ES" dirty="0" smtClean="0"/>
              <a:t> </a:t>
            </a:r>
            <a:r>
              <a:rPr lang="es-ES" dirty="0" err="1" smtClean="0"/>
              <a:t>Amb</a:t>
            </a:r>
            <a:r>
              <a:rPr lang="es-ES" dirty="0" smtClean="0"/>
              <a:t> les obres en </a:t>
            </a:r>
            <a:r>
              <a:rPr lang="es-ES" dirty="0" err="1" smtClean="0"/>
              <a:t>funcionament</a:t>
            </a:r>
            <a:r>
              <a:rPr lang="es-ES" dirty="0" smtClean="0"/>
              <a:t>: disciplina</a:t>
            </a:r>
          </a:p>
          <a:p>
            <a:pPr algn="just">
              <a:buFont typeface="Arial" pitchFamily="34" charset="0"/>
              <a:buChar char="•"/>
            </a:pPr>
            <a:r>
              <a:rPr lang="es-ES" dirty="0" smtClean="0"/>
              <a:t> </a:t>
            </a:r>
            <a:r>
              <a:rPr lang="es-ES" dirty="0" err="1" smtClean="0"/>
              <a:t>Amb</a:t>
            </a:r>
            <a:r>
              <a:rPr lang="es-ES" dirty="0" smtClean="0"/>
              <a:t> les obres </a:t>
            </a:r>
            <a:r>
              <a:rPr lang="es-ES" dirty="0" err="1" smtClean="0"/>
              <a:t>finalitzades</a:t>
            </a:r>
            <a:r>
              <a:rPr lang="es-ES" dirty="0" smtClean="0"/>
              <a:t>: disciplina</a:t>
            </a:r>
          </a:p>
          <a:p>
            <a:pPr algn="just"/>
            <a:r>
              <a:rPr lang="es-ES" dirty="0" smtClean="0"/>
              <a:t>FONAMENTAL ENTENDRE QUE L’ORDENAMENT URBANÍSTIC CATALÀ CERCA SEMPRE QUE EL PARTICULAR PUGUI LEGALITZAR:</a:t>
            </a:r>
          </a:p>
          <a:p>
            <a:r>
              <a:rPr lang="es-ES" b="1" i="1" dirty="0" err="1" smtClean="0"/>
              <a:t>Article</a:t>
            </a:r>
            <a:r>
              <a:rPr lang="es-ES" b="1" i="1" dirty="0" smtClean="0"/>
              <a:t> 217 del TRLUCAT </a:t>
            </a:r>
          </a:p>
          <a:p>
            <a:r>
              <a:rPr lang="es-ES" i="1" dirty="0" err="1" smtClean="0"/>
              <a:t>Restauració</a:t>
            </a:r>
            <a:r>
              <a:rPr lang="es-ES" i="1" dirty="0" smtClean="0"/>
              <a:t> </a:t>
            </a:r>
            <a:r>
              <a:rPr lang="es-ES" i="1" dirty="0" err="1" smtClean="0"/>
              <a:t>voluntària</a:t>
            </a:r>
            <a:r>
              <a:rPr lang="es-ES" i="1" dirty="0" smtClean="0"/>
              <a:t> de la </a:t>
            </a:r>
            <a:r>
              <a:rPr lang="es-ES" i="1" dirty="0" err="1" smtClean="0"/>
              <a:t>realitat</a:t>
            </a:r>
            <a:r>
              <a:rPr lang="es-ES" i="1" dirty="0" smtClean="0"/>
              <a:t> física o jurídica alterada</a:t>
            </a:r>
          </a:p>
          <a:p>
            <a:r>
              <a:rPr lang="es-ES" i="1" dirty="0" err="1" smtClean="0"/>
              <a:t>S’aplica</a:t>
            </a:r>
            <a:r>
              <a:rPr lang="es-ES" i="1" dirty="0" smtClean="0"/>
              <a:t> una </a:t>
            </a:r>
            <a:r>
              <a:rPr lang="es-ES" i="1" dirty="0" err="1" smtClean="0"/>
              <a:t>reducció</a:t>
            </a:r>
            <a:r>
              <a:rPr lang="es-ES" i="1" dirty="0" smtClean="0"/>
              <a:t> del 80% de la </a:t>
            </a:r>
            <a:r>
              <a:rPr lang="es-ES" i="1" dirty="0" err="1" smtClean="0"/>
              <a:t>quantia</a:t>
            </a:r>
            <a:r>
              <a:rPr lang="es-ES" i="1" dirty="0" smtClean="0"/>
              <a:t> de la </a:t>
            </a:r>
            <a:r>
              <a:rPr lang="es-ES" i="1" dirty="0" err="1" smtClean="0"/>
              <a:t>sanció</a:t>
            </a:r>
            <a:r>
              <a:rPr lang="es-ES" i="1" dirty="0" smtClean="0"/>
              <a:t> </a:t>
            </a:r>
            <a:r>
              <a:rPr lang="es-ES" i="1" dirty="0" err="1" smtClean="0"/>
              <a:t>pertinent</a:t>
            </a:r>
            <a:r>
              <a:rPr lang="es-ES" i="1" dirty="0" smtClean="0"/>
              <a:t> en el cas </a:t>
            </a:r>
            <a:r>
              <a:rPr lang="es-ES" i="1" dirty="0" err="1" smtClean="0"/>
              <a:t>dels</a:t>
            </a:r>
            <a:r>
              <a:rPr lang="es-ES" i="1" dirty="0" smtClean="0"/>
              <a:t> responsables de la </a:t>
            </a:r>
            <a:r>
              <a:rPr lang="es-ES" i="1" dirty="0" err="1" smtClean="0"/>
              <a:t>comissió</a:t>
            </a:r>
            <a:r>
              <a:rPr lang="es-ES" i="1" dirty="0" smtClean="0"/>
              <a:t> </a:t>
            </a:r>
            <a:r>
              <a:rPr lang="es-ES" i="1" dirty="0" err="1" smtClean="0"/>
              <a:t>d’una</a:t>
            </a:r>
            <a:r>
              <a:rPr lang="es-ES" i="1" dirty="0" smtClean="0"/>
              <a:t> </a:t>
            </a:r>
            <a:r>
              <a:rPr lang="es-ES" i="1" dirty="0" err="1" smtClean="0"/>
              <a:t>infracció</a:t>
            </a:r>
            <a:r>
              <a:rPr lang="es-ES" i="1" dirty="0" smtClean="0"/>
              <a:t> urbanística que, </a:t>
            </a:r>
            <a:r>
              <a:rPr lang="es-ES" i="1" dirty="0" err="1" smtClean="0"/>
              <a:t>abans</a:t>
            </a:r>
            <a:r>
              <a:rPr lang="es-ES" i="1" dirty="0" smtClean="0"/>
              <a:t> que la </a:t>
            </a:r>
            <a:r>
              <a:rPr lang="es-ES" i="1" dirty="0" err="1" smtClean="0"/>
              <a:t>resolució</a:t>
            </a:r>
            <a:r>
              <a:rPr lang="es-ES" i="1" dirty="0" smtClean="0"/>
              <a:t> per la </a:t>
            </a:r>
            <a:r>
              <a:rPr lang="es-ES" i="1" dirty="0" err="1" smtClean="0"/>
              <a:t>qual</a:t>
            </a:r>
            <a:r>
              <a:rPr lang="es-ES" i="1" dirty="0" smtClean="0"/>
              <a:t> </a:t>
            </a:r>
            <a:r>
              <a:rPr lang="es-ES" i="1" dirty="0" err="1" smtClean="0"/>
              <a:t>finalitzi</a:t>
            </a:r>
            <a:r>
              <a:rPr lang="es-ES" i="1" dirty="0" smtClean="0"/>
              <a:t> el </a:t>
            </a:r>
            <a:r>
              <a:rPr lang="es-ES" i="1" dirty="0" err="1" smtClean="0"/>
              <a:t>procediment</a:t>
            </a:r>
            <a:r>
              <a:rPr lang="es-ES" i="1" dirty="0" smtClean="0"/>
              <a:t> de </a:t>
            </a:r>
            <a:r>
              <a:rPr lang="es-ES" i="1" dirty="0" err="1" smtClean="0"/>
              <a:t>protecció</a:t>
            </a:r>
            <a:r>
              <a:rPr lang="es-ES" i="1" dirty="0" smtClean="0"/>
              <a:t> de la </a:t>
            </a:r>
            <a:r>
              <a:rPr lang="es-ES" i="1" dirty="0" err="1" smtClean="0"/>
              <a:t>legalitat</a:t>
            </a:r>
            <a:r>
              <a:rPr lang="es-ES" i="1" dirty="0" smtClean="0"/>
              <a:t> urbanística </a:t>
            </a:r>
            <a:r>
              <a:rPr lang="es-ES" i="1" dirty="0" err="1" smtClean="0"/>
              <a:t>pertinent</a:t>
            </a:r>
            <a:r>
              <a:rPr lang="es-ES" i="1" dirty="0" smtClean="0"/>
              <a:t> </a:t>
            </a:r>
            <a:r>
              <a:rPr lang="es-ES" i="1" dirty="0" err="1" smtClean="0"/>
              <a:t>sigui</a:t>
            </a:r>
            <a:r>
              <a:rPr lang="es-ES" i="1" dirty="0" smtClean="0"/>
              <a:t> </a:t>
            </a:r>
            <a:r>
              <a:rPr lang="es-ES" i="1" dirty="0" err="1" smtClean="0"/>
              <a:t>ferma</a:t>
            </a:r>
            <a:r>
              <a:rPr lang="es-ES" i="1" dirty="0" smtClean="0"/>
              <a:t> en </a:t>
            </a:r>
            <a:r>
              <a:rPr lang="es-ES" i="1" dirty="0" err="1" smtClean="0"/>
              <a:t>via</a:t>
            </a:r>
            <a:r>
              <a:rPr lang="es-ES" i="1" dirty="0" smtClean="0"/>
              <a:t> administrativa, </a:t>
            </a:r>
            <a:r>
              <a:rPr lang="es-ES" i="1" dirty="0" err="1" smtClean="0"/>
              <a:t>restaurin</a:t>
            </a:r>
            <a:r>
              <a:rPr lang="es-ES" i="1" dirty="0" smtClean="0"/>
              <a:t> </a:t>
            </a:r>
            <a:r>
              <a:rPr lang="es-ES" i="1" dirty="0" err="1" smtClean="0"/>
              <a:t>voluntàriament</a:t>
            </a:r>
            <a:r>
              <a:rPr lang="es-ES" i="1" dirty="0" smtClean="0"/>
              <a:t> la </a:t>
            </a:r>
            <a:r>
              <a:rPr lang="es-ES" i="1" dirty="0" err="1" smtClean="0"/>
              <a:t>realitat</a:t>
            </a:r>
            <a:r>
              <a:rPr lang="es-ES" i="1" dirty="0" smtClean="0"/>
              <a:t> física o jurídica a </a:t>
            </a:r>
            <a:r>
              <a:rPr lang="es-ES" i="1" dirty="0" err="1" smtClean="0"/>
              <a:t>l’estat</a:t>
            </a:r>
            <a:r>
              <a:rPr lang="es-ES" i="1" dirty="0" smtClean="0"/>
              <a:t> anterior a </a:t>
            </a:r>
            <a:r>
              <a:rPr lang="es-ES" i="1" dirty="0" err="1" smtClean="0"/>
              <a:t>l’alteració</a:t>
            </a:r>
            <a:r>
              <a:rPr lang="es-ES" i="1" dirty="0" smtClean="0"/>
              <a:t>, </a:t>
            </a:r>
            <a:r>
              <a:rPr lang="es-ES" i="1" dirty="0" err="1" smtClean="0"/>
              <a:t>mitjançant</a:t>
            </a:r>
            <a:r>
              <a:rPr lang="es-ES" i="1" dirty="0" smtClean="0"/>
              <a:t> les </a:t>
            </a:r>
            <a:r>
              <a:rPr lang="es-ES" i="1" dirty="0" err="1" smtClean="0"/>
              <a:t>operacions</a:t>
            </a:r>
            <a:r>
              <a:rPr lang="es-ES" i="1" dirty="0" smtClean="0"/>
              <a:t> </a:t>
            </a:r>
            <a:r>
              <a:rPr lang="es-ES" i="1" dirty="0" err="1" smtClean="0"/>
              <a:t>materials</a:t>
            </a:r>
            <a:r>
              <a:rPr lang="es-ES" i="1" dirty="0" smtClean="0"/>
              <a:t> i </a:t>
            </a:r>
            <a:r>
              <a:rPr lang="es-ES" i="1" dirty="0" err="1" smtClean="0"/>
              <a:t>jurídiques</a:t>
            </a:r>
            <a:r>
              <a:rPr lang="es-ES" i="1" dirty="0" smtClean="0"/>
              <a:t> </a:t>
            </a:r>
            <a:r>
              <a:rPr lang="es-ES" i="1" dirty="0" err="1" smtClean="0"/>
              <a:t>pertinents</a:t>
            </a:r>
            <a:r>
              <a:rPr lang="es-ES" i="1" dirty="0" smtClean="0"/>
              <a:t>. En el cas que la </a:t>
            </a:r>
            <a:r>
              <a:rPr lang="es-ES" i="1" dirty="0" err="1" smtClean="0"/>
              <a:t>restauració</a:t>
            </a:r>
            <a:r>
              <a:rPr lang="es-ES" i="1" dirty="0" smtClean="0"/>
              <a:t> </a:t>
            </a:r>
            <a:r>
              <a:rPr lang="es-ES" i="1" dirty="0" err="1" smtClean="0"/>
              <a:t>sigui</a:t>
            </a:r>
            <a:r>
              <a:rPr lang="es-ES" i="1" dirty="0" smtClean="0"/>
              <a:t> </a:t>
            </a:r>
            <a:r>
              <a:rPr lang="es-ES" i="1" dirty="0" err="1" smtClean="0"/>
              <a:t>només</a:t>
            </a:r>
            <a:r>
              <a:rPr lang="es-ES" i="1" dirty="0" smtClean="0"/>
              <a:t> parcial, es modula la </a:t>
            </a:r>
            <a:r>
              <a:rPr lang="es-ES" i="1" dirty="0" err="1" smtClean="0"/>
              <a:t>reducció</a:t>
            </a:r>
            <a:r>
              <a:rPr lang="es-ES" i="1" dirty="0" smtClean="0"/>
              <a:t> en </a:t>
            </a:r>
            <a:r>
              <a:rPr lang="es-ES" i="1" dirty="0" err="1" smtClean="0"/>
              <a:t>proporció</a:t>
            </a:r>
            <a:r>
              <a:rPr lang="es-ES" i="1" dirty="0" smtClean="0"/>
              <a:t> al </a:t>
            </a:r>
            <a:r>
              <a:rPr lang="es-ES" i="1" dirty="0" err="1" smtClean="0"/>
              <a:t>grau</a:t>
            </a:r>
            <a:r>
              <a:rPr lang="es-ES" i="1" dirty="0" smtClean="0"/>
              <a:t> de </a:t>
            </a:r>
            <a:r>
              <a:rPr lang="es-ES" i="1" dirty="0" err="1" smtClean="0"/>
              <a:t>restauració</a:t>
            </a:r>
            <a:r>
              <a:rPr lang="es-ES" i="1" dirty="0" smtClean="0"/>
              <a:t> </a:t>
            </a:r>
            <a:r>
              <a:rPr lang="es-ES" i="1" dirty="0" err="1" smtClean="0"/>
              <a:t>assolit</a:t>
            </a:r>
            <a:r>
              <a:rPr lang="es-ES" i="1" dirty="0" smtClean="0"/>
              <a:t>.</a:t>
            </a:r>
          </a:p>
          <a:p>
            <a:pPr marL="342900" indent="-342900">
              <a:buAutoNum type="alphaUcParenR"/>
            </a:pPr>
            <a:endParaRPr lang="es-ES" dirty="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Rectángulo"/>
          <p:cNvSpPr/>
          <p:nvPr/>
        </p:nvSpPr>
        <p:spPr>
          <a:xfrm>
            <a:off x="357354" y="833121"/>
            <a:ext cx="8431046" cy="5016758"/>
          </a:xfrm>
          <a:prstGeom prst="rect">
            <a:avLst/>
          </a:prstGeom>
        </p:spPr>
        <p:txBody>
          <a:bodyPr wrap="square">
            <a:spAutoFit/>
          </a:bodyPr>
          <a:lstStyle/>
          <a:p>
            <a:r>
              <a:rPr lang="es-ES" sz="1600" b="1" u="sng" dirty="0" smtClean="0"/>
              <a:t>En el cas que les obres </a:t>
            </a:r>
            <a:r>
              <a:rPr lang="es-ES" sz="1600" b="1" u="sng" dirty="0" err="1" smtClean="0"/>
              <a:t>s’adeqüin</a:t>
            </a:r>
            <a:r>
              <a:rPr lang="es-ES" sz="1600" b="1" u="sng" dirty="0" smtClean="0"/>
              <a:t> a la </a:t>
            </a:r>
            <a:r>
              <a:rPr lang="es-ES" sz="1600" b="1" u="sng" dirty="0" err="1" smtClean="0"/>
              <a:t>llicència</a:t>
            </a:r>
            <a:r>
              <a:rPr lang="es-ES" sz="1600" b="1" u="sng" dirty="0" smtClean="0"/>
              <a:t> </a:t>
            </a:r>
            <a:r>
              <a:rPr lang="es-ES" sz="1600" b="1" u="sng" dirty="0" err="1" smtClean="0"/>
              <a:t>però</a:t>
            </a:r>
            <a:r>
              <a:rPr lang="es-ES" sz="1600" b="1" u="sng" dirty="0" smtClean="0"/>
              <a:t> </a:t>
            </a:r>
            <a:r>
              <a:rPr lang="es-ES" sz="1600" b="1" u="sng" dirty="0" err="1" smtClean="0"/>
              <a:t>aquesta</a:t>
            </a:r>
            <a:r>
              <a:rPr lang="es-ES" sz="1600" b="1" u="sng" dirty="0" smtClean="0"/>
              <a:t> no </a:t>
            </a:r>
            <a:r>
              <a:rPr lang="es-ES" sz="1600" b="1" u="sng" dirty="0" err="1" smtClean="0"/>
              <a:t>s’adeqüi</a:t>
            </a:r>
            <a:r>
              <a:rPr lang="es-ES" sz="1600" b="1" u="sng" dirty="0" smtClean="0"/>
              <a:t> al </a:t>
            </a:r>
            <a:r>
              <a:rPr lang="es-ES" sz="1600" b="1" u="sng" dirty="0" err="1" smtClean="0"/>
              <a:t>planejament</a:t>
            </a:r>
            <a:r>
              <a:rPr lang="es-ES" sz="1600" b="1" u="sng" dirty="0" smtClean="0"/>
              <a:t> o la </a:t>
            </a:r>
            <a:r>
              <a:rPr lang="es-ES" sz="1600" b="1" u="sng" dirty="0" err="1" smtClean="0"/>
              <a:t>Llei</a:t>
            </a:r>
            <a:r>
              <a:rPr lang="es-ES" sz="1600" b="1" u="sng" dirty="0" smtClean="0"/>
              <a:t>: Es el </a:t>
            </a:r>
            <a:r>
              <a:rPr lang="es-ES" sz="1600" b="1" u="sng" dirty="0" err="1" smtClean="0"/>
              <a:t>supòsit</a:t>
            </a:r>
            <a:r>
              <a:rPr lang="es-ES" sz="1600" b="1" u="sng" dirty="0" smtClean="0"/>
              <a:t> en </a:t>
            </a:r>
            <a:r>
              <a:rPr lang="es-ES" sz="1600" b="1" u="sng" dirty="0" err="1" smtClean="0"/>
              <a:t>què</a:t>
            </a:r>
            <a:r>
              <a:rPr lang="es-ES" sz="1600" b="1" u="sng" dirty="0" smtClean="0"/>
              <a:t> </a:t>
            </a:r>
            <a:r>
              <a:rPr lang="es-ES" sz="1600" b="1" u="sng" dirty="0" err="1" smtClean="0"/>
              <a:t>és</a:t>
            </a:r>
            <a:r>
              <a:rPr lang="es-ES" sz="1600" b="1" u="sng" dirty="0" smtClean="0"/>
              <a:t> la </a:t>
            </a:r>
            <a:r>
              <a:rPr lang="es-ES" sz="1600" b="1" u="sng" dirty="0" err="1" smtClean="0"/>
              <a:t>llicència</a:t>
            </a:r>
            <a:r>
              <a:rPr lang="es-ES" sz="1600" b="1" u="sng" dirty="0" smtClean="0"/>
              <a:t> la que té </a:t>
            </a:r>
            <a:r>
              <a:rPr lang="es-ES" sz="1600" b="1" u="sng" dirty="0" err="1" smtClean="0"/>
              <a:t>vicis</a:t>
            </a:r>
            <a:endParaRPr lang="es-ES" sz="1600" b="1" u="sng" dirty="0" smtClean="0"/>
          </a:p>
          <a:p>
            <a:r>
              <a:rPr lang="es-ES" sz="1600" dirty="0" err="1" smtClean="0"/>
              <a:t>Procediment</a:t>
            </a:r>
            <a:r>
              <a:rPr lang="es-ES" sz="1600" dirty="0" smtClean="0"/>
              <a:t> </a:t>
            </a:r>
            <a:r>
              <a:rPr lang="es-ES" sz="1600" dirty="0" err="1" smtClean="0"/>
              <a:t>específic</a:t>
            </a:r>
            <a:r>
              <a:rPr lang="es-ES" sz="1600" dirty="0" smtClean="0"/>
              <a:t> del TRLUCAT.</a:t>
            </a:r>
          </a:p>
          <a:p>
            <a:r>
              <a:rPr lang="es-ES" sz="1600" dirty="0" smtClean="0"/>
              <a:t>2 </a:t>
            </a:r>
            <a:r>
              <a:rPr lang="es-ES" sz="1600" dirty="0" err="1" smtClean="0"/>
              <a:t>efectes</a:t>
            </a:r>
            <a:r>
              <a:rPr lang="es-ES" sz="1600" dirty="0" smtClean="0"/>
              <a:t> </a:t>
            </a:r>
            <a:r>
              <a:rPr lang="es-ES" sz="1600" dirty="0" err="1" smtClean="0"/>
              <a:t>immediats</a:t>
            </a:r>
            <a:r>
              <a:rPr lang="es-ES" sz="1600" dirty="0" smtClean="0"/>
              <a:t>:</a:t>
            </a:r>
          </a:p>
          <a:p>
            <a:endParaRPr lang="es-ES" sz="1600" dirty="0" smtClean="0"/>
          </a:p>
          <a:p>
            <a:r>
              <a:rPr lang="es-ES" sz="1600" dirty="0" smtClean="0"/>
              <a:t>Si les obres </a:t>
            </a:r>
            <a:r>
              <a:rPr lang="es-ES" sz="1600" dirty="0" err="1" smtClean="0"/>
              <a:t>autoritzades</a:t>
            </a:r>
            <a:r>
              <a:rPr lang="es-ES" sz="1600" dirty="0" smtClean="0"/>
              <a:t> </a:t>
            </a:r>
            <a:r>
              <a:rPr lang="es-ES" sz="1600" dirty="0" err="1" smtClean="0"/>
              <a:t>estan</a:t>
            </a:r>
            <a:r>
              <a:rPr lang="es-ES" sz="1600" dirty="0" smtClean="0"/>
              <a:t> en </a:t>
            </a:r>
            <a:r>
              <a:rPr lang="es-ES" sz="1600" dirty="0" err="1" smtClean="0"/>
              <a:t>curs</a:t>
            </a:r>
            <a:r>
              <a:rPr lang="es-ES" sz="1600" dirty="0" smtClean="0"/>
              <a:t> </a:t>
            </a:r>
            <a:r>
              <a:rPr lang="es-ES" sz="1600" dirty="0" err="1" smtClean="0"/>
              <a:t>d'execució</a:t>
            </a:r>
            <a:r>
              <a:rPr lang="es-ES" sz="1600" dirty="0" smtClean="0"/>
              <a:t>, </a:t>
            </a:r>
            <a:r>
              <a:rPr lang="es-ES" sz="1600" dirty="0" err="1" smtClean="0"/>
              <a:t>l'òrgan</a:t>
            </a:r>
            <a:r>
              <a:rPr lang="es-ES" sz="1600" dirty="0" smtClean="0"/>
              <a:t> </a:t>
            </a:r>
            <a:r>
              <a:rPr lang="es-ES" sz="1600" dirty="0" err="1" smtClean="0"/>
              <a:t>competent</a:t>
            </a:r>
            <a:r>
              <a:rPr lang="es-ES" sz="1600" dirty="0" smtClean="0"/>
              <a:t> per acordar la </a:t>
            </a:r>
            <a:r>
              <a:rPr lang="es-ES" sz="1600" dirty="0" err="1" smtClean="0"/>
              <a:t>incoació</a:t>
            </a:r>
            <a:r>
              <a:rPr lang="es-ES" sz="1600" dirty="0" smtClean="0"/>
              <a:t> de </a:t>
            </a:r>
            <a:r>
              <a:rPr lang="es-ES" sz="1600" dirty="0" err="1" smtClean="0"/>
              <a:t>l'expedient</a:t>
            </a:r>
            <a:r>
              <a:rPr lang="es-ES" sz="1600" dirty="0" smtClean="0"/>
              <a:t> de </a:t>
            </a:r>
            <a:r>
              <a:rPr lang="es-ES" sz="1600" dirty="0" err="1" smtClean="0"/>
              <a:t>revisió</a:t>
            </a:r>
            <a:r>
              <a:rPr lang="es-ES" sz="1600" dirty="0" smtClean="0"/>
              <a:t> ha de </a:t>
            </a:r>
            <a:r>
              <a:rPr lang="es-ES" sz="1600" dirty="0" err="1" smtClean="0"/>
              <a:t>suspendre</a:t>
            </a:r>
            <a:r>
              <a:rPr lang="es-ES" sz="1600" dirty="0" smtClean="0"/>
              <a:t> </a:t>
            </a:r>
            <a:r>
              <a:rPr lang="es-ES" sz="1600" dirty="0" err="1" smtClean="0"/>
              <a:t>l'executivitat</a:t>
            </a:r>
            <a:r>
              <a:rPr lang="es-ES" sz="1600" dirty="0" smtClean="0"/>
              <a:t> de </a:t>
            </a:r>
            <a:r>
              <a:rPr lang="es-ES" sz="1600" dirty="0" err="1" smtClean="0"/>
              <a:t>l'acte</a:t>
            </a:r>
            <a:r>
              <a:rPr lang="es-ES" sz="1600" dirty="0" smtClean="0"/>
              <a:t> </a:t>
            </a:r>
            <a:r>
              <a:rPr lang="es-ES" sz="1600" dirty="0" err="1" smtClean="0"/>
              <a:t>administratiu</a:t>
            </a:r>
            <a:r>
              <a:rPr lang="es-ES" sz="1600" dirty="0" smtClean="0"/>
              <a:t> i ordenar la </a:t>
            </a:r>
            <a:r>
              <a:rPr lang="es-ES" sz="1600" dirty="0" err="1" smtClean="0"/>
              <a:t>paralització</a:t>
            </a:r>
            <a:r>
              <a:rPr lang="es-ES" sz="1600" dirty="0" smtClean="0"/>
              <a:t> </a:t>
            </a:r>
            <a:r>
              <a:rPr lang="es-ES" sz="1600" dirty="0" err="1" smtClean="0"/>
              <a:t>immediata</a:t>
            </a:r>
            <a:r>
              <a:rPr lang="es-ES" sz="1600" dirty="0" smtClean="0"/>
              <a:t> de les obres </a:t>
            </a:r>
            <a:r>
              <a:rPr lang="es-ES" sz="1600" dirty="0" err="1" smtClean="0"/>
              <a:t>iniciades</a:t>
            </a:r>
            <a:r>
              <a:rPr lang="es-ES" sz="1600" dirty="0" smtClean="0"/>
              <a:t> a </a:t>
            </a:r>
            <a:r>
              <a:rPr lang="es-ES" sz="1600" dirty="0" err="1" smtClean="0"/>
              <a:t>l'empara</a:t>
            </a:r>
            <a:r>
              <a:rPr lang="es-ES" sz="1600" dirty="0" smtClean="0"/>
              <a:t> </a:t>
            </a:r>
            <a:r>
              <a:rPr lang="es-ES" sz="1600" dirty="0" err="1" smtClean="0"/>
              <a:t>d'aquest</a:t>
            </a:r>
            <a:r>
              <a:rPr lang="es-ES" sz="1600" dirty="0" smtClean="0"/>
              <a:t> </a:t>
            </a:r>
            <a:r>
              <a:rPr lang="es-ES" sz="1600" dirty="0" err="1" smtClean="0"/>
              <a:t>acte</a:t>
            </a:r>
            <a:r>
              <a:rPr lang="es-ES" sz="1600" dirty="0" smtClean="0"/>
              <a:t>.</a:t>
            </a:r>
          </a:p>
          <a:p>
            <a:r>
              <a:rPr lang="es-ES" sz="1600" dirty="0" smtClean="0"/>
              <a:t>4. </a:t>
            </a:r>
            <a:r>
              <a:rPr lang="es-ES" sz="1600" dirty="0" err="1" smtClean="0"/>
              <a:t>L'ajuntament</a:t>
            </a:r>
            <a:r>
              <a:rPr lang="es-ES" sz="1600" dirty="0" smtClean="0"/>
              <a:t> ha </a:t>
            </a:r>
            <a:r>
              <a:rPr lang="es-ES" sz="1600" dirty="0" err="1" smtClean="0"/>
              <a:t>d'acordar</a:t>
            </a:r>
            <a:r>
              <a:rPr lang="es-ES" sz="1600" dirty="0" smtClean="0"/>
              <a:t>, si </a:t>
            </a:r>
            <a:r>
              <a:rPr lang="es-ES" sz="1600" dirty="0" err="1" smtClean="0"/>
              <a:t>és</a:t>
            </a:r>
            <a:r>
              <a:rPr lang="es-ES" sz="1600" dirty="0" smtClean="0"/>
              <a:t> </a:t>
            </a:r>
            <a:r>
              <a:rPr lang="es-ES" sz="1600" dirty="0" err="1" smtClean="0"/>
              <a:t>procedent</a:t>
            </a:r>
            <a:r>
              <a:rPr lang="es-ES" sz="1600" dirty="0" smtClean="0"/>
              <a:t>, </a:t>
            </a:r>
            <a:r>
              <a:rPr lang="es-ES" sz="1600" dirty="0" err="1" smtClean="0"/>
              <a:t>mitjançant</a:t>
            </a:r>
            <a:r>
              <a:rPr lang="es-ES" sz="1600" dirty="0" smtClean="0"/>
              <a:t> el </a:t>
            </a:r>
            <a:r>
              <a:rPr lang="es-ES" sz="1600" dirty="0" err="1" smtClean="0"/>
              <a:t>pertinent</a:t>
            </a:r>
            <a:r>
              <a:rPr lang="es-ES" sz="1600" dirty="0" smtClean="0"/>
              <a:t> </a:t>
            </a:r>
            <a:r>
              <a:rPr lang="es-ES" sz="1600" dirty="0" err="1" smtClean="0"/>
              <a:t>procediment</a:t>
            </a:r>
            <a:r>
              <a:rPr lang="es-ES" sz="1600" dirty="0" smtClean="0"/>
              <a:t> de </a:t>
            </a:r>
            <a:r>
              <a:rPr lang="es-ES" sz="1600" dirty="0" err="1" smtClean="0"/>
              <a:t>restauració</a:t>
            </a:r>
            <a:r>
              <a:rPr lang="es-ES" sz="1600" dirty="0" smtClean="0"/>
              <a:t> de la </a:t>
            </a:r>
            <a:r>
              <a:rPr lang="es-ES" sz="1600" dirty="0" err="1" smtClean="0"/>
              <a:t>realitat</a:t>
            </a:r>
            <a:r>
              <a:rPr lang="es-ES" sz="1600" dirty="0" smtClean="0"/>
              <a:t> física alterada, </a:t>
            </a:r>
            <a:r>
              <a:rPr lang="es-ES" sz="1600" dirty="0" err="1" smtClean="0"/>
              <a:t>l'enderrocament</a:t>
            </a:r>
            <a:r>
              <a:rPr lang="es-ES" sz="1600" dirty="0" smtClean="0"/>
              <a:t> de les obres </a:t>
            </a:r>
            <a:r>
              <a:rPr lang="es-ES" sz="1600" dirty="0" err="1" smtClean="0"/>
              <a:t>dutes</a:t>
            </a:r>
            <a:r>
              <a:rPr lang="es-ES" sz="1600" dirty="0" smtClean="0"/>
              <a:t> a </a:t>
            </a:r>
            <a:r>
              <a:rPr lang="es-ES" sz="1600" dirty="0" err="1" smtClean="0"/>
              <a:t>terme</a:t>
            </a:r>
            <a:r>
              <a:rPr lang="es-ES" sz="1600" dirty="0" smtClean="0"/>
              <a:t>, </a:t>
            </a:r>
            <a:r>
              <a:rPr lang="es-ES" sz="1600" dirty="0" err="1" smtClean="0"/>
              <a:t>sempre</a:t>
            </a:r>
            <a:r>
              <a:rPr lang="es-ES" sz="1600" dirty="0" smtClean="0"/>
              <a:t> </a:t>
            </a:r>
            <a:r>
              <a:rPr lang="es-ES" sz="1600" dirty="0" err="1" smtClean="0"/>
              <a:t>sens</a:t>
            </a:r>
            <a:r>
              <a:rPr lang="es-ES" sz="1600" dirty="0" smtClean="0"/>
              <a:t> </a:t>
            </a:r>
            <a:r>
              <a:rPr lang="es-ES" sz="1600" dirty="0" err="1" smtClean="0"/>
              <a:t>perjudici</a:t>
            </a:r>
            <a:r>
              <a:rPr lang="es-ES" sz="1600" dirty="0" smtClean="0"/>
              <a:t> de les </a:t>
            </a:r>
            <a:r>
              <a:rPr lang="es-ES" sz="1600" dirty="0" err="1" smtClean="0"/>
              <a:t>responsabilitats</a:t>
            </a:r>
            <a:r>
              <a:rPr lang="es-ES" sz="1600" dirty="0" smtClean="0"/>
              <a:t> que </a:t>
            </a:r>
            <a:r>
              <a:rPr lang="es-ES" sz="1600" dirty="0" err="1" smtClean="0"/>
              <a:t>siguin</a:t>
            </a:r>
            <a:r>
              <a:rPr lang="es-ES" sz="1600" dirty="0" smtClean="0"/>
              <a:t> exigibles </a:t>
            </a:r>
            <a:r>
              <a:rPr lang="es-ES" sz="1600" dirty="0" err="1" smtClean="0"/>
              <a:t>conformement</a:t>
            </a:r>
            <a:r>
              <a:rPr lang="es-ES" sz="1600" dirty="0" smtClean="0"/>
              <a:t> al que </a:t>
            </a:r>
            <a:r>
              <a:rPr lang="es-ES" sz="1600" dirty="0" err="1" smtClean="0"/>
              <a:t>disposa</a:t>
            </a:r>
            <a:r>
              <a:rPr lang="es-ES" sz="1600" dirty="0" smtClean="0"/>
              <a:t> </a:t>
            </a:r>
            <a:r>
              <a:rPr lang="es-ES" sz="1600" dirty="0" err="1" smtClean="0"/>
              <a:t>aquesta</a:t>
            </a:r>
            <a:r>
              <a:rPr lang="es-ES" sz="1600" dirty="0" smtClean="0"/>
              <a:t> </a:t>
            </a:r>
            <a:r>
              <a:rPr lang="es-ES" sz="1600" dirty="0" err="1" smtClean="0"/>
              <a:t>Llei</a:t>
            </a:r>
            <a:r>
              <a:rPr lang="es-ES" sz="1600" dirty="0" smtClean="0"/>
              <a:t>.</a:t>
            </a:r>
          </a:p>
          <a:p>
            <a:endParaRPr lang="es-ES" sz="1600" b="1" dirty="0" smtClean="0"/>
          </a:p>
          <a:p>
            <a:r>
              <a:rPr lang="es-ES" sz="1600" b="1" dirty="0" err="1" smtClean="0"/>
              <a:t>Article</a:t>
            </a:r>
            <a:r>
              <a:rPr lang="es-ES" sz="1600" b="1" dirty="0" smtClean="0"/>
              <a:t> 226</a:t>
            </a:r>
          </a:p>
          <a:p>
            <a:r>
              <a:rPr lang="es-ES" sz="1600" i="1" dirty="0" err="1" smtClean="0"/>
              <a:t>Actuacions</a:t>
            </a:r>
            <a:r>
              <a:rPr lang="es-ES" sz="1600" i="1" dirty="0" smtClean="0"/>
              <a:t> </a:t>
            </a:r>
            <a:r>
              <a:rPr lang="es-ES" sz="1600" i="1" dirty="0" err="1" smtClean="0"/>
              <a:t>constitutives</a:t>
            </a:r>
            <a:r>
              <a:rPr lang="es-ES" sz="1600" i="1" dirty="0" smtClean="0"/>
              <a:t> </a:t>
            </a:r>
            <a:r>
              <a:rPr lang="es-ES" sz="1600" i="1" dirty="0" err="1" smtClean="0"/>
              <a:t>d'infracció</a:t>
            </a:r>
            <a:r>
              <a:rPr lang="es-ES" sz="1600" i="1" dirty="0" smtClean="0"/>
              <a:t> a </a:t>
            </a:r>
            <a:r>
              <a:rPr lang="es-ES" sz="1600" i="1" dirty="0" err="1" smtClean="0"/>
              <a:t>l'empara</a:t>
            </a:r>
            <a:r>
              <a:rPr lang="es-ES" sz="1600" i="1" dirty="0" smtClean="0"/>
              <a:t> de </a:t>
            </a:r>
            <a:r>
              <a:rPr lang="es-ES" sz="1600" i="1" dirty="0" err="1" smtClean="0"/>
              <a:t>llicència</a:t>
            </a:r>
            <a:r>
              <a:rPr lang="es-ES" sz="1600" i="1" dirty="0" smtClean="0"/>
              <a:t> o </a:t>
            </a:r>
            <a:r>
              <a:rPr lang="es-ES" sz="1600" i="1" dirty="0" err="1" smtClean="0"/>
              <a:t>d'ordre</a:t>
            </a:r>
            <a:r>
              <a:rPr lang="es-ES" sz="1600" i="1" dirty="0" smtClean="0"/>
              <a:t> </a:t>
            </a:r>
            <a:r>
              <a:rPr lang="es-ES" sz="1600" i="1" dirty="0" err="1" smtClean="0"/>
              <a:t>d'execució</a:t>
            </a:r>
            <a:endParaRPr lang="es-ES" sz="1600" dirty="0" smtClean="0"/>
          </a:p>
          <a:p>
            <a:r>
              <a:rPr lang="es-ES" sz="1600" dirty="0" smtClean="0"/>
              <a:t>1. Si les </a:t>
            </a:r>
            <a:r>
              <a:rPr lang="es-ES" sz="1600" dirty="0" err="1" smtClean="0"/>
              <a:t>activitats</a:t>
            </a:r>
            <a:r>
              <a:rPr lang="es-ES" sz="1600" dirty="0" smtClean="0"/>
              <a:t> </a:t>
            </a:r>
            <a:r>
              <a:rPr lang="es-ES" sz="1600" dirty="0" err="1" smtClean="0"/>
              <a:t>constitutives</a:t>
            </a:r>
            <a:r>
              <a:rPr lang="es-ES" sz="1600" dirty="0" smtClean="0"/>
              <a:t> </a:t>
            </a:r>
            <a:r>
              <a:rPr lang="es-ES" sz="1600" dirty="0" err="1" smtClean="0"/>
              <a:t>d'infracció</a:t>
            </a:r>
            <a:r>
              <a:rPr lang="es-ES" sz="1600" dirty="0" smtClean="0"/>
              <a:t> urbanística es fan a </a:t>
            </a:r>
            <a:r>
              <a:rPr lang="es-ES" sz="1600" dirty="0" err="1" smtClean="0"/>
              <a:t>l'empara</a:t>
            </a:r>
            <a:r>
              <a:rPr lang="es-ES" sz="1600" dirty="0" smtClean="0"/>
              <a:t> </a:t>
            </a:r>
            <a:r>
              <a:rPr lang="es-ES" sz="1600" dirty="0" err="1" smtClean="0"/>
              <a:t>d'una</a:t>
            </a:r>
            <a:r>
              <a:rPr lang="es-ES" sz="1600" dirty="0" smtClean="0"/>
              <a:t> </a:t>
            </a:r>
            <a:r>
              <a:rPr lang="es-ES" sz="1600" dirty="0" err="1" smtClean="0"/>
              <a:t>llicència</a:t>
            </a:r>
            <a:r>
              <a:rPr lang="es-ES" sz="1600" dirty="0" smtClean="0"/>
              <a:t> o </a:t>
            </a:r>
            <a:r>
              <a:rPr lang="es-ES" sz="1600" dirty="0" err="1" smtClean="0"/>
              <a:t>d'una</a:t>
            </a:r>
            <a:r>
              <a:rPr lang="es-ES" sz="1600" dirty="0" smtClean="0"/>
              <a:t> </a:t>
            </a:r>
            <a:r>
              <a:rPr lang="es-ES" sz="1600" dirty="0" err="1" smtClean="0"/>
              <a:t>ordre</a:t>
            </a:r>
            <a:r>
              <a:rPr lang="es-ES" sz="1600" dirty="0" smtClean="0"/>
              <a:t> </a:t>
            </a:r>
            <a:r>
              <a:rPr lang="es-ES" sz="1600" dirty="0" err="1" smtClean="0"/>
              <a:t>d'execució</a:t>
            </a:r>
            <a:r>
              <a:rPr lang="es-ES" sz="1600" dirty="0" smtClean="0"/>
              <a:t> i </a:t>
            </a:r>
            <a:r>
              <a:rPr lang="es-ES" sz="1600" dirty="0" err="1" smtClean="0"/>
              <a:t>d'acord</a:t>
            </a:r>
            <a:r>
              <a:rPr lang="es-ES" sz="1600" dirty="0" smtClean="0"/>
              <a:t> </a:t>
            </a:r>
            <a:r>
              <a:rPr lang="es-ES" sz="1600" dirty="0" err="1" smtClean="0"/>
              <a:t>amb</a:t>
            </a:r>
            <a:r>
              <a:rPr lang="es-ES" sz="1600" dirty="0" smtClean="0"/>
              <a:t> les </a:t>
            </a:r>
            <a:r>
              <a:rPr lang="es-ES" sz="1600" dirty="0" err="1" smtClean="0"/>
              <a:t>seves</a:t>
            </a:r>
            <a:r>
              <a:rPr lang="es-ES" sz="1600" dirty="0" smtClean="0"/>
              <a:t> </a:t>
            </a:r>
            <a:r>
              <a:rPr lang="es-ES" sz="1600" dirty="0" err="1" smtClean="0"/>
              <a:t>determinacions</a:t>
            </a:r>
            <a:r>
              <a:rPr lang="es-ES" sz="1600" dirty="0" smtClean="0"/>
              <a:t>, no es </a:t>
            </a:r>
            <a:r>
              <a:rPr lang="es-ES" sz="1600" dirty="0" err="1" smtClean="0"/>
              <a:t>pot</a:t>
            </a:r>
            <a:r>
              <a:rPr lang="es-ES" sz="1600" dirty="0" smtClean="0"/>
              <a:t> </a:t>
            </a:r>
            <a:r>
              <a:rPr lang="es-ES" sz="1600" dirty="0" err="1" smtClean="0"/>
              <a:t>imposar</a:t>
            </a:r>
            <a:r>
              <a:rPr lang="es-ES" sz="1600" dirty="0" smtClean="0"/>
              <a:t> </a:t>
            </a:r>
            <a:r>
              <a:rPr lang="es-ES" sz="1600" dirty="0" err="1" smtClean="0"/>
              <a:t>cap</a:t>
            </a:r>
            <a:r>
              <a:rPr lang="es-ES" sz="1600" dirty="0" smtClean="0"/>
              <a:t> </a:t>
            </a:r>
            <a:r>
              <a:rPr lang="es-ES" sz="1600" dirty="0" err="1" smtClean="0"/>
              <a:t>sanció</a:t>
            </a:r>
            <a:r>
              <a:rPr lang="es-ES" sz="1600" dirty="0" smtClean="0"/>
              <a:t> </a:t>
            </a:r>
            <a:r>
              <a:rPr lang="es-ES" sz="1600" dirty="0" err="1" smtClean="0"/>
              <a:t>mentre</a:t>
            </a:r>
            <a:r>
              <a:rPr lang="es-ES" sz="1600" dirty="0" smtClean="0"/>
              <a:t> no </a:t>
            </a:r>
            <a:r>
              <a:rPr lang="es-ES" sz="1600" dirty="0" err="1" smtClean="0"/>
              <a:t>s'anul·li</a:t>
            </a:r>
            <a:r>
              <a:rPr lang="es-ES" sz="1600" dirty="0" smtClean="0"/>
              <a:t> </a:t>
            </a:r>
            <a:r>
              <a:rPr lang="es-ES" sz="1600" dirty="0" err="1" smtClean="0"/>
              <a:t>l'acte</a:t>
            </a:r>
            <a:r>
              <a:rPr lang="es-ES" sz="1600" dirty="0" smtClean="0"/>
              <a:t> </a:t>
            </a:r>
            <a:r>
              <a:rPr lang="es-ES" sz="1600" dirty="0" err="1" smtClean="0"/>
              <a:t>administratiu</a:t>
            </a:r>
            <a:r>
              <a:rPr lang="es-ES" sz="1600" dirty="0" smtClean="0"/>
              <a:t> que les </a:t>
            </a:r>
            <a:r>
              <a:rPr lang="es-ES" sz="1600" dirty="0" err="1" smtClean="0"/>
              <a:t>autoritza</a:t>
            </a:r>
            <a:r>
              <a:rPr lang="es-ES" sz="1600" dirty="0" smtClean="0"/>
              <a:t>. El </a:t>
            </a:r>
            <a:r>
              <a:rPr lang="es-ES" sz="1600" dirty="0" err="1" smtClean="0"/>
              <a:t>procediment</a:t>
            </a:r>
            <a:r>
              <a:rPr lang="es-ES" sz="1600" dirty="0" smtClean="0"/>
              <a:t> </a:t>
            </a:r>
            <a:r>
              <a:rPr lang="es-ES" sz="1600" dirty="0" err="1" smtClean="0"/>
              <a:t>d'anul·lació</a:t>
            </a:r>
            <a:r>
              <a:rPr lang="es-ES" sz="1600" dirty="0" smtClean="0"/>
              <a:t> </a:t>
            </a:r>
            <a:r>
              <a:rPr lang="es-ES" sz="1600" dirty="0" err="1" smtClean="0"/>
              <a:t>interromp</a:t>
            </a:r>
            <a:r>
              <a:rPr lang="es-ES" sz="1600" dirty="0" smtClean="0"/>
              <a:t> el </a:t>
            </a:r>
            <a:r>
              <a:rPr lang="es-ES" sz="1600" dirty="0" err="1" smtClean="0"/>
              <a:t>termini</a:t>
            </a:r>
            <a:r>
              <a:rPr lang="es-ES" sz="1600" dirty="0" smtClean="0"/>
              <a:t> de </a:t>
            </a:r>
            <a:r>
              <a:rPr lang="es-ES" sz="1600" dirty="0" err="1" smtClean="0"/>
              <a:t>prescripció</a:t>
            </a:r>
            <a:r>
              <a:rPr lang="es-ES" sz="1600" dirty="0" smtClean="0"/>
              <a:t> de la </a:t>
            </a:r>
            <a:r>
              <a:rPr lang="es-ES" sz="1600" dirty="0" err="1" smtClean="0"/>
              <a:t>infracció</a:t>
            </a:r>
            <a:r>
              <a:rPr lang="es-ES" sz="1600" dirty="0" smtClean="0"/>
              <a:t> </a:t>
            </a:r>
            <a:r>
              <a:rPr lang="es-ES" sz="1600" dirty="0" err="1" smtClean="0"/>
              <a:t>comesa</a:t>
            </a:r>
            <a:r>
              <a:rPr lang="es-ES" sz="1600" dirty="0" smtClean="0"/>
              <a:t>.</a:t>
            </a:r>
          </a:p>
          <a:p>
            <a:r>
              <a:rPr lang="es-ES" sz="1600" dirty="0" smtClean="0"/>
              <a:t>2. Si </a:t>
            </a:r>
            <a:r>
              <a:rPr lang="es-ES" sz="1600" dirty="0" err="1" smtClean="0"/>
              <a:t>l'anul·lació</a:t>
            </a:r>
            <a:r>
              <a:rPr lang="es-ES" sz="1600" dirty="0" smtClean="0"/>
              <a:t> </a:t>
            </a:r>
            <a:r>
              <a:rPr lang="es-ES" sz="1600" dirty="0" err="1" smtClean="0"/>
              <a:t>d'una</a:t>
            </a:r>
            <a:r>
              <a:rPr lang="es-ES" sz="1600" dirty="0" smtClean="0"/>
              <a:t> </a:t>
            </a:r>
            <a:r>
              <a:rPr lang="es-ES" sz="1600" dirty="0" err="1" smtClean="0"/>
              <a:t>llicència</a:t>
            </a:r>
            <a:r>
              <a:rPr lang="es-ES" sz="1600" dirty="0" smtClean="0"/>
              <a:t> </a:t>
            </a:r>
            <a:r>
              <a:rPr lang="es-ES" sz="1600" dirty="0" err="1" smtClean="0"/>
              <a:t>és</a:t>
            </a:r>
            <a:r>
              <a:rPr lang="es-ES" sz="1600" dirty="0" smtClean="0"/>
              <a:t> </a:t>
            </a:r>
            <a:r>
              <a:rPr lang="es-ES" sz="1600" dirty="0" err="1" smtClean="0"/>
              <a:t>conseqüència</a:t>
            </a:r>
            <a:r>
              <a:rPr lang="es-ES" sz="1600" dirty="0" smtClean="0"/>
              <a:t> de </a:t>
            </a:r>
            <a:r>
              <a:rPr lang="es-ES" sz="1600" dirty="0" err="1" smtClean="0"/>
              <a:t>l'anul·lació</a:t>
            </a:r>
            <a:r>
              <a:rPr lang="es-ES" sz="1600" dirty="0" smtClean="0"/>
              <a:t> de </a:t>
            </a:r>
            <a:r>
              <a:rPr lang="es-ES" sz="1600" dirty="0" err="1" smtClean="0"/>
              <a:t>l'instrument</a:t>
            </a:r>
            <a:r>
              <a:rPr lang="es-ES" sz="1600" dirty="0" smtClean="0"/>
              <a:t> de </a:t>
            </a:r>
            <a:r>
              <a:rPr lang="es-ES" sz="1600" dirty="0" err="1" smtClean="0"/>
              <a:t>planejament</a:t>
            </a:r>
            <a:r>
              <a:rPr lang="es-ES" sz="1600" dirty="0" smtClean="0"/>
              <a:t> </a:t>
            </a:r>
            <a:r>
              <a:rPr lang="es-ES" sz="1600" dirty="0" err="1" smtClean="0"/>
              <a:t>corresponent</a:t>
            </a:r>
            <a:r>
              <a:rPr lang="es-ES" sz="1600" dirty="0" smtClean="0"/>
              <a:t>, no </a:t>
            </a:r>
            <a:r>
              <a:rPr lang="es-ES" sz="1600" dirty="0" err="1" smtClean="0"/>
              <a:t>s'ha</a:t>
            </a:r>
            <a:r>
              <a:rPr lang="es-ES" sz="1600" dirty="0" smtClean="0"/>
              <a:t> </a:t>
            </a:r>
            <a:r>
              <a:rPr lang="es-ES" sz="1600" dirty="0" err="1" smtClean="0"/>
              <a:t>d'imposar</a:t>
            </a:r>
            <a:r>
              <a:rPr lang="es-ES" sz="1600" dirty="0" smtClean="0"/>
              <a:t> </a:t>
            </a:r>
            <a:r>
              <a:rPr lang="es-ES" sz="1600" dirty="0" err="1" smtClean="0"/>
              <a:t>cap</a:t>
            </a:r>
            <a:r>
              <a:rPr lang="es-ES" sz="1600" dirty="0" smtClean="0"/>
              <a:t> </a:t>
            </a:r>
            <a:r>
              <a:rPr lang="es-ES" sz="1600" dirty="0" err="1" smtClean="0"/>
              <a:t>sanció</a:t>
            </a:r>
            <a:r>
              <a:rPr lang="es-ES" sz="1600" dirty="0" smtClean="0"/>
              <a:t> a les persones que </a:t>
            </a:r>
            <a:r>
              <a:rPr lang="es-ES" sz="1600" dirty="0" err="1" smtClean="0"/>
              <a:t>actuïn</a:t>
            </a:r>
            <a:r>
              <a:rPr lang="es-ES" sz="1600" dirty="0" smtClean="0"/>
              <a:t> a </a:t>
            </a:r>
            <a:r>
              <a:rPr lang="es-ES" sz="1600" dirty="0" err="1" smtClean="0"/>
              <a:t>l'empara</a:t>
            </a:r>
            <a:r>
              <a:rPr lang="es-ES" sz="1600" dirty="0" smtClean="0"/>
              <a:t> de la dita </a:t>
            </a:r>
            <a:r>
              <a:rPr lang="es-ES" sz="1600" dirty="0" err="1" smtClean="0"/>
              <a:t>llicència</a:t>
            </a:r>
            <a:r>
              <a:rPr lang="es-ES" sz="1600" dirty="0" smtClean="0"/>
              <a:t>.</a:t>
            </a:r>
            <a:endParaRPr lang="es-ES" dirty="0" smtClean="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Rectángulo"/>
          <p:cNvSpPr/>
          <p:nvPr/>
        </p:nvSpPr>
        <p:spPr>
          <a:xfrm>
            <a:off x="357354" y="711200"/>
            <a:ext cx="8065286" cy="4893647"/>
          </a:xfrm>
          <a:prstGeom prst="rect">
            <a:avLst/>
          </a:prstGeom>
        </p:spPr>
        <p:txBody>
          <a:bodyPr wrap="square">
            <a:spAutoFit/>
          </a:bodyPr>
          <a:lstStyle/>
          <a:p>
            <a:r>
              <a:rPr lang="es-ES" sz="1400" b="1" dirty="0" smtClean="0"/>
              <a:t>B) </a:t>
            </a:r>
            <a:r>
              <a:rPr lang="es-ES" sz="1400" b="1" cap="all" dirty="0" smtClean="0"/>
              <a:t>En el cas de les </a:t>
            </a:r>
            <a:r>
              <a:rPr lang="es-ES" sz="1400" b="1" cap="all" dirty="0" err="1" smtClean="0"/>
              <a:t>comunicacions</a:t>
            </a:r>
            <a:r>
              <a:rPr lang="es-ES" sz="1400" b="1" cap="all" dirty="0" smtClean="0"/>
              <a:t>:</a:t>
            </a:r>
          </a:p>
          <a:p>
            <a:endParaRPr lang="es-ES" sz="1400" cap="all" dirty="0" smtClean="0"/>
          </a:p>
          <a:p>
            <a:pPr marL="342900" indent="-342900">
              <a:buAutoNum type="arabicPeriod"/>
            </a:pPr>
            <a:r>
              <a:rPr lang="es-ES" sz="1400" b="1" u="sng" dirty="0" err="1" smtClean="0"/>
              <a:t>Quan</a:t>
            </a:r>
            <a:r>
              <a:rPr lang="es-ES" sz="1400" b="1" u="sng" dirty="0" smtClean="0"/>
              <a:t> les obres es </a:t>
            </a:r>
            <a:r>
              <a:rPr lang="es-ES" sz="1400" b="1" u="sng" dirty="0" err="1" smtClean="0"/>
              <a:t>portin</a:t>
            </a:r>
            <a:r>
              <a:rPr lang="es-ES" sz="1400" b="1" u="sng" dirty="0" smtClean="0"/>
              <a:t> a </a:t>
            </a:r>
            <a:r>
              <a:rPr lang="es-ES" sz="1400" b="1" u="sng" dirty="0" err="1" smtClean="0"/>
              <a:t>terme</a:t>
            </a:r>
            <a:r>
              <a:rPr lang="es-ES" sz="1400" b="1" u="sng" dirty="0" smtClean="0"/>
              <a:t> </a:t>
            </a:r>
            <a:r>
              <a:rPr lang="es-ES" sz="1400" b="1" u="sng" dirty="0" err="1" smtClean="0"/>
              <a:t>sense</a:t>
            </a:r>
            <a:r>
              <a:rPr lang="es-ES" sz="1400" b="1" u="sng" dirty="0" smtClean="0"/>
              <a:t> la </a:t>
            </a:r>
            <a:r>
              <a:rPr lang="es-ES" sz="1400" b="1" u="sng" dirty="0" err="1" smtClean="0"/>
              <a:t>comunicació</a:t>
            </a:r>
            <a:r>
              <a:rPr lang="es-ES" sz="1400" b="1" u="sng" dirty="0" smtClean="0"/>
              <a:t> urbanística</a:t>
            </a:r>
          </a:p>
          <a:p>
            <a:pPr algn="just">
              <a:buFont typeface="Arial" pitchFamily="34" charset="0"/>
              <a:buChar char="•"/>
            </a:pPr>
            <a:r>
              <a:rPr lang="es-ES" sz="1400" dirty="0" smtClean="0"/>
              <a:t> </a:t>
            </a:r>
            <a:r>
              <a:rPr lang="es-ES" sz="1400" dirty="0" err="1" smtClean="0"/>
              <a:t>Amb</a:t>
            </a:r>
            <a:r>
              <a:rPr lang="es-ES" sz="1400" dirty="0" smtClean="0"/>
              <a:t> les obres en </a:t>
            </a:r>
            <a:r>
              <a:rPr lang="es-ES" sz="1400" dirty="0" err="1" smtClean="0"/>
              <a:t>funcionament</a:t>
            </a:r>
            <a:r>
              <a:rPr lang="es-ES" sz="1400" dirty="0" smtClean="0"/>
              <a:t>: disciplina</a:t>
            </a:r>
          </a:p>
          <a:p>
            <a:pPr algn="just">
              <a:buFont typeface="Arial" pitchFamily="34" charset="0"/>
              <a:buChar char="•"/>
            </a:pPr>
            <a:r>
              <a:rPr lang="es-ES" sz="1400" dirty="0" smtClean="0"/>
              <a:t> </a:t>
            </a:r>
            <a:r>
              <a:rPr lang="es-ES" sz="1400" dirty="0" err="1" smtClean="0"/>
              <a:t>Amb</a:t>
            </a:r>
            <a:r>
              <a:rPr lang="es-ES" sz="1400" dirty="0" smtClean="0"/>
              <a:t> les obres </a:t>
            </a:r>
            <a:r>
              <a:rPr lang="es-ES" sz="1400" dirty="0" err="1" smtClean="0"/>
              <a:t>finalitzades</a:t>
            </a:r>
            <a:r>
              <a:rPr lang="es-ES" sz="1400" dirty="0" smtClean="0"/>
              <a:t>: disciplina</a:t>
            </a:r>
          </a:p>
          <a:p>
            <a:pPr algn="just"/>
            <a:r>
              <a:rPr lang="es-ES" sz="1400" dirty="0" smtClean="0"/>
              <a:t>FONAMENTAL ENTENDRE QUE L’ORDENAMENT URBANÍSTIC CATALÀ CERCA SEMPRE QUE EL PARTICULAR PUGUI LEGALITZAR:</a:t>
            </a:r>
          </a:p>
          <a:p>
            <a:pPr algn="just"/>
            <a:r>
              <a:rPr lang="es-ES" sz="1400" b="1" i="1" dirty="0" err="1" smtClean="0"/>
              <a:t>Article</a:t>
            </a:r>
            <a:r>
              <a:rPr lang="es-ES" sz="1400" b="1" i="1" dirty="0" smtClean="0"/>
              <a:t> 216</a:t>
            </a:r>
          </a:p>
          <a:p>
            <a:pPr algn="just"/>
            <a:r>
              <a:rPr lang="es-ES" sz="1400" i="1" dirty="0" err="1" smtClean="0"/>
              <a:t>Infraccions</a:t>
            </a:r>
            <a:r>
              <a:rPr lang="es-ES" sz="1400" i="1" dirty="0" smtClean="0"/>
              <a:t> </a:t>
            </a:r>
            <a:r>
              <a:rPr lang="es-ES" sz="1400" i="1" dirty="0" err="1" smtClean="0"/>
              <a:t>urbanístiques</a:t>
            </a:r>
            <a:r>
              <a:rPr lang="es-ES" sz="1400" i="1" dirty="0" smtClean="0"/>
              <a:t> </a:t>
            </a:r>
            <a:r>
              <a:rPr lang="es-ES" sz="1400" i="1" dirty="0" err="1" smtClean="0"/>
              <a:t>lleus</a:t>
            </a:r>
            <a:r>
              <a:rPr lang="es-ES" sz="1400" i="1" dirty="0" smtClean="0"/>
              <a:t> per </a:t>
            </a:r>
            <a:r>
              <a:rPr lang="es-ES" sz="1400" i="1" dirty="0" err="1" smtClean="0"/>
              <a:t>legalització</a:t>
            </a:r>
            <a:r>
              <a:rPr lang="es-ES" sz="1400" i="1" dirty="0" smtClean="0"/>
              <a:t> efectiva</a:t>
            </a:r>
          </a:p>
          <a:p>
            <a:pPr algn="just"/>
            <a:r>
              <a:rPr lang="es-ES" sz="1400" i="1" dirty="0" smtClean="0"/>
              <a:t>1. </a:t>
            </a:r>
            <a:r>
              <a:rPr lang="es-ES" sz="1400" i="1" dirty="0" err="1" smtClean="0"/>
              <a:t>Els</a:t>
            </a:r>
            <a:r>
              <a:rPr lang="es-ES" sz="1400" i="1" dirty="0" smtClean="0"/>
              <a:t> </a:t>
            </a:r>
            <a:r>
              <a:rPr lang="es-ES" sz="1400" i="1" dirty="0" err="1" smtClean="0"/>
              <a:t>actes</a:t>
            </a:r>
            <a:r>
              <a:rPr lang="es-ES" sz="1400" i="1" dirty="0" smtClean="0"/>
              <a:t> </a:t>
            </a:r>
            <a:r>
              <a:rPr lang="es-ES" sz="1400" i="1" dirty="0" err="1" smtClean="0"/>
              <a:t>tipificats</a:t>
            </a:r>
            <a:r>
              <a:rPr lang="es-ES" sz="1400" i="1" dirty="0" smtClean="0"/>
              <a:t> </a:t>
            </a:r>
            <a:r>
              <a:rPr lang="es-ES" sz="1400" i="1" dirty="0" err="1" smtClean="0"/>
              <a:t>com</a:t>
            </a:r>
            <a:r>
              <a:rPr lang="es-ES" sz="1400" i="1" dirty="0" smtClean="0"/>
              <a:t> a </a:t>
            </a:r>
            <a:r>
              <a:rPr lang="es-ES" sz="1400" i="1" dirty="0" err="1" smtClean="0"/>
              <a:t>infraccions</a:t>
            </a:r>
            <a:r>
              <a:rPr lang="es-ES" sz="1400" i="1" dirty="0" smtClean="0"/>
              <a:t> </a:t>
            </a:r>
            <a:r>
              <a:rPr lang="es-ES" sz="1400" i="1" dirty="0" err="1" smtClean="0"/>
              <a:t>greus</a:t>
            </a:r>
            <a:r>
              <a:rPr lang="es-ES" sz="1400" i="1" dirty="0" smtClean="0"/>
              <a:t> o </a:t>
            </a:r>
            <a:r>
              <a:rPr lang="es-ES" sz="1400" i="1" dirty="0" err="1" smtClean="0"/>
              <a:t>molt</a:t>
            </a:r>
            <a:r>
              <a:rPr lang="es-ES" sz="1400" i="1" dirty="0" smtClean="0"/>
              <a:t> </a:t>
            </a:r>
            <a:r>
              <a:rPr lang="es-ES" sz="1400" i="1" dirty="0" err="1" smtClean="0"/>
              <a:t>greus</a:t>
            </a:r>
            <a:r>
              <a:rPr lang="es-ES" sz="1400" i="1" dirty="0" smtClean="0"/>
              <a:t> </a:t>
            </a:r>
            <a:r>
              <a:rPr lang="es-ES" sz="1400" i="1" dirty="0" err="1" smtClean="0"/>
              <a:t>pels</a:t>
            </a:r>
            <a:r>
              <a:rPr lang="es-ES" sz="1400" i="1" dirty="0" smtClean="0"/>
              <a:t> </a:t>
            </a:r>
            <a:r>
              <a:rPr lang="es-ES" sz="1400" i="1" dirty="0" err="1" smtClean="0"/>
              <a:t>articles</a:t>
            </a:r>
            <a:r>
              <a:rPr lang="es-ES" sz="1400" i="1" dirty="0" smtClean="0"/>
              <a:t> 213 i 214 que </a:t>
            </a:r>
            <a:r>
              <a:rPr lang="es-ES" sz="1400" i="1" dirty="0" err="1" smtClean="0"/>
              <a:t>siguin</a:t>
            </a:r>
            <a:r>
              <a:rPr lang="es-ES" sz="1400" i="1" dirty="0" smtClean="0"/>
              <a:t> </a:t>
            </a:r>
            <a:r>
              <a:rPr lang="es-ES" sz="1400" i="1" dirty="0" err="1" smtClean="0"/>
              <a:t>legalitzables</a:t>
            </a:r>
            <a:r>
              <a:rPr lang="es-ES" sz="1400" i="1" dirty="0" smtClean="0"/>
              <a:t> </a:t>
            </a:r>
            <a:r>
              <a:rPr lang="es-ES" sz="1400" i="1" dirty="0" err="1" smtClean="0"/>
              <a:t>constitueixen</a:t>
            </a:r>
            <a:r>
              <a:rPr lang="es-ES" sz="1400" i="1" dirty="0" smtClean="0"/>
              <a:t> </a:t>
            </a:r>
            <a:r>
              <a:rPr lang="es-ES" sz="1400" i="1" dirty="0" err="1" smtClean="0"/>
              <a:t>infracció</a:t>
            </a:r>
            <a:r>
              <a:rPr lang="es-ES" sz="1400" i="1" dirty="0" smtClean="0"/>
              <a:t> urbanística </a:t>
            </a:r>
            <a:r>
              <a:rPr lang="es-ES" sz="1400" i="1" dirty="0" err="1" smtClean="0"/>
              <a:t>lleu</a:t>
            </a:r>
            <a:r>
              <a:rPr lang="es-ES" sz="1400" i="1" dirty="0" smtClean="0"/>
              <a:t> si, </a:t>
            </a:r>
            <a:r>
              <a:rPr lang="es-ES" sz="1400" i="1" dirty="0" err="1" smtClean="0"/>
              <a:t>abans</a:t>
            </a:r>
            <a:r>
              <a:rPr lang="es-ES" sz="1400" i="1" dirty="0" smtClean="0"/>
              <a:t> que </a:t>
            </a:r>
            <a:r>
              <a:rPr lang="es-ES" sz="1400" i="1" dirty="0" err="1" smtClean="0"/>
              <a:t>recaigui</a:t>
            </a:r>
            <a:r>
              <a:rPr lang="es-ES" sz="1400" i="1" dirty="0" smtClean="0"/>
              <a:t> la </a:t>
            </a:r>
            <a:r>
              <a:rPr lang="es-ES" sz="1400" i="1" dirty="0" err="1" smtClean="0"/>
              <a:t>resolució</a:t>
            </a:r>
            <a:r>
              <a:rPr lang="es-ES" sz="1400" i="1" dirty="0" smtClean="0"/>
              <a:t> sancionadora en el </a:t>
            </a:r>
            <a:r>
              <a:rPr lang="es-ES" sz="1400" i="1" dirty="0" err="1" smtClean="0"/>
              <a:t>procediment</a:t>
            </a:r>
            <a:r>
              <a:rPr lang="es-ES" sz="1400" i="1" dirty="0" smtClean="0"/>
              <a:t> </a:t>
            </a:r>
            <a:r>
              <a:rPr lang="es-ES" sz="1400" i="1" dirty="0" err="1" smtClean="0"/>
              <a:t>corresponent</a:t>
            </a:r>
            <a:r>
              <a:rPr lang="es-ES" sz="1400" i="1" dirty="0" smtClean="0"/>
              <a:t>, </a:t>
            </a:r>
            <a:r>
              <a:rPr lang="es-ES" sz="1400" i="1" dirty="0" err="1" smtClean="0"/>
              <a:t>els</a:t>
            </a:r>
            <a:r>
              <a:rPr lang="es-ES" sz="1400" i="1" dirty="0" smtClean="0"/>
              <a:t> </a:t>
            </a:r>
            <a:r>
              <a:rPr lang="es-ES" sz="1400" i="1" dirty="0" err="1" smtClean="0"/>
              <a:t>presumptes</a:t>
            </a:r>
            <a:r>
              <a:rPr lang="es-ES" sz="1400" i="1" dirty="0" smtClean="0"/>
              <a:t> </a:t>
            </a:r>
            <a:r>
              <a:rPr lang="es-ES" sz="1400" i="1" dirty="0" err="1" smtClean="0"/>
              <a:t>infractors</a:t>
            </a:r>
            <a:r>
              <a:rPr lang="es-ES" sz="1400" i="1" dirty="0" smtClean="0"/>
              <a:t> o infractores </a:t>
            </a:r>
            <a:r>
              <a:rPr lang="es-ES" sz="1400" i="1" dirty="0" err="1" smtClean="0"/>
              <a:t>n'han</a:t>
            </a:r>
            <a:r>
              <a:rPr lang="es-ES" sz="1400" i="1" dirty="0" smtClean="0"/>
              <a:t> </a:t>
            </a:r>
            <a:r>
              <a:rPr lang="es-ES" sz="1400" i="1" dirty="0" err="1" smtClean="0"/>
              <a:t>instat</a:t>
            </a:r>
            <a:r>
              <a:rPr lang="es-ES" sz="1400" i="1" dirty="0" smtClean="0"/>
              <a:t> en la forma </a:t>
            </a:r>
            <a:r>
              <a:rPr lang="es-ES" sz="1400" i="1" dirty="0" err="1" smtClean="0"/>
              <a:t>deguda</a:t>
            </a:r>
            <a:r>
              <a:rPr lang="es-ES" sz="1400" i="1" dirty="0" smtClean="0"/>
              <a:t>, </a:t>
            </a:r>
            <a:r>
              <a:rPr lang="es-ES" sz="1400" i="1" dirty="0" err="1" smtClean="0"/>
              <a:t>davant</a:t>
            </a:r>
            <a:r>
              <a:rPr lang="es-ES" sz="1400" i="1" dirty="0" smtClean="0"/>
              <a:t> </a:t>
            </a:r>
            <a:r>
              <a:rPr lang="es-ES" sz="1400" i="1" dirty="0" err="1" smtClean="0"/>
              <a:t>l'administració</a:t>
            </a:r>
            <a:r>
              <a:rPr lang="es-ES" sz="1400" i="1" dirty="0" smtClean="0"/>
              <a:t> </a:t>
            </a:r>
            <a:r>
              <a:rPr lang="es-ES" sz="1400" i="1" dirty="0" err="1" smtClean="0"/>
              <a:t>competent</a:t>
            </a:r>
            <a:r>
              <a:rPr lang="es-ES" sz="1400" i="1" dirty="0" smtClean="0"/>
              <a:t>, la </a:t>
            </a:r>
            <a:r>
              <a:rPr lang="es-ES" sz="1400" i="1" dirty="0" err="1" smtClean="0"/>
              <a:t>legalització</a:t>
            </a:r>
            <a:r>
              <a:rPr lang="es-ES" sz="1400" i="1" dirty="0" smtClean="0"/>
              <a:t>, i </a:t>
            </a:r>
            <a:r>
              <a:rPr lang="es-ES" sz="1400" i="1" dirty="0" err="1" smtClean="0"/>
              <a:t>aquesta</a:t>
            </a:r>
            <a:r>
              <a:rPr lang="es-ES" sz="1400" i="1" dirty="0" smtClean="0"/>
              <a:t> </a:t>
            </a:r>
            <a:r>
              <a:rPr lang="es-ES" sz="1400" i="1" dirty="0" err="1" smtClean="0"/>
              <a:t>s'ha</a:t>
            </a:r>
            <a:r>
              <a:rPr lang="es-ES" sz="1400" i="1" dirty="0" smtClean="0"/>
              <a:t> </a:t>
            </a:r>
            <a:r>
              <a:rPr lang="es-ES" sz="1400" i="1" dirty="0" err="1" smtClean="0"/>
              <a:t>aprovat</a:t>
            </a:r>
            <a:r>
              <a:rPr lang="es-ES" sz="1400" i="1" dirty="0" smtClean="0"/>
              <a:t> o </a:t>
            </a:r>
            <a:r>
              <a:rPr lang="es-ES" sz="1400" i="1" dirty="0" err="1" smtClean="0"/>
              <a:t>autoritzat</a:t>
            </a:r>
            <a:r>
              <a:rPr lang="es-ES" sz="1400" i="1" dirty="0" smtClean="0"/>
              <a:t>.</a:t>
            </a:r>
          </a:p>
          <a:p>
            <a:pPr algn="just"/>
            <a:r>
              <a:rPr lang="es-ES" sz="1400" i="1" dirty="0" smtClean="0"/>
              <a:t>2. </a:t>
            </a:r>
            <a:r>
              <a:rPr lang="es-ES" sz="1400" i="1" dirty="0" err="1" smtClean="0"/>
              <a:t>Als</a:t>
            </a:r>
            <a:r>
              <a:rPr lang="es-ES" sz="1400" i="1" dirty="0" smtClean="0"/>
              <a:t> </a:t>
            </a:r>
            <a:r>
              <a:rPr lang="es-ES" sz="1400" i="1" dirty="0" err="1" smtClean="0"/>
              <a:t>efectes</a:t>
            </a:r>
            <a:r>
              <a:rPr lang="es-ES" sz="1400" i="1" dirty="0" smtClean="0"/>
              <a:t> del que determina </a:t>
            </a:r>
            <a:r>
              <a:rPr lang="es-ES" sz="1400" i="1" dirty="0" err="1" smtClean="0"/>
              <a:t>l'apartat</a:t>
            </a:r>
            <a:r>
              <a:rPr lang="es-ES" sz="1400" i="1" dirty="0" smtClean="0"/>
              <a:t> 1, </a:t>
            </a:r>
            <a:r>
              <a:rPr lang="es-ES" sz="1400" i="1" u="sng" dirty="0" smtClean="0"/>
              <a:t>la </a:t>
            </a:r>
            <a:r>
              <a:rPr lang="es-ES" sz="1400" i="1" u="sng" dirty="0" err="1" smtClean="0"/>
              <a:t>tramitació</a:t>
            </a:r>
            <a:r>
              <a:rPr lang="es-ES" sz="1400" i="1" u="sng" dirty="0" smtClean="0"/>
              <a:t> de </a:t>
            </a:r>
            <a:r>
              <a:rPr lang="es-ES" sz="1400" i="1" u="sng" dirty="0" err="1" smtClean="0"/>
              <a:t>l'expedient</a:t>
            </a:r>
            <a:r>
              <a:rPr lang="es-ES" sz="1400" i="1" u="sng" dirty="0" smtClean="0"/>
              <a:t> de </a:t>
            </a:r>
            <a:r>
              <a:rPr lang="es-ES" sz="1400" i="1" u="sng" dirty="0" err="1" smtClean="0"/>
              <a:t>protecció</a:t>
            </a:r>
            <a:r>
              <a:rPr lang="es-ES" sz="1400" i="1" u="sng" dirty="0" smtClean="0"/>
              <a:t> de la </a:t>
            </a:r>
            <a:r>
              <a:rPr lang="es-ES" sz="1400" i="1" u="sng" dirty="0" err="1" smtClean="0"/>
              <a:t>legalitat</a:t>
            </a:r>
            <a:r>
              <a:rPr lang="es-ES" sz="1400" i="1" u="sng" dirty="0" smtClean="0"/>
              <a:t> urbanística se </a:t>
            </a:r>
            <a:r>
              <a:rPr lang="es-ES" sz="1400" i="1" u="sng" dirty="0" err="1" smtClean="0"/>
              <a:t>suspèn</a:t>
            </a:r>
            <a:r>
              <a:rPr lang="es-ES" sz="1400" i="1" u="sng" dirty="0" smtClean="0"/>
              <a:t> un </a:t>
            </a:r>
            <a:r>
              <a:rPr lang="es-ES" sz="1400" i="1" u="sng" dirty="0" err="1" smtClean="0"/>
              <a:t>cop</a:t>
            </a:r>
            <a:r>
              <a:rPr lang="es-ES" sz="1400" i="1" u="sng" dirty="0" smtClean="0"/>
              <a:t> </a:t>
            </a:r>
            <a:r>
              <a:rPr lang="es-ES" sz="1400" i="1" u="sng" dirty="0" err="1" smtClean="0"/>
              <a:t>s'acredita</a:t>
            </a:r>
            <a:r>
              <a:rPr lang="es-ES" sz="1400" i="1" u="sng" dirty="0" smtClean="0"/>
              <a:t> </a:t>
            </a:r>
            <a:r>
              <a:rPr lang="es-ES" sz="1400" i="1" u="sng" dirty="0" err="1" smtClean="0"/>
              <a:t>davant</a:t>
            </a:r>
            <a:r>
              <a:rPr lang="es-ES" sz="1400" i="1" u="sng" dirty="0" smtClean="0"/>
              <a:t> </a:t>
            </a:r>
            <a:r>
              <a:rPr lang="es-ES" sz="1400" i="1" u="sng" dirty="0" err="1" smtClean="0"/>
              <a:t>l'instructor</a:t>
            </a:r>
            <a:r>
              <a:rPr lang="es-ES" sz="1400" i="1" u="sng" dirty="0" smtClean="0"/>
              <a:t> o instructora que </a:t>
            </a:r>
            <a:r>
              <a:rPr lang="es-ES" sz="1400" i="1" u="sng" dirty="0" err="1" smtClean="0"/>
              <a:t>s'ha</a:t>
            </a:r>
            <a:r>
              <a:rPr lang="es-ES" sz="1400" i="1" u="sng" dirty="0" smtClean="0"/>
              <a:t> </a:t>
            </a:r>
            <a:r>
              <a:rPr lang="es-ES" sz="1400" i="1" u="sng" dirty="0" err="1" smtClean="0"/>
              <a:t>presentat</a:t>
            </a:r>
            <a:r>
              <a:rPr lang="es-ES" sz="1400" i="1" u="sng" dirty="0" smtClean="0"/>
              <a:t> la </a:t>
            </a:r>
            <a:r>
              <a:rPr lang="es-ES" sz="1400" i="1" u="sng" dirty="0" err="1" smtClean="0"/>
              <a:t>sol·licitud</a:t>
            </a:r>
            <a:r>
              <a:rPr lang="es-ES" sz="1400" i="1" u="sng" dirty="0" smtClean="0"/>
              <a:t> de </a:t>
            </a:r>
            <a:r>
              <a:rPr lang="es-ES" sz="1400" i="1" u="sng" dirty="0" err="1" smtClean="0"/>
              <a:t>legalització</a:t>
            </a:r>
            <a:r>
              <a:rPr lang="es-ES" sz="1400" i="1" u="sng" dirty="0" smtClean="0"/>
              <a:t>,</a:t>
            </a:r>
            <a:r>
              <a:rPr lang="es-ES" sz="1400" i="1" dirty="0" smtClean="0"/>
              <a:t> </a:t>
            </a:r>
            <a:r>
              <a:rPr lang="es-ES" sz="1400" i="1" dirty="0" err="1" smtClean="0"/>
              <a:t>fins</a:t>
            </a:r>
            <a:r>
              <a:rPr lang="es-ES" sz="1400" i="1" dirty="0" smtClean="0"/>
              <a:t> que </a:t>
            </a:r>
            <a:r>
              <a:rPr lang="es-ES" sz="1400" i="1" dirty="0" err="1" smtClean="0"/>
              <a:t>aquesta</a:t>
            </a:r>
            <a:r>
              <a:rPr lang="es-ES" sz="1400" i="1" dirty="0" smtClean="0"/>
              <a:t> </a:t>
            </a:r>
            <a:r>
              <a:rPr lang="es-ES" sz="1400" i="1" dirty="0" err="1" smtClean="0"/>
              <a:t>sol·licitud</a:t>
            </a:r>
            <a:r>
              <a:rPr lang="es-ES" sz="1400" i="1" dirty="0" smtClean="0"/>
              <a:t> es </a:t>
            </a:r>
            <a:r>
              <a:rPr lang="es-ES" sz="1400" i="1" dirty="0" err="1" smtClean="0"/>
              <a:t>resolgui</a:t>
            </a:r>
            <a:r>
              <a:rPr lang="es-ES" sz="1400" i="1" dirty="0" smtClean="0"/>
              <a:t>, </a:t>
            </a:r>
            <a:r>
              <a:rPr lang="es-ES" sz="1400" i="1" dirty="0" err="1" smtClean="0"/>
              <a:t>amb</a:t>
            </a:r>
            <a:r>
              <a:rPr lang="es-ES" sz="1400" i="1" dirty="0" smtClean="0"/>
              <a:t> </a:t>
            </a:r>
            <a:r>
              <a:rPr lang="es-ES" sz="1400" i="1" dirty="0" err="1" smtClean="0"/>
              <a:t>interrupció</a:t>
            </a:r>
            <a:r>
              <a:rPr lang="es-ES" sz="1400" i="1" dirty="0" smtClean="0"/>
              <a:t> </a:t>
            </a:r>
            <a:r>
              <a:rPr lang="es-ES" sz="1400" i="1" dirty="0" err="1" smtClean="0"/>
              <a:t>dels</a:t>
            </a:r>
            <a:r>
              <a:rPr lang="es-ES" sz="1400" i="1" dirty="0" smtClean="0"/>
              <a:t> </a:t>
            </a:r>
            <a:r>
              <a:rPr lang="es-ES" sz="1400" i="1" dirty="0" err="1" smtClean="0"/>
              <a:t>terminis</a:t>
            </a:r>
            <a:r>
              <a:rPr lang="es-ES" sz="1400" i="1" dirty="0" smtClean="0"/>
              <a:t> de </a:t>
            </a:r>
            <a:r>
              <a:rPr lang="es-ES" sz="1400" i="1" dirty="0" err="1" smtClean="0"/>
              <a:t>caducitat</a:t>
            </a:r>
            <a:r>
              <a:rPr lang="es-ES" sz="1400" i="1" dirty="0" smtClean="0"/>
              <a:t> i de </a:t>
            </a:r>
            <a:r>
              <a:rPr lang="es-ES" sz="1400" i="1" dirty="0" err="1" smtClean="0"/>
              <a:t>prescripció</a:t>
            </a:r>
            <a:r>
              <a:rPr lang="es-ES" sz="1400" i="1" dirty="0" smtClean="0"/>
              <a:t>.</a:t>
            </a:r>
          </a:p>
          <a:p>
            <a:pPr algn="just"/>
            <a:r>
              <a:rPr lang="es-ES" sz="1400" i="1" dirty="0" smtClean="0"/>
              <a:t>3. Les </a:t>
            </a:r>
            <a:r>
              <a:rPr lang="es-ES" sz="1400" i="1" dirty="0" err="1" smtClean="0"/>
              <a:t>divisions</a:t>
            </a:r>
            <a:r>
              <a:rPr lang="es-ES" sz="1400" i="1" dirty="0" smtClean="0"/>
              <a:t> o les </a:t>
            </a:r>
            <a:r>
              <a:rPr lang="es-ES" sz="1400" i="1" dirty="0" err="1" smtClean="0"/>
              <a:t>segregacions</a:t>
            </a:r>
            <a:r>
              <a:rPr lang="es-ES" sz="1400" i="1" dirty="0" smtClean="0"/>
              <a:t> de </a:t>
            </a:r>
            <a:r>
              <a:rPr lang="es-ES" sz="1400" i="1" dirty="0" err="1" smtClean="0"/>
              <a:t>terrenys</a:t>
            </a:r>
            <a:r>
              <a:rPr lang="es-ES" sz="1400" i="1" dirty="0" smtClean="0"/>
              <a:t> que, en </a:t>
            </a:r>
            <a:r>
              <a:rPr lang="es-ES" sz="1400" i="1" dirty="0" err="1" smtClean="0"/>
              <a:t>qualsevol</a:t>
            </a:r>
            <a:r>
              <a:rPr lang="es-ES" sz="1400" i="1" dirty="0" smtClean="0"/>
              <a:t> </a:t>
            </a:r>
            <a:r>
              <a:rPr lang="es-ES" sz="1400" i="1" dirty="0" err="1" smtClean="0"/>
              <a:t>classe</a:t>
            </a:r>
            <a:r>
              <a:rPr lang="es-ES" sz="1400" i="1" dirty="0" smtClean="0"/>
              <a:t> de </a:t>
            </a:r>
            <a:r>
              <a:rPr lang="es-ES" sz="1400" i="1" dirty="0" err="1" smtClean="0"/>
              <a:t>sòl</a:t>
            </a:r>
            <a:r>
              <a:rPr lang="es-ES" sz="1400" i="1" dirty="0" smtClean="0"/>
              <a:t>, </a:t>
            </a:r>
            <a:r>
              <a:rPr lang="es-ES" sz="1400" i="1" dirty="0" err="1" smtClean="0"/>
              <a:t>estiguin</a:t>
            </a:r>
            <a:r>
              <a:rPr lang="es-ES" sz="1400" i="1" dirty="0" smtClean="0"/>
              <a:t> </a:t>
            </a:r>
            <a:r>
              <a:rPr lang="es-ES" sz="1400" i="1" dirty="0" err="1" smtClean="0"/>
              <a:t>mancades</a:t>
            </a:r>
            <a:r>
              <a:rPr lang="es-ES" sz="1400" i="1" dirty="0" smtClean="0"/>
              <a:t> de la </a:t>
            </a:r>
            <a:r>
              <a:rPr lang="es-ES" sz="1400" i="1" dirty="0" err="1" smtClean="0"/>
              <a:t>declaració</a:t>
            </a:r>
            <a:r>
              <a:rPr lang="es-ES" sz="1400" i="1" dirty="0" smtClean="0"/>
              <a:t> </a:t>
            </a:r>
            <a:r>
              <a:rPr lang="es-ES" sz="1400" i="1" dirty="0" err="1" smtClean="0"/>
              <a:t>prèvia</a:t>
            </a:r>
            <a:r>
              <a:rPr lang="es-ES" sz="1400" i="1" dirty="0" smtClean="0"/>
              <a:t> que la </a:t>
            </a:r>
            <a:r>
              <a:rPr lang="es-ES" sz="1400" i="1" dirty="0" err="1" smtClean="0"/>
              <a:t>llicència</a:t>
            </a:r>
            <a:r>
              <a:rPr lang="es-ES" sz="1400" i="1" dirty="0" smtClean="0"/>
              <a:t> de </a:t>
            </a:r>
            <a:r>
              <a:rPr lang="es-ES" sz="1400" i="1" dirty="0" err="1" smtClean="0"/>
              <a:t>parcel·lació</a:t>
            </a:r>
            <a:r>
              <a:rPr lang="es-ES" sz="1400" i="1" dirty="0" smtClean="0"/>
              <a:t> </a:t>
            </a:r>
            <a:r>
              <a:rPr lang="es-ES" sz="1400" i="1" dirty="0" err="1" smtClean="0"/>
              <a:t>és</a:t>
            </a:r>
            <a:r>
              <a:rPr lang="es-ES" sz="1400" i="1" dirty="0" smtClean="0"/>
              <a:t> </a:t>
            </a:r>
            <a:r>
              <a:rPr lang="es-ES" sz="1400" i="1" dirty="0" err="1" smtClean="0"/>
              <a:t>innecessària</a:t>
            </a:r>
            <a:r>
              <a:rPr lang="es-ES" sz="1400" i="1" dirty="0" smtClean="0"/>
              <a:t>, </a:t>
            </a:r>
            <a:r>
              <a:rPr lang="es-ES" sz="1400" i="1" dirty="0" err="1" smtClean="0"/>
              <a:t>s'entén</a:t>
            </a:r>
            <a:r>
              <a:rPr lang="es-ES" sz="1400" i="1" dirty="0" smtClean="0"/>
              <a:t> que queden </a:t>
            </a:r>
            <a:r>
              <a:rPr lang="es-ES" sz="1400" i="1" dirty="0" err="1" smtClean="0"/>
              <a:t>legalitzades</a:t>
            </a:r>
            <a:r>
              <a:rPr lang="es-ES" sz="1400" i="1" dirty="0" smtClean="0"/>
              <a:t> si es </a:t>
            </a:r>
            <a:r>
              <a:rPr lang="es-ES" sz="1400" i="1" dirty="0" err="1" smtClean="0"/>
              <a:t>demana</a:t>
            </a:r>
            <a:r>
              <a:rPr lang="es-ES" sz="1400" i="1" dirty="0" smtClean="0"/>
              <a:t> i </a:t>
            </a:r>
            <a:r>
              <a:rPr lang="es-ES" sz="1400" i="1" dirty="0" err="1" smtClean="0"/>
              <a:t>s'obté</a:t>
            </a:r>
            <a:r>
              <a:rPr lang="es-ES" sz="1400" i="1" dirty="0" smtClean="0"/>
              <a:t> la dita </a:t>
            </a:r>
            <a:r>
              <a:rPr lang="es-ES" sz="1400" i="1" dirty="0" err="1" smtClean="0"/>
              <a:t>declaració</a:t>
            </a:r>
            <a:r>
              <a:rPr lang="es-ES" sz="1400" i="1" dirty="0" smtClean="0"/>
              <a:t>.</a:t>
            </a:r>
          </a:p>
          <a:p>
            <a:pPr marL="342900" indent="-342900"/>
            <a:endParaRPr lang="es-ES" sz="1400" u="sng" dirty="0" smtClean="0"/>
          </a:p>
          <a:p>
            <a:pPr marL="342900" indent="-342900"/>
            <a:endParaRPr lang="es-ES" dirty="0" smtClean="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11 Rectángulo"/>
          <p:cNvSpPr/>
          <p:nvPr/>
        </p:nvSpPr>
        <p:spPr>
          <a:xfrm>
            <a:off x="447040" y="701615"/>
            <a:ext cx="7833360" cy="5324535"/>
          </a:xfrm>
          <a:prstGeom prst="rect">
            <a:avLst/>
          </a:prstGeom>
        </p:spPr>
        <p:txBody>
          <a:bodyPr wrap="square">
            <a:spAutoFit/>
          </a:bodyPr>
          <a:lstStyle/>
          <a:p>
            <a:pPr algn="just"/>
            <a:r>
              <a:rPr lang="es-ES" sz="1400" b="1" u="sng" dirty="0" smtClean="0"/>
              <a:t>En el cas de la </a:t>
            </a:r>
            <a:r>
              <a:rPr lang="es-ES" sz="1400" b="1" u="sng" dirty="0" err="1" smtClean="0"/>
              <a:t>comunicació</a:t>
            </a:r>
            <a:r>
              <a:rPr lang="es-ES" sz="1400" b="1" u="sng" dirty="0" smtClean="0"/>
              <a:t> </a:t>
            </a:r>
            <a:r>
              <a:rPr lang="es-ES" sz="1400" b="1" u="sng" dirty="0" err="1" smtClean="0"/>
              <a:t>estigui</a:t>
            </a:r>
            <a:r>
              <a:rPr lang="es-ES" sz="1400" b="1" u="sng" dirty="0" smtClean="0"/>
              <a:t> presentada de forma correcta i les obres no </a:t>
            </a:r>
            <a:r>
              <a:rPr lang="es-ES" sz="1400" b="1" u="sng" dirty="0" err="1" smtClean="0"/>
              <a:t>s’ajusten</a:t>
            </a:r>
            <a:r>
              <a:rPr lang="es-ES" sz="1400" b="1" u="sng" dirty="0" smtClean="0"/>
              <a:t> a </a:t>
            </a:r>
            <a:r>
              <a:rPr lang="es-ES" sz="1400" b="1" u="sng" dirty="0" err="1" smtClean="0"/>
              <a:t>aquesta</a:t>
            </a:r>
            <a:r>
              <a:rPr lang="es-ES" sz="1400" b="1" u="sng" dirty="0" smtClean="0"/>
              <a:t>:</a:t>
            </a:r>
          </a:p>
          <a:p>
            <a:pPr algn="just">
              <a:buFont typeface="Arial" pitchFamily="34" charset="0"/>
              <a:buChar char="•"/>
            </a:pPr>
            <a:r>
              <a:rPr lang="es-ES" sz="1400" dirty="0" smtClean="0"/>
              <a:t> </a:t>
            </a:r>
            <a:r>
              <a:rPr lang="es-ES" sz="1400" dirty="0" err="1" smtClean="0"/>
              <a:t>Amb</a:t>
            </a:r>
            <a:r>
              <a:rPr lang="es-ES" sz="1400" dirty="0" smtClean="0"/>
              <a:t> les obres en </a:t>
            </a:r>
            <a:r>
              <a:rPr lang="es-ES" sz="1400" dirty="0" err="1" smtClean="0"/>
              <a:t>funcionament</a:t>
            </a:r>
            <a:r>
              <a:rPr lang="es-ES" sz="1400" dirty="0" smtClean="0"/>
              <a:t>: disciplina</a:t>
            </a:r>
          </a:p>
          <a:p>
            <a:pPr algn="just">
              <a:buFont typeface="Arial" pitchFamily="34" charset="0"/>
              <a:buChar char="•"/>
            </a:pPr>
            <a:r>
              <a:rPr lang="es-ES" sz="1400" dirty="0" smtClean="0"/>
              <a:t> </a:t>
            </a:r>
            <a:r>
              <a:rPr lang="es-ES" sz="1400" dirty="0" err="1" smtClean="0"/>
              <a:t>Amb</a:t>
            </a:r>
            <a:r>
              <a:rPr lang="es-ES" sz="1400" dirty="0" smtClean="0"/>
              <a:t> les obres </a:t>
            </a:r>
            <a:r>
              <a:rPr lang="es-ES" sz="1400" dirty="0" err="1" smtClean="0"/>
              <a:t>finalitzades</a:t>
            </a:r>
            <a:r>
              <a:rPr lang="es-ES" sz="1400" dirty="0" smtClean="0"/>
              <a:t>: disciplina</a:t>
            </a:r>
          </a:p>
          <a:p>
            <a:pPr marL="342900" indent="-342900"/>
            <a:endParaRPr lang="es-ES" sz="1400" dirty="0" smtClean="0"/>
          </a:p>
          <a:p>
            <a:pPr marL="342900" indent="-342900"/>
            <a:r>
              <a:rPr lang="es-ES" sz="1400" dirty="0" err="1" smtClean="0"/>
              <a:t>Així</a:t>
            </a:r>
            <a:r>
              <a:rPr lang="es-ES" sz="1400" dirty="0" smtClean="0"/>
              <a:t> </a:t>
            </a:r>
            <a:r>
              <a:rPr lang="es-ES" sz="1400" dirty="0" err="1" smtClean="0"/>
              <a:t>com</a:t>
            </a:r>
            <a:r>
              <a:rPr lang="es-ES" sz="1400" dirty="0" smtClean="0"/>
              <a:t> </a:t>
            </a:r>
            <a:r>
              <a:rPr lang="es-ES" sz="1400" dirty="0" err="1" smtClean="0"/>
              <a:t>pel</a:t>
            </a:r>
            <a:r>
              <a:rPr lang="es-ES" sz="1400" dirty="0" smtClean="0"/>
              <a:t> que fa a les </a:t>
            </a:r>
            <a:r>
              <a:rPr lang="es-ES" sz="1400" dirty="0" err="1" smtClean="0"/>
              <a:t>llicències</a:t>
            </a:r>
            <a:r>
              <a:rPr lang="es-ES" sz="1400" dirty="0" smtClean="0"/>
              <a:t> </a:t>
            </a:r>
            <a:r>
              <a:rPr lang="es-ES" sz="1400" dirty="0" err="1" smtClean="0"/>
              <a:t>trobem</a:t>
            </a:r>
            <a:r>
              <a:rPr lang="es-ES" sz="1400" dirty="0" smtClean="0"/>
              <a:t> una </a:t>
            </a:r>
            <a:r>
              <a:rPr lang="es-ES" sz="1400" dirty="0" err="1" smtClean="0"/>
              <a:t>regulació</a:t>
            </a:r>
            <a:r>
              <a:rPr lang="es-ES" sz="1400" dirty="0" smtClean="0"/>
              <a:t> extensa (de la disciplina i de la </a:t>
            </a:r>
            <a:r>
              <a:rPr lang="es-ES" sz="1400" dirty="0" err="1" smtClean="0"/>
              <a:t>revisió</a:t>
            </a:r>
            <a:r>
              <a:rPr lang="es-ES" sz="1400" dirty="0" smtClean="0"/>
              <a:t> en cas de </a:t>
            </a:r>
            <a:r>
              <a:rPr lang="es-ES" sz="1400" dirty="0" err="1" smtClean="0"/>
              <a:t>vicis</a:t>
            </a:r>
            <a:r>
              <a:rPr lang="es-ES" sz="1400" dirty="0" smtClean="0"/>
              <a:t> de la </a:t>
            </a:r>
            <a:r>
              <a:rPr lang="es-ES" sz="1400" dirty="0" err="1" smtClean="0"/>
              <a:t>llicència</a:t>
            </a:r>
            <a:r>
              <a:rPr lang="es-ES" sz="1400" dirty="0" smtClean="0"/>
              <a:t>), de les </a:t>
            </a:r>
            <a:r>
              <a:rPr lang="es-ES" sz="1400" dirty="0" err="1" smtClean="0"/>
              <a:t>comunicacions</a:t>
            </a:r>
            <a:r>
              <a:rPr lang="es-ES" sz="1400" dirty="0" smtClean="0"/>
              <a:t> </a:t>
            </a:r>
            <a:r>
              <a:rPr lang="es-ES" sz="1400" dirty="0" err="1" smtClean="0"/>
              <a:t>prèvies</a:t>
            </a:r>
            <a:r>
              <a:rPr lang="es-ES" sz="1400" dirty="0" smtClean="0"/>
              <a:t> no i </a:t>
            </a:r>
            <a:r>
              <a:rPr lang="es-ES" sz="1400" dirty="0" err="1" smtClean="0"/>
              <a:t>hem</a:t>
            </a:r>
            <a:r>
              <a:rPr lang="es-ES" sz="1400" dirty="0" smtClean="0"/>
              <a:t> </a:t>
            </a:r>
            <a:r>
              <a:rPr lang="es-ES" sz="1400" dirty="0" err="1" smtClean="0"/>
              <a:t>d’anar</a:t>
            </a:r>
            <a:r>
              <a:rPr lang="es-ES" sz="1400" dirty="0" smtClean="0"/>
              <a:t> a la </a:t>
            </a:r>
            <a:r>
              <a:rPr lang="es-ES" sz="1400" dirty="0" err="1" smtClean="0"/>
              <a:t>legislació</a:t>
            </a:r>
            <a:r>
              <a:rPr lang="es-ES" sz="1400" dirty="0" smtClean="0"/>
              <a:t> de </a:t>
            </a:r>
            <a:r>
              <a:rPr lang="es-ES" sz="1400" dirty="0" err="1" smtClean="0"/>
              <a:t>procediment</a:t>
            </a:r>
            <a:r>
              <a:rPr lang="es-ES" sz="1400" dirty="0" smtClean="0"/>
              <a:t>.</a:t>
            </a:r>
          </a:p>
          <a:p>
            <a:pPr marL="342900" indent="-342900"/>
            <a:endParaRPr lang="es-ES" sz="1400" dirty="0" smtClean="0"/>
          </a:p>
          <a:p>
            <a:pPr marL="342900" indent="-342900"/>
            <a:r>
              <a:rPr lang="es-ES" sz="1400" dirty="0" err="1" smtClean="0"/>
              <a:t>Així</a:t>
            </a:r>
            <a:r>
              <a:rPr lang="es-ES" sz="1400" dirty="0" smtClean="0"/>
              <a:t> la </a:t>
            </a:r>
            <a:r>
              <a:rPr lang="es-ES" sz="1400" dirty="0" err="1" smtClean="0"/>
              <a:t>llei</a:t>
            </a:r>
            <a:r>
              <a:rPr lang="es-ES" sz="1400" dirty="0" smtClean="0"/>
              <a:t> </a:t>
            </a:r>
            <a:r>
              <a:rPr lang="es-ES" sz="1400" dirty="0" err="1" smtClean="0"/>
              <a:t>diu</a:t>
            </a:r>
            <a:r>
              <a:rPr lang="es-ES" sz="1400" dirty="0" smtClean="0"/>
              <a:t>:</a:t>
            </a:r>
          </a:p>
          <a:p>
            <a:pPr marL="342900" indent="-342900"/>
            <a:endParaRPr lang="es-ES" sz="1400" dirty="0" smtClean="0"/>
          </a:p>
          <a:p>
            <a:r>
              <a:rPr lang="es-ES" sz="1400" i="1" dirty="0" smtClean="0"/>
              <a:t>La inexactitud, </a:t>
            </a:r>
            <a:r>
              <a:rPr lang="es-ES" sz="1400" i="1" dirty="0" err="1" smtClean="0"/>
              <a:t>falsedat</a:t>
            </a:r>
            <a:r>
              <a:rPr lang="es-ES" sz="1400" i="1" dirty="0" smtClean="0"/>
              <a:t> o </a:t>
            </a:r>
            <a:r>
              <a:rPr lang="es-ES" sz="1400" i="1" dirty="0" err="1" smtClean="0"/>
              <a:t>omissió</a:t>
            </a:r>
            <a:r>
              <a:rPr lang="es-ES" sz="1400" i="1" dirty="0" smtClean="0"/>
              <a:t>, de </a:t>
            </a:r>
            <a:r>
              <a:rPr lang="es-ES" sz="1400" i="1" dirty="0" err="1" smtClean="0"/>
              <a:t>caràcter</a:t>
            </a:r>
            <a:r>
              <a:rPr lang="es-ES" sz="1400" i="1" dirty="0" smtClean="0"/>
              <a:t> </a:t>
            </a:r>
            <a:r>
              <a:rPr lang="es-ES" sz="1400" i="1" dirty="0" err="1" smtClean="0"/>
              <a:t>essencial</a:t>
            </a:r>
            <a:r>
              <a:rPr lang="es-ES" sz="1400" i="1" dirty="0" smtClean="0"/>
              <a:t>, de </a:t>
            </a:r>
            <a:r>
              <a:rPr lang="es-ES" sz="1400" i="1" dirty="0" err="1" smtClean="0"/>
              <a:t>qualsevol</a:t>
            </a:r>
            <a:r>
              <a:rPr lang="es-ES" sz="1400" i="1" dirty="0" smtClean="0"/>
              <a:t> dada o </a:t>
            </a:r>
            <a:r>
              <a:rPr lang="es-ES" sz="1400" i="1" dirty="0" err="1" smtClean="0"/>
              <a:t>informació</a:t>
            </a:r>
            <a:r>
              <a:rPr lang="es-ES" sz="1400" i="1" dirty="0" smtClean="0"/>
              <a:t> que </a:t>
            </a:r>
            <a:r>
              <a:rPr lang="es-ES" sz="1400" i="1" dirty="0" err="1" smtClean="0"/>
              <a:t>s’incorpori</a:t>
            </a:r>
            <a:r>
              <a:rPr lang="es-ES" sz="1400" i="1" dirty="0" smtClean="0"/>
              <a:t> a una </a:t>
            </a:r>
            <a:r>
              <a:rPr lang="es-ES" sz="1400" i="1" dirty="0" err="1" smtClean="0"/>
              <a:t>declaració</a:t>
            </a:r>
            <a:r>
              <a:rPr lang="es-ES" sz="1400" i="1" dirty="0" smtClean="0"/>
              <a:t> responsable o a una </a:t>
            </a:r>
            <a:r>
              <a:rPr lang="es-ES" sz="1400" i="1" dirty="0" err="1" smtClean="0"/>
              <a:t>comunicació</a:t>
            </a:r>
            <a:r>
              <a:rPr lang="es-ES" sz="1400" i="1" dirty="0" smtClean="0"/>
              <a:t>, o la no-</a:t>
            </a:r>
            <a:r>
              <a:rPr lang="es-ES" sz="1400" i="1" dirty="0" err="1" smtClean="0"/>
              <a:t>presentació</a:t>
            </a:r>
            <a:r>
              <a:rPr lang="es-ES" sz="1400" i="1" dirty="0" smtClean="0"/>
              <a:t> </a:t>
            </a:r>
            <a:r>
              <a:rPr lang="es-ES" sz="1400" i="1" dirty="0" err="1" smtClean="0"/>
              <a:t>davant</a:t>
            </a:r>
            <a:r>
              <a:rPr lang="es-ES" sz="1400" i="1" dirty="0" smtClean="0"/>
              <a:t> </a:t>
            </a:r>
            <a:r>
              <a:rPr lang="es-ES" sz="1400" i="1" dirty="0" err="1" smtClean="0"/>
              <a:t>l’Administració</a:t>
            </a:r>
            <a:r>
              <a:rPr lang="es-ES" sz="1400" i="1" dirty="0" smtClean="0"/>
              <a:t> </a:t>
            </a:r>
            <a:r>
              <a:rPr lang="es-ES" sz="1400" i="1" dirty="0" err="1" smtClean="0"/>
              <a:t>competent</a:t>
            </a:r>
            <a:r>
              <a:rPr lang="es-ES" sz="1400" i="1" dirty="0" smtClean="0"/>
              <a:t> de la </a:t>
            </a:r>
            <a:r>
              <a:rPr lang="es-ES" sz="1400" i="1" dirty="0" err="1" smtClean="0"/>
              <a:t>declaració</a:t>
            </a:r>
            <a:r>
              <a:rPr lang="es-ES" sz="1400" i="1" dirty="0" smtClean="0"/>
              <a:t> responsable, la </a:t>
            </a:r>
            <a:r>
              <a:rPr lang="es-ES" sz="1400" i="1" dirty="0" err="1" smtClean="0"/>
              <a:t>documentació</a:t>
            </a:r>
            <a:r>
              <a:rPr lang="es-ES" sz="1400" i="1" dirty="0" smtClean="0"/>
              <a:t> que, si </a:t>
            </a:r>
            <a:r>
              <a:rPr lang="es-ES" sz="1400" i="1" dirty="0" err="1" smtClean="0"/>
              <a:t>s’escau</a:t>
            </a:r>
            <a:r>
              <a:rPr lang="es-ES" sz="1400" i="1" dirty="0" smtClean="0"/>
              <a:t>, </a:t>
            </a:r>
            <a:r>
              <a:rPr lang="es-ES" sz="1400" i="1" dirty="0" err="1" smtClean="0"/>
              <a:t>sigui</a:t>
            </a:r>
            <a:r>
              <a:rPr lang="es-ES" sz="1400" i="1" dirty="0" smtClean="0"/>
              <a:t> requerida per acreditar el </a:t>
            </a:r>
            <a:r>
              <a:rPr lang="es-ES" sz="1400" i="1" dirty="0" err="1" smtClean="0"/>
              <a:t>compliment</a:t>
            </a:r>
            <a:r>
              <a:rPr lang="es-ES" sz="1400" i="1" dirty="0" smtClean="0"/>
              <a:t> del que </a:t>
            </a:r>
            <a:r>
              <a:rPr lang="es-ES" sz="1400" i="1" dirty="0" err="1" smtClean="0"/>
              <a:t>s’ha</a:t>
            </a:r>
            <a:r>
              <a:rPr lang="es-ES" sz="1400" i="1" dirty="0" smtClean="0"/>
              <a:t> </a:t>
            </a:r>
            <a:r>
              <a:rPr lang="es-ES" sz="1400" i="1" dirty="0" err="1" smtClean="0"/>
              <a:t>declarat</a:t>
            </a:r>
            <a:r>
              <a:rPr lang="es-ES" sz="1400" i="1" dirty="0" smtClean="0"/>
              <a:t>, o la </a:t>
            </a:r>
            <a:r>
              <a:rPr lang="es-ES" sz="1400" i="1" dirty="0" err="1" smtClean="0"/>
              <a:t>comunicació</a:t>
            </a:r>
            <a:r>
              <a:rPr lang="es-ES" sz="1400" i="1" dirty="0" smtClean="0"/>
              <a:t>, determina la </a:t>
            </a:r>
            <a:r>
              <a:rPr lang="es-ES" sz="1400" i="1" dirty="0" err="1" smtClean="0"/>
              <a:t>impossibilitat</a:t>
            </a:r>
            <a:r>
              <a:rPr lang="es-ES" sz="1400" i="1" dirty="0" smtClean="0"/>
              <a:t> de continuar </a:t>
            </a:r>
            <a:r>
              <a:rPr lang="es-ES" sz="1400" i="1" dirty="0" err="1" smtClean="0"/>
              <a:t>amb</a:t>
            </a:r>
            <a:r>
              <a:rPr lang="es-ES" sz="1400" i="1" dirty="0" smtClean="0"/>
              <a:t> </a:t>
            </a:r>
            <a:r>
              <a:rPr lang="es-ES" sz="1400" i="1" dirty="0" err="1" smtClean="0"/>
              <a:t>l’exercici</a:t>
            </a:r>
            <a:r>
              <a:rPr lang="es-ES" sz="1400" i="1" dirty="0" smtClean="0"/>
              <a:t> del </a:t>
            </a:r>
            <a:r>
              <a:rPr lang="es-ES" sz="1400" i="1" dirty="0" err="1" smtClean="0"/>
              <a:t>dret</a:t>
            </a:r>
            <a:r>
              <a:rPr lang="es-ES" sz="1400" i="1" dirty="0" smtClean="0"/>
              <a:t> o </a:t>
            </a:r>
            <a:r>
              <a:rPr lang="es-ES" sz="1400" i="1" dirty="0" err="1" smtClean="0"/>
              <a:t>activitat</a:t>
            </a:r>
            <a:r>
              <a:rPr lang="es-ES" sz="1400" i="1" dirty="0" smtClean="0"/>
              <a:t> afectada des del </a:t>
            </a:r>
            <a:r>
              <a:rPr lang="es-ES" sz="1400" i="1" dirty="0" err="1" smtClean="0"/>
              <a:t>moment</a:t>
            </a:r>
            <a:r>
              <a:rPr lang="es-ES" sz="1400" i="1" dirty="0" smtClean="0"/>
              <a:t> en </a:t>
            </a:r>
            <a:r>
              <a:rPr lang="es-ES" sz="1400" i="1" dirty="0" err="1" smtClean="0"/>
              <a:t>què</a:t>
            </a:r>
            <a:r>
              <a:rPr lang="es-ES" sz="1400" i="1" dirty="0" smtClean="0"/>
              <a:t> es </a:t>
            </a:r>
            <a:r>
              <a:rPr lang="es-ES" sz="1400" i="1" dirty="0" err="1" smtClean="0"/>
              <a:t>tingui</a:t>
            </a:r>
            <a:r>
              <a:rPr lang="es-ES" sz="1400" i="1" dirty="0" smtClean="0"/>
              <a:t> </a:t>
            </a:r>
            <a:r>
              <a:rPr lang="es-ES" sz="1400" i="1" dirty="0" err="1" smtClean="0"/>
              <a:t>constància</a:t>
            </a:r>
            <a:r>
              <a:rPr lang="es-ES" sz="1400" i="1" dirty="0" smtClean="0"/>
              <a:t> </a:t>
            </a:r>
            <a:r>
              <a:rPr lang="es-ES" sz="1400" i="1" dirty="0" err="1" smtClean="0"/>
              <a:t>d’aquests</a:t>
            </a:r>
            <a:r>
              <a:rPr lang="es-ES" sz="1400" i="1" dirty="0" smtClean="0"/>
              <a:t> </a:t>
            </a:r>
            <a:r>
              <a:rPr lang="es-ES" sz="1400" i="1" dirty="0" err="1" smtClean="0"/>
              <a:t>fets</a:t>
            </a:r>
            <a:r>
              <a:rPr lang="es-ES" sz="1400" i="1" dirty="0" smtClean="0"/>
              <a:t>, </a:t>
            </a:r>
            <a:r>
              <a:rPr lang="es-ES" sz="1400" i="1" dirty="0" err="1" smtClean="0"/>
              <a:t>sense</a:t>
            </a:r>
            <a:r>
              <a:rPr lang="es-ES" sz="1400" i="1" dirty="0" smtClean="0"/>
              <a:t> </a:t>
            </a:r>
            <a:r>
              <a:rPr lang="es-ES" sz="1400" i="1" dirty="0" err="1" smtClean="0"/>
              <a:t>perjudici</a:t>
            </a:r>
            <a:r>
              <a:rPr lang="es-ES" sz="1400" i="1" dirty="0" smtClean="0"/>
              <a:t> de les </a:t>
            </a:r>
            <a:r>
              <a:rPr lang="es-ES" sz="1400" i="1" dirty="0" err="1" smtClean="0"/>
              <a:t>responsabilitats</a:t>
            </a:r>
            <a:r>
              <a:rPr lang="es-ES" sz="1400" i="1" dirty="0" smtClean="0"/>
              <a:t> </a:t>
            </a:r>
            <a:r>
              <a:rPr lang="es-ES" sz="1400" i="1" dirty="0" err="1" smtClean="0"/>
              <a:t>penals</a:t>
            </a:r>
            <a:r>
              <a:rPr lang="es-ES" sz="1400" i="1" dirty="0" smtClean="0"/>
              <a:t>, </a:t>
            </a:r>
            <a:r>
              <a:rPr lang="es-ES" sz="1400" i="1" dirty="0" err="1" smtClean="0"/>
              <a:t>civils</a:t>
            </a:r>
            <a:r>
              <a:rPr lang="es-ES" sz="1400" i="1" dirty="0" smtClean="0"/>
              <a:t> o </a:t>
            </a:r>
            <a:r>
              <a:rPr lang="es-ES" sz="1400" i="1" dirty="0" err="1" smtClean="0"/>
              <a:t>administratives</a:t>
            </a:r>
            <a:r>
              <a:rPr lang="es-ES" sz="1400" i="1" dirty="0" smtClean="0"/>
              <a:t> que </a:t>
            </a:r>
            <a:r>
              <a:rPr lang="es-ES" sz="1400" i="1" dirty="0" err="1" smtClean="0"/>
              <a:t>pertoquin</a:t>
            </a:r>
            <a:r>
              <a:rPr lang="es-ES" sz="1400" i="1" dirty="0" smtClean="0"/>
              <a:t>.</a:t>
            </a:r>
          </a:p>
          <a:p>
            <a:r>
              <a:rPr lang="es-ES" sz="1400" i="1" dirty="0" err="1" smtClean="0"/>
              <a:t>Així</a:t>
            </a:r>
            <a:r>
              <a:rPr lang="es-ES" sz="1400" i="1" dirty="0" smtClean="0"/>
              <a:t> </a:t>
            </a:r>
            <a:r>
              <a:rPr lang="es-ES" sz="1400" i="1" dirty="0" err="1" smtClean="0"/>
              <a:t>mateix</a:t>
            </a:r>
            <a:r>
              <a:rPr lang="es-ES" sz="1400" i="1" dirty="0" smtClean="0"/>
              <a:t>, la </a:t>
            </a:r>
            <a:r>
              <a:rPr lang="es-ES" sz="1400" i="1" dirty="0" err="1" smtClean="0"/>
              <a:t>resolució</a:t>
            </a:r>
            <a:r>
              <a:rPr lang="es-ES" sz="1400" i="1" dirty="0" smtClean="0"/>
              <a:t> de </a:t>
            </a:r>
            <a:r>
              <a:rPr lang="es-ES" sz="1400" i="1" dirty="0" err="1" smtClean="0"/>
              <a:t>l’Administració</a:t>
            </a:r>
            <a:r>
              <a:rPr lang="es-ES" sz="1400" i="1" dirty="0" smtClean="0"/>
              <a:t> pública que </a:t>
            </a:r>
            <a:r>
              <a:rPr lang="es-ES" sz="1400" i="1" dirty="0" err="1" smtClean="0"/>
              <a:t>declari</a:t>
            </a:r>
            <a:r>
              <a:rPr lang="es-ES" sz="1400" i="1" dirty="0" smtClean="0"/>
              <a:t> </a:t>
            </a:r>
            <a:r>
              <a:rPr lang="es-ES" sz="1400" i="1" dirty="0" err="1" smtClean="0"/>
              <a:t>aquestes</a:t>
            </a:r>
            <a:r>
              <a:rPr lang="es-ES" sz="1400" i="1" dirty="0" smtClean="0"/>
              <a:t> </a:t>
            </a:r>
            <a:r>
              <a:rPr lang="es-ES" sz="1400" i="1" dirty="0" err="1" smtClean="0"/>
              <a:t>circumstàncies</a:t>
            </a:r>
            <a:r>
              <a:rPr lang="es-ES" sz="1400" i="1" dirty="0" smtClean="0"/>
              <a:t> </a:t>
            </a:r>
            <a:r>
              <a:rPr lang="es-ES" sz="1400" i="1" dirty="0" err="1" smtClean="0"/>
              <a:t>pot</a:t>
            </a:r>
            <a:r>
              <a:rPr lang="es-ES" sz="1400" i="1" dirty="0" smtClean="0"/>
              <a:t> determinar </a:t>
            </a:r>
            <a:r>
              <a:rPr lang="es-ES" sz="1400" i="1" dirty="0" err="1" smtClean="0"/>
              <a:t>l’obligació</a:t>
            </a:r>
            <a:r>
              <a:rPr lang="es-ES" sz="1400" i="1" dirty="0" smtClean="0"/>
              <a:t> de </a:t>
            </a:r>
            <a:r>
              <a:rPr lang="es-ES" sz="1400" i="1" dirty="0" err="1" smtClean="0"/>
              <a:t>l’interessat</a:t>
            </a:r>
            <a:r>
              <a:rPr lang="es-ES" sz="1400" i="1" dirty="0" smtClean="0"/>
              <a:t> de restituir la </a:t>
            </a:r>
            <a:r>
              <a:rPr lang="es-ES" sz="1400" i="1" dirty="0" err="1" smtClean="0"/>
              <a:t>situació</a:t>
            </a:r>
            <a:r>
              <a:rPr lang="es-ES" sz="1400" i="1" dirty="0" smtClean="0"/>
              <a:t> jurídica al </a:t>
            </a:r>
            <a:r>
              <a:rPr lang="es-ES" sz="1400" i="1" dirty="0" err="1" smtClean="0"/>
              <a:t>moment</a:t>
            </a:r>
            <a:r>
              <a:rPr lang="es-ES" sz="1400" i="1" dirty="0" smtClean="0"/>
              <a:t> </a:t>
            </a:r>
            <a:r>
              <a:rPr lang="es-ES" sz="1400" i="1" dirty="0" err="1" smtClean="0"/>
              <a:t>previ</a:t>
            </a:r>
            <a:r>
              <a:rPr lang="es-ES" sz="1400" i="1" dirty="0" smtClean="0"/>
              <a:t> al </a:t>
            </a:r>
            <a:r>
              <a:rPr lang="es-ES" sz="1400" i="1" dirty="0" err="1" smtClean="0"/>
              <a:t>reconeixement</a:t>
            </a:r>
            <a:r>
              <a:rPr lang="es-ES" sz="1400" i="1" dirty="0" smtClean="0"/>
              <a:t> o a </a:t>
            </a:r>
            <a:r>
              <a:rPr lang="es-ES" sz="1400" i="1" dirty="0" err="1" smtClean="0"/>
              <a:t>l’exercici</a:t>
            </a:r>
            <a:r>
              <a:rPr lang="es-ES" sz="1400" i="1" dirty="0" smtClean="0"/>
              <a:t> del </a:t>
            </a:r>
            <a:r>
              <a:rPr lang="es-ES" sz="1400" i="1" dirty="0" err="1" smtClean="0"/>
              <a:t>dret</a:t>
            </a:r>
            <a:r>
              <a:rPr lang="es-ES" sz="1400" i="1" dirty="0" smtClean="0"/>
              <a:t> o a </a:t>
            </a:r>
            <a:r>
              <a:rPr lang="es-ES" sz="1400" i="1" dirty="0" err="1" smtClean="0"/>
              <a:t>l’inici</a:t>
            </a:r>
            <a:r>
              <a:rPr lang="es-ES" sz="1400" i="1" dirty="0" smtClean="0"/>
              <a:t> de </a:t>
            </a:r>
            <a:r>
              <a:rPr lang="es-ES" sz="1400" i="1" dirty="0" err="1" smtClean="0"/>
              <a:t>l’activitat</a:t>
            </a:r>
            <a:r>
              <a:rPr lang="es-ES" sz="1400" i="1" dirty="0" smtClean="0"/>
              <a:t> </a:t>
            </a:r>
            <a:r>
              <a:rPr lang="es-ES" sz="1400" i="1" dirty="0" err="1" smtClean="0"/>
              <a:t>corresponent</a:t>
            </a:r>
            <a:r>
              <a:rPr lang="es-ES" sz="1400" i="1" dirty="0" smtClean="0"/>
              <a:t>, </a:t>
            </a:r>
            <a:r>
              <a:rPr lang="es-ES" sz="1400" i="1" dirty="0" err="1" smtClean="0"/>
              <a:t>així</a:t>
            </a:r>
            <a:r>
              <a:rPr lang="es-ES" sz="1400" i="1" dirty="0" smtClean="0"/>
              <a:t> </a:t>
            </a:r>
            <a:r>
              <a:rPr lang="es-ES" sz="1400" i="1" dirty="0" err="1" smtClean="0"/>
              <a:t>com</a:t>
            </a:r>
            <a:r>
              <a:rPr lang="es-ES" sz="1400" i="1" dirty="0" smtClean="0"/>
              <a:t> la </a:t>
            </a:r>
            <a:r>
              <a:rPr lang="es-ES" sz="1400" i="1" dirty="0" err="1" smtClean="0"/>
              <a:t>impossibilitat</a:t>
            </a:r>
            <a:r>
              <a:rPr lang="es-ES" sz="1400" i="1" dirty="0" smtClean="0"/>
              <a:t> </a:t>
            </a:r>
            <a:r>
              <a:rPr lang="es-ES" sz="1400" i="1" dirty="0" err="1" smtClean="0"/>
              <a:t>d’instar</a:t>
            </a:r>
            <a:r>
              <a:rPr lang="es-ES" sz="1400" i="1" dirty="0" smtClean="0"/>
              <a:t> un </a:t>
            </a:r>
            <a:r>
              <a:rPr lang="es-ES" sz="1400" i="1" dirty="0" err="1" smtClean="0"/>
              <a:t>nou</a:t>
            </a:r>
            <a:r>
              <a:rPr lang="es-ES" sz="1400" i="1" dirty="0" smtClean="0"/>
              <a:t> </a:t>
            </a:r>
            <a:r>
              <a:rPr lang="es-ES" sz="1400" i="1" dirty="0" err="1" smtClean="0"/>
              <a:t>procediment</a:t>
            </a:r>
            <a:r>
              <a:rPr lang="es-ES" sz="1400" i="1" dirty="0" smtClean="0"/>
              <a:t> </a:t>
            </a:r>
            <a:r>
              <a:rPr lang="es-ES" sz="1400" i="1" dirty="0" err="1" smtClean="0"/>
              <a:t>amb</a:t>
            </a:r>
            <a:r>
              <a:rPr lang="es-ES" sz="1400" i="1" dirty="0" smtClean="0"/>
              <a:t> el </a:t>
            </a:r>
            <a:r>
              <a:rPr lang="es-ES" sz="1400" i="1" dirty="0" err="1" smtClean="0"/>
              <a:t>mateix</a:t>
            </a:r>
            <a:r>
              <a:rPr lang="es-ES" sz="1400" i="1" dirty="0" smtClean="0"/>
              <a:t> </a:t>
            </a:r>
            <a:r>
              <a:rPr lang="es-ES" sz="1400" i="1" dirty="0" err="1" smtClean="0"/>
              <a:t>objecte</a:t>
            </a:r>
            <a:r>
              <a:rPr lang="es-ES" sz="1400" i="1" dirty="0" smtClean="0"/>
              <a:t> </a:t>
            </a:r>
            <a:r>
              <a:rPr lang="es-ES" sz="1400" i="1" dirty="0" err="1" smtClean="0"/>
              <a:t>durant</a:t>
            </a:r>
            <a:r>
              <a:rPr lang="es-ES" sz="1400" i="1" dirty="0" smtClean="0"/>
              <a:t> un </a:t>
            </a:r>
            <a:r>
              <a:rPr lang="es-ES" sz="1400" i="1" dirty="0" err="1" smtClean="0"/>
              <a:t>període</a:t>
            </a:r>
            <a:r>
              <a:rPr lang="es-ES" sz="1400" i="1" dirty="0" smtClean="0"/>
              <a:t> de </a:t>
            </a:r>
            <a:r>
              <a:rPr lang="es-ES" sz="1400" i="1" dirty="0" err="1" smtClean="0"/>
              <a:t>temps</a:t>
            </a:r>
            <a:r>
              <a:rPr lang="es-ES" sz="1400" i="1" dirty="0" smtClean="0"/>
              <a:t> </a:t>
            </a:r>
            <a:r>
              <a:rPr lang="es-ES" sz="1400" i="1" dirty="0" err="1" smtClean="0"/>
              <a:t>determinat</a:t>
            </a:r>
            <a:r>
              <a:rPr lang="es-ES" sz="1400" i="1" dirty="0" smtClean="0"/>
              <a:t> per la </a:t>
            </a:r>
            <a:r>
              <a:rPr lang="es-ES" sz="1400" i="1" dirty="0" err="1" smtClean="0"/>
              <a:t>llei</a:t>
            </a:r>
            <a:r>
              <a:rPr lang="es-ES" sz="1400" i="1" dirty="0" smtClean="0"/>
              <a:t>, </a:t>
            </a:r>
            <a:r>
              <a:rPr lang="es-ES" sz="1400" i="1" dirty="0" err="1" smtClean="0"/>
              <a:t>tot</a:t>
            </a:r>
            <a:r>
              <a:rPr lang="es-ES" sz="1400" i="1" dirty="0" smtClean="0"/>
              <a:t> </a:t>
            </a:r>
            <a:r>
              <a:rPr lang="es-ES" sz="1400" i="1" dirty="0" err="1" smtClean="0"/>
              <a:t>això</a:t>
            </a:r>
            <a:r>
              <a:rPr lang="es-ES" sz="1400" i="1" dirty="0" smtClean="0"/>
              <a:t> de </a:t>
            </a:r>
            <a:r>
              <a:rPr lang="es-ES" sz="1400" i="1" dirty="0" err="1" smtClean="0"/>
              <a:t>conformitat</a:t>
            </a:r>
            <a:r>
              <a:rPr lang="es-ES" sz="1400" i="1" dirty="0" smtClean="0"/>
              <a:t> </a:t>
            </a:r>
            <a:r>
              <a:rPr lang="es-ES" sz="1400" i="1" dirty="0" err="1" smtClean="0"/>
              <a:t>amb</a:t>
            </a:r>
            <a:r>
              <a:rPr lang="es-ES" sz="1400" i="1" dirty="0" smtClean="0"/>
              <a:t> </a:t>
            </a:r>
            <a:r>
              <a:rPr lang="es-ES" sz="1400" i="1" dirty="0" err="1" smtClean="0"/>
              <a:t>els</a:t>
            </a:r>
            <a:r>
              <a:rPr lang="es-ES" sz="1400" i="1" dirty="0" smtClean="0"/>
              <a:t> termes </a:t>
            </a:r>
            <a:r>
              <a:rPr lang="es-ES" sz="1400" i="1" dirty="0" err="1" smtClean="0"/>
              <a:t>establerts</a:t>
            </a:r>
            <a:r>
              <a:rPr lang="es-ES" sz="1400" i="1" dirty="0" smtClean="0"/>
              <a:t> a les normes </a:t>
            </a:r>
            <a:r>
              <a:rPr lang="es-ES" sz="1400" i="1" dirty="0" err="1" smtClean="0"/>
              <a:t>sectorials</a:t>
            </a:r>
            <a:r>
              <a:rPr lang="es-ES" sz="1400" i="1" dirty="0" smtClean="0"/>
              <a:t> aplicables.</a:t>
            </a:r>
          </a:p>
          <a:p>
            <a:endParaRPr lang="es-ES" sz="1400" dirty="0" smtClean="0"/>
          </a:p>
          <a:p>
            <a:pPr algn="just"/>
            <a:r>
              <a:rPr lang="es-ES" sz="1400" b="1" dirty="0" smtClean="0"/>
              <a:t>PER TANT EN CAS DE DEFECTES, COM QUE NO HI HA RESOLUCIÓ ADMINISTRATIVA, SEMPRE EN RESPONDRÀ EL PARTICULAR</a:t>
            </a:r>
          </a:p>
          <a:p>
            <a:endParaRPr lang="es-ES" dirty="0"/>
          </a:p>
        </p:txBody>
      </p:sp>
      <p:sp>
        <p:nvSpPr>
          <p:cNvPr id="13"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11 Rectángulo"/>
          <p:cNvSpPr/>
          <p:nvPr/>
        </p:nvSpPr>
        <p:spPr>
          <a:xfrm>
            <a:off x="509754" y="894080"/>
            <a:ext cx="8451366" cy="5078313"/>
          </a:xfrm>
          <a:prstGeom prst="rect">
            <a:avLst/>
          </a:prstGeom>
        </p:spPr>
        <p:txBody>
          <a:bodyPr wrap="square">
            <a:spAutoFit/>
          </a:bodyPr>
          <a:lstStyle/>
          <a:p>
            <a:pPr algn="just"/>
            <a:r>
              <a:rPr lang="es-ES" sz="1200" dirty="0" smtClean="0"/>
              <a:t>RECORDATORI: FONAMENTAL ENTENDRE QUE L’ORDENAMENT URBANÍSTIC CATALÀ CERCA SEMPRE QUE EL PARTICULAR PUGUI LEGALITZAR:</a:t>
            </a:r>
          </a:p>
          <a:p>
            <a:pPr algn="just"/>
            <a:endParaRPr lang="es-ES" sz="1200" dirty="0" smtClean="0"/>
          </a:p>
          <a:p>
            <a:r>
              <a:rPr lang="es-ES" sz="1200" b="1" i="1" dirty="0" err="1" smtClean="0"/>
              <a:t>Article</a:t>
            </a:r>
            <a:r>
              <a:rPr lang="es-ES" sz="1200" b="1" i="1" dirty="0" smtClean="0"/>
              <a:t> 217 del TRLUCAT </a:t>
            </a:r>
          </a:p>
          <a:p>
            <a:r>
              <a:rPr lang="es-ES" sz="1200" i="1" dirty="0" err="1" smtClean="0"/>
              <a:t>Restauració</a:t>
            </a:r>
            <a:r>
              <a:rPr lang="es-ES" sz="1200" i="1" dirty="0" smtClean="0"/>
              <a:t> </a:t>
            </a:r>
            <a:r>
              <a:rPr lang="es-ES" sz="1200" i="1" dirty="0" err="1" smtClean="0"/>
              <a:t>voluntària</a:t>
            </a:r>
            <a:r>
              <a:rPr lang="es-ES" sz="1200" i="1" dirty="0" smtClean="0"/>
              <a:t> de la </a:t>
            </a:r>
            <a:r>
              <a:rPr lang="es-ES" sz="1200" i="1" dirty="0" err="1" smtClean="0"/>
              <a:t>realitat</a:t>
            </a:r>
            <a:r>
              <a:rPr lang="es-ES" sz="1200" i="1" dirty="0" smtClean="0"/>
              <a:t> física o jurídica alterada</a:t>
            </a:r>
          </a:p>
          <a:p>
            <a:r>
              <a:rPr lang="es-ES" sz="1200" i="1" dirty="0" err="1" smtClean="0"/>
              <a:t>S’aplica</a:t>
            </a:r>
            <a:r>
              <a:rPr lang="es-ES" sz="1200" i="1" dirty="0" smtClean="0"/>
              <a:t> una </a:t>
            </a:r>
            <a:r>
              <a:rPr lang="es-ES" sz="1200" i="1" dirty="0" err="1" smtClean="0"/>
              <a:t>reducció</a:t>
            </a:r>
            <a:r>
              <a:rPr lang="es-ES" sz="1200" i="1" dirty="0" smtClean="0"/>
              <a:t> del 80% de la </a:t>
            </a:r>
            <a:r>
              <a:rPr lang="es-ES" sz="1200" i="1" dirty="0" err="1" smtClean="0"/>
              <a:t>quantia</a:t>
            </a:r>
            <a:r>
              <a:rPr lang="es-ES" sz="1200" i="1" dirty="0" smtClean="0"/>
              <a:t> de la </a:t>
            </a:r>
            <a:r>
              <a:rPr lang="es-ES" sz="1200" i="1" dirty="0" err="1" smtClean="0"/>
              <a:t>sanció</a:t>
            </a:r>
            <a:r>
              <a:rPr lang="es-ES" sz="1200" i="1" dirty="0" smtClean="0"/>
              <a:t> </a:t>
            </a:r>
            <a:r>
              <a:rPr lang="es-ES" sz="1200" i="1" dirty="0" err="1" smtClean="0"/>
              <a:t>pertinent</a:t>
            </a:r>
            <a:r>
              <a:rPr lang="es-ES" sz="1200" i="1" dirty="0" smtClean="0"/>
              <a:t> en el cas </a:t>
            </a:r>
            <a:r>
              <a:rPr lang="es-ES" sz="1200" i="1" dirty="0" err="1" smtClean="0"/>
              <a:t>dels</a:t>
            </a:r>
            <a:r>
              <a:rPr lang="es-ES" sz="1200" i="1" dirty="0" smtClean="0"/>
              <a:t> responsables de la </a:t>
            </a:r>
            <a:r>
              <a:rPr lang="es-ES" sz="1200" i="1" dirty="0" err="1" smtClean="0"/>
              <a:t>comissió</a:t>
            </a:r>
            <a:r>
              <a:rPr lang="es-ES" sz="1200" i="1" dirty="0" smtClean="0"/>
              <a:t> </a:t>
            </a:r>
            <a:r>
              <a:rPr lang="es-ES" sz="1200" i="1" dirty="0" err="1" smtClean="0"/>
              <a:t>d’una</a:t>
            </a:r>
            <a:r>
              <a:rPr lang="es-ES" sz="1200" i="1" dirty="0" smtClean="0"/>
              <a:t> </a:t>
            </a:r>
            <a:r>
              <a:rPr lang="es-ES" sz="1200" i="1" dirty="0" err="1" smtClean="0"/>
              <a:t>infracció</a:t>
            </a:r>
            <a:r>
              <a:rPr lang="es-ES" sz="1200" i="1" dirty="0" smtClean="0"/>
              <a:t> urbanística que, </a:t>
            </a:r>
            <a:r>
              <a:rPr lang="es-ES" sz="1200" i="1" dirty="0" err="1" smtClean="0"/>
              <a:t>abans</a:t>
            </a:r>
            <a:r>
              <a:rPr lang="es-ES" sz="1200" i="1" dirty="0" smtClean="0"/>
              <a:t> que la </a:t>
            </a:r>
            <a:r>
              <a:rPr lang="es-ES" sz="1200" i="1" dirty="0" err="1" smtClean="0"/>
              <a:t>resolució</a:t>
            </a:r>
            <a:r>
              <a:rPr lang="es-ES" sz="1200" i="1" dirty="0" smtClean="0"/>
              <a:t> per la </a:t>
            </a:r>
            <a:r>
              <a:rPr lang="es-ES" sz="1200" i="1" dirty="0" err="1" smtClean="0"/>
              <a:t>qual</a:t>
            </a:r>
            <a:r>
              <a:rPr lang="es-ES" sz="1200" i="1" dirty="0" smtClean="0"/>
              <a:t> </a:t>
            </a:r>
            <a:r>
              <a:rPr lang="es-ES" sz="1200" i="1" dirty="0" err="1" smtClean="0"/>
              <a:t>finalitzi</a:t>
            </a:r>
            <a:r>
              <a:rPr lang="es-ES" sz="1200" i="1" dirty="0" smtClean="0"/>
              <a:t> el </a:t>
            </a:r>
            <a:r>
              <a:rPr lang="es-ES" sz="1200" i="1" dirty="0" err="1" smtClean="0"/>
              <a:t>procediment</a:t>
            </a:r>
            <a:r>
              <a:rPr lang="es-ES" sz="1200" i="1" dirty="0" smtClean="0"/>
              <a:t> de </a:t>
            </a:r>
            <a:r>
              <a:rPr lang="es-ES" sz="1200" i="1" dirty="0" err="1" smtClean="0"/>
              <a:t>protecció</a:t>
            </a:r>
            <a:r>
              <a:rPr lang="es-ES" sz="1200" i="1" dirty="0" smtClean="0"/>
              <a:t> de la </a:t>
            </a:r>
            <a:r>
              <a:rPr lang="es-ES" sz="1200" i="1" dirty="0" err="1" smtClean="0"/>
              <a:t>legalitat</a:t>
            </a:r>
            <a:r>
              <a:rPr lang="es-ES" sz="1200" i="1" dirty="0" smtClean="0"/>
              <a:t> urbanística </a:t>
            </a:r>
            <a:r>
              <a:rPr lang="es-ES" sz="1200" i="1" dirty="0" err="1" smtClean="0"/>
              <a:t>pertinent</a:t>
            </a:r>
            <a:r>
              <a:rPr lang="es-ES" sz="1200" i="1" dirty="0" smtClean="0"/>
              <a:t> </a:t>
            </a:r>
            <a:r>
              <a:rPr lang="es-ES" sz="1200" i="1" dirty="0" err="1" smtClean="0"/>
              <a:t>sigui</a:t>
            </a:r>
            <a:r>
              <a:rPr lang="es-ES" sz="1200" i="1" dirty="0" smtClean="0"/>
              <a:t> </a:t>
            </a:r>
            <a:r>
              <a:rPr lang="es-ES" sz="1200" i="1" dirty="0" err="1" smtClean="0"/>
              <a:t>ferma</a:t>
            </a:r>
            <a:r>
              <a:rPr lang="es-ES" sz="1200" i="1" dirty="0" smtClean="0"/>
              <a:t> en </a:t>
            </a:r>
            <a:r>
              <a:rPr lang="es-ES" sz="1200" i="1" dirty="0" err="1" smtClean="0"/>
              <a:t>via</a:t>
            </a:r>
            <a:r>
              <a:rPr lang="es-ES" sz="1200" i="1" dirty="0" smtClean="0"/>
              <a:t> administrativa, </a:t>
            </a:r>
            <a:r>
              <a:rPr lang="es-ES" sz="1200" i="1" dirty="0" err="1" smtClean="0"/>
              <a:t>restaurin</a:t>
            </a:r>
            <a:r>
              <a:rPr lang="es-ES" sz="1200" i="1" dirty="0" smtClean="0"/>
              <a:t> </a:t>
            </a:r>
            <a:r>
              <a:rPr lang="es-ES" sz="1200" i="1" dirty="0" err="1" smtClean="0"/>
              <a:t>voluntàriament</a:t>
            </a:r>
            <a:r>
              <a:rPr lang="es-ES" sz="1200" i="1" dirty="0" smtClean="0"/>
              <a:t> la </a:t>
            </a:r>
            <a:r>
              <a:rPr lang="es-ES" sz="1200" i="1" dirty="0" err="1" smtClean="0"/>
              <a:t>realitat</a:t>
            </a:r>
            <a:r>
              <a:rPr lang="es-ES" sz="1200" i="1" dirty="0" smtClean="0"/>
              <a:t> física o jurídica a </a:t>
            </a:r>
            <a:r>
              <a:rPr lang="es-ES" sz="1200" i="1" dirty="0" err="1" smtClean="0"/>
              <a:t>l’estat</a:t>
            </a:r>
            <a:r>
              <a:rPr lang="es-ES" sz="1200" i="1" dirty="0" smtClean="0"/>
              <a:t> anterior a </a:t>
            </a:r>
            <a:r>
              <a:rPr lang="es-ES" sz="1200" i="1" dirty="0" err="1" smtClean="0"/>
              <a:t>l’alteració</a:t>
            </a:r>
            <a:r>
              <a:rPr lang="es-ES" sz="1200" i="1" dirty="0" smtClean="0"/>
              <a:t>, </a:t>
            </a:r>
            <a:r>
              <a:rPr lang="es-ES" sz="1200" i="1" dirty="0" err="1" smtClean="0"/>
              <a:t>mitjançant</a:t>
            </a:r>
            <a:r>
              <a:rPr lang="es-ES" sz="1200" i="1" dirty="0" smtClean="0"/>
              <a:t> les </a:t>
            </a:r>
            <a:r>
              <a:rPr lang="es-ES" sz="1200" i="1" dirty="0" err="1" smtClean="0"/>
              <a:t>operacions</a:t>
            </a:r>
            <a:r>
              <a:rPr lang="es-ES" sz="1200" i="1" dirty="0" smtClean="0"/>
              <a:t> </a:t>
            </a:r>
            <a:r>
              <a:rPr lang="es-ES" sz="1200" i="1" dirty="0" err="1" smtClean="0"/>
              <a:t>materials</a:t>
            </a:r>
            <a:r>
              <a:rPr lang="es-ES" sz="1200" i="1" dirty="0" smtClean="0"/>
              <a:t> i </a:t>
            </a:r>
            <a:r>
              <a:rPr lang="es-ES" sz="1200" i="1" dirty="0" err="1" smtClean="0"/>
              <a:t>jurídiques</a:t>
            </a:r>
            <a:r>
              <a:rPr lang="es-ES" sz="1200" i="1" dirty="0" smtClean="0"/>
              <a:t> </a:t>
            </a:r>
            <a:r>
              <a:rPr lang="es-ES" sz="1200" i="1" dirty="0" err="1" smtClean="0"/>
              <a:t>pertinents</a:t>
            </a:r>
            <a:r>
              <a:rPr lang="es-ES" sz="1200" i="1" dirty="0" smtClean="0"/>
              <a:t>. En el cas que la </a:t>
            </a:r>
            <a:r>
              <a:rPr lang="es-ES" sz="1200" i="1" dirty="0" err="1" smtClean="0"/>
              <a:t>restauració</a:t>
            </a:r>
            <a:r>
              <a:rPr lang="es-ES" sz="1200" i="1" dirty="0" smtClean="0"/>
              <a:t> </a:t>
            </a:r>
            <a:r>
              <a:rPr lang="es-ES" sz="1200" i="1" dirty="0" err="1" smtClean="0"/>
              <a:t>sigui</a:t>
            </a:r>
            <a:r>
              <a:rPr lang="es-ES" sz="1200" i="1" dirty="0" smtClean="0"/>
              <a:t> </a:t>
            </a:r>
            <a:r>
              <a:rPr lang="es-ES" sz="1200" i="1" dirty="0" err="1" smtClean="0"/>
              <a:t>només</a:t>
            </a:r>
            <a:r>
              <a:rPr lang="es-ES" sz="1200" i="1" dirty="0" smtClean="0"/>
              <a:t> parcial, es modula la </a:t>
            </a:r>
            <a:r>
              <a:rPr lang="es-ES" sz="1200" i="1" dirty="0" err="1" smtClean="0"/>
              <a:t>reducció</a:t>
            </a:r>
            <a:r>
              <a:rPr lang="es-ES" sz="1200" i="1" dirty="0" smtClean="0"/>
              <a:t> en </a:t>
            </a:r>
            <a:r>
              <a:rPr lang="es-ES" sz="1200" i="1" dirty="0" err="1" smtClean="0"/>
              <a:t>proporció</a:t>
            </a:r>
            <a:r>
              <a:rPr lang="es-ES" sz="1200" i="1" dirty="0" smtClean="0"/>
              <a:t> al </a:t>
            </a:r>
            <a:r>
              <a:rPr lang="es-ES" sz="1200" i="1" dirty="0" err="1" smtClean="0"/>
              <a:t>grau</a:t>
            </a:r>
            <a:r>
              <a:rPr lang="es-ES" sz="1200" i="1" dirty="0" smtClean="0"/>
              <a:t> de </a:t>
            </a:r>
            <a:r>
              <a:rPr lang="es-ES" sz="1200" i="1" dirty="0" err="1" smtClean="0"/>
              <a:t>restauració</a:t>
            </a:r>
            <a:r>
              <a:rPr lang="es-ES" sz="1200" i="1" dirty="0" smtClean="0"/>
              <a:t> </a:t>
            </a:r>
            <a:r>
              <a:rPr lang="es-ES" sz="1200" i="1" dirty="0" err="1" smtClean="0"/>
              <a:t>assolit</a:t>
            </a:r>
            <a:r>
              <a:rPr lang="es-ES" sz="1200" i="1" dirty="0" smtClean="0"/>
              <a:t>.</a:t>
            </a:r>
          </a:p>
          <a:p>
            <a:endParaRPr lang="es-ES" sz="1200" i="1" dirty="0" smtClean="0"/>
          </a:p>
          <a:p>
            <a:r>
              <a:rPr lang="es-ES" sz="1200" dirty="0" err="1" smtClean="0"/>
              <a:t>Sense</a:t>
            </a:r>
            <a:r>
              <a:rPr lang="es-ES" sz="1200" dirty="0" smtClean="0"/>
              <a:t> </a:t>
            </a:r>
            <a:r>
              <a:rPr lang="es-ES" sz="1200" dirty="0" err="1" smtClean="0"/>
              <a:t>denúncia</a:t>
            </a:r>
            <a:r>
              <a:rPr lang="es-ES" sz="1200" dirty="0" smtClean="0"/>
              <a:t> ni </a:t>
            </a:r>
            <a:r>
              <a:rPr lang="es-ES" sz="1200" dirty="0" err="1" smtClean="0"/>
              <a:t>inspecció</a:t>
            </a:r>
            <a:r>
              <a:rPr lang="es-ES" sz="1200" dirty="0" smtClean="0"/>
              <a:t>, la regla general </a:t>
            </a:r>
            <a:r>
              <a:rPr lang="es-ES" sz="1200" dirty="0" err="1" smtClean="0"/>
              <a:t>és</a:t>
            </a:r>
            <a:r>
              <a:rPr lang="es-ES" sz="1200" dirty="0" smtClean="0"/>
              <a:t> que les </a:t>
            </a:r>
            <a:r>
              <a:rPr lang="es-ES" sz="1200" dirty="0" err="1" smtClean="0"/>
              <a:t>comunicacions</a:t>
            </a:r>
            <a:r>
              <a:rPr lang="es-ES" sz="1200" dirty="0" smtClean="0"/>
              <a:t> donen el </a:t>
            </a:r>
            <a:r>
              <a:rPr lang="es-ES" sz="1200" dirty="0" err="1" smtClean="0"/>
              <a:t>dret</a:t>
            </a:r>
            <a:r>
              <a:rPr lang="es-ES" sz="1200" dirty="0" smtClean="0"/>
              <a:t> a </a:t>
            </a:r>
            <a:r>
              <a:rPr lang="es-ES" sz="1200" dirty="0" err="1" smtClean="0"/>
              <a:t>fer</a:t>
            </a:r>
            <a:r>
              <a:rPr lang="es-ES" sz="1200" dirty="0" smtClean="0"/>
              <a:t> la obra.</a:t>
            </a:r>
          </a:p>
          <a:p>
            <a:r>
              <a:rPr lang="es-ES" sz="1200" dirty="0" err="1" smtClean="0"/>
              <a:t>Així</a:t>
            </a:r>
            <a:r>
              <a:rPr lang="es-ES" sz="1200" dirty="0" smtClean="0"/>
              <a:t> </a:t>
            </a:r>
            <a:r>
              <a:rPr lang="es-ES" sz="1200" dirty="0" err="1" smtClean="0"/>
              <a:t>ho</a:t>
            </a:r>
            <a:r>
              <a:rPr lang="es-ES" sz="1200" dirty="0" smtClean="0"/>
              <a:t> </a:t>
            </a:r>
            <a:r>
              <a:rPr lang="es-ES" sz="1200" dirty="0" err="1" smtClean="0"/>
              <a:t>estableix</a:t>
            </a:r>
            <a:r>
              <a:rPr lang="es-ES" sz="1200" dirty="0" smtClean="0"/>
              <a:t> de forma </a:t>
            </a:r>
            <a:r>
              <a:rPr lang="es-ES" sz="1200" dirty="0" err="1" smtClean="0"/>
              <a:t>expressa</a:t>
            </a:r>
            <a:r>
              <a:rPr lang="es-ES" sz="1200" dirty="0" smtClean="0"/>
              <a:t> </a:t>
            </a:r>
            <a:r>
              <a:rPr lang="es-ES" sz="1200" dirty="0" err="1" smtClean="0"/>
              <a:t>l’article</a:t>
            </a:r>
            <a:r>
              <a:rPr lang="es-ES" sz="1200" dirty="0" smtClean="0"/>
              <a:t> 72 del DECRET 64/2014, de 13 de </a:t>
            </a:r>
            <a:r>
              <a:rPr lang="es-ES" sz="1200" dirty="0" err="1" smtClean="0"/>
              <a:t>maig</a:t>
            </a:r>
            <a:r>
              <a:rPr lang="es-ES" sz="1200" dirty="0" smtClean="0"/>
              <a:t>, </a:t>
            </a:r>
            <a:r>
              <a:rPr lang="es-ES" sz="1200" dirty="0" err="1" smtClean="0"/>
              <a:t>pel</a:t>
            </a:r>
            <a:r>
              <a:rPr lang="es-ES" sz="1200" dirty="0" smtClean="0"/>
              <a:t> </a:t>
            </a:r>
            <a:r>
              <a:rPr lang="es-ES" sz="1200" dirty="0" err="1" smtClean="0"/>
              <a:t>qual</a:t>
            </a:r>
            <a:r>
              <a:rPr lang="es-ES" sz="1200" dirty="0" smtClean="0"/>
              <a:t> </a:t>
            </a:r>
            <a:r>
              <a:rPr lang="es-ES" sz="1200" dirty="0" err="1" smtClean="0"/>
              <a:t>s'aprova</a:t>
            </a:r>
            <a:r>
              <a:rPr lang="es-ES" sz="1200" dirty="0" smtClean="0"/>
              <a:t> el </a:t>
            </a:r>
            <a:r>
              <a:rPr lang="es-ES" sz="1200" dirty="0" err="1" smtClean="0"/>
              <a:t>Reglament</a:t>
            </a:r>
            <a:r>
              <a:rPr lang="es-ES" sz="1200" dirty="0" smtClean="0"/>
              <a:t> sobre </a:t>
            </a:r>
            <a:r>
              <a:rPr lang="es-ES" sz="1200" dirty="0" err="1" smtClean="0"/>
              <a:t>protecció</a:t>
            </a:r>
            <a:r>
              <a:rPr lang="es-ES" sz="1200" dirty="0" smtClean="0"/>
              <a:t> de la </a:t>
            </a:r>
            <a:r>
              <a:rPr lang="es-ES" sz="1200" dirty="0" err="1" smtClean="0"/>
              <a:t>legalitat</a:t>
            </a:r>
            <a:r>
              <a:rPr lang="es-ES" sz="1200" dirty="0" smtClean="0"/>
              <a:t> urbanística.</a:t>
            </a:r>
          </a:p>
          <a:p>
            <a:endParaRPr lang="es-ES" sz="1200" i="1" dirty="0" smtClean="0"/>
          </a:p>
          <a:p>
            <a:r>
              <a:rPr lang="es-ES" sz="1200" b="1" i="1" dirty="0" err="1" smtClean="0"/>
              <a:t>Article</a:t>
            </a:r>
            <a:r>
              <a:rPr lang="es-ES" sz="1200" b="1" i="1" dirty="0" smtClean="0"/>
              <a:t> 72</a:t>
            </a:r>
          </a:p>
          <a:p>
            <a:r>
              <a:rPr lang="es-ES" sz="1200" i="1" dirty="0" err="1" smtClean="0"/>
              <a:t>Presentació</a:t>
            </a:r>
            <a:r>
              <a:rPr lang="es-ES" sz="1200" i="1" dirty="0" smtClean="0"/>
              <a:t> de la </a:t>
            </a:r>
            <a:r>
              <a:rPr lang="es-ES" sz="1200" i="1" dirty="0" err="1" smtClean="0"/>
              <a:t>comunicació</a:t>
            </a:r>
            <a:endParaRPr lang="es-ES" sz="1200" i="1" dirty="0" smtClean="0"/>
          </a:p>
          <a:p>
            <a:r>
              <a:rPr lang="es-ES" sz="1200" i="1" dirty="0" smtClean="0"/>
              <a:t>72.1 </a:t>
            </a:r>
            <a:r>
              <a:rPr lang="es-ES" sz="1200" i="1" dirty="0" err="1" smtClean="0"/>
              <a:t>Amb</a:t>
            </a:r>
            <a:r>
              <a:rPr lang="es-ES" sz="1200" i="1" dirty="0" smtClean="0"/>
              <a:t> </a:t>
            </a:r>
            <a:r>
              <a:rPr lang="es-ES" sz="1200" i="1" dirty="0" err="1" smtClean="0"/>
              <a:t>caràcter</a:t>
            </a:r>
            <a:r>
              <a:rPr lang="es-ES" sz="1200" i="1" dirty="0" smtClean="0"/>
              <a:t> </a:t>
            </a:r>
            <a:r>
              <a:rPr lang="es-ES" sz="1200" i="1" dirty="0" err="1" smtClean="0"/>
              <a:t>previ</a:t>
            </a:r>
            <a:r>
              <a:rPr lang="es-ES" sz="1200" i="1" dirty="0" smtClean="0"/>
              <a:t> a </a:t>
            </a:r>
            <a:r>
              <a:rPr lang="es-ES" sz="1200" i="1" dirty="0" err="1" smtClean="0"/>
              <a:t>l’execució</a:t>
            </a:r>
            <a:r>
              <a:rPr lang="es-ES" sz="1200" i="1" dirty="0" smtClean="0"/>
              <a:t> de </a:t>
            </a:r>
            <a:r>
              <a:rPr lang="es-ES" sz="1200" i="1" dirty="0" err="1" smtClean="0"/>
              <a:t>l’acte</a:t>
            </a:r>
            <a:r>
              <a:rPr lang="es-ES" sz="1200" i="1" dirty="0" smtClean="0"/>
              <a:t> de </a:t>
            </a:r>
            <a:r>
              <a:rPr lang="es-ES" sz="1200" i="1" dirty="0" err="1" smtClean="0"/>
              <a:t>què</a:t>
            </a:r>
            <a:r>
              <a:rPr lang="es-ES" sz="1200" i="1" dirty="0" smtClean="0"/>
              <a:t> es </a:t>
            </a:r>
            <a:r>
              <a:rPr lang="es-ES" sz="1200" i="1" dirty="0" err="1" smtClean="0"/>
              <a:t>tracti</a:t>
            </a:r>
            <a:r>
              <a:rPr lang="es-ES" sz="1200" i="1" dirty="0" smtClean="0"/>
              <a:t>, </a:t>
            </a:r>
            <a:r>
              <a:rPr lang="es-ES" sz="1200" i="1" dirty="0" err="1" smtClean="0"/>
              <a:t>s’han</a:t>
            </a:r>
            <a:r>
              <a:rPr lang="es-ES" sz="1200" i="1" dirty="0" smtClean="0"/>
              <a:t> de presentar </a:t>
            </a:r>
            <a:r>
              <a:rPr lang="es-ES" sz="1200" i="1" dirty="0" err="1" smtClean="0"/>
              <a:t>davant</a:t>
            </a:r>
            <a:r>
              <a:rPr lang="es-ES" sz="1200" i="1" dirty="0" smtClean="0"/>
              <a:t> </a:t>
            </a:r>
            <a:r>
              <a:rPr lang="es-ES" sz="1200" i="1" dirty="0" err="1" smtClean="0"/>
              <a:t>l’administració</a:t>
            </a:r>
            <a:r>
              <a:rPr lang="es-ES" sz="1200" i="1" dirty="0" smtClean="0"/>
              <a:t> municipal la </a:t>
            </a:r>
            <a:r>
              <a:rPr lang="es-ES" sz="1200" i="1" dirty="0" err="1" smtClean="0"/>
              <a:t>comunicació</a:t>
            </a:r>
            <a:r>
              <a:rPr lang="es-ES" sz="1200" i="1" dirty="0" smtClean="0"/>
              <a:t> a </a:t>
            </a:r>
            <a:r>
              <a:rPr lang="es-ES" sz="1200" i="1" dirty="0" err="1" smtClean="0"/>
              <a:t>què</a:t>
            </a:r>
            <a:r>
              <a:rPr lang="es-ES" sz="1200" i="1" dirty="0" smtClean="0"/>
              <a:t> fa </a:t>
            </a:r>
            <a:r>
              <a:rPr lang="es-ES" sz="1200" i="1" dirty="0" err="1" smtClean="0"/>
              <a:t>referència</a:t>
            </a:r>
            <a:r>
              <a:rPr lang="es-ES" sz="1200" i="1" dirty="0" smtClean="0"/>
              <a:t> </a:t>
            </a:r>
            <a:r>
              <a:rPr lang="es-ES" sz="1200" i="1" dirty="0" err="1" smtClean="0"/>
              <a:t>l’article</a:t>
            </a:r>
            <a:r>
              <a:rPr lang="es-ES" sz="1200" i="1" dirty="0" smtClean="0"/>
              <a:t> 71 i la </a:t>
            </a:r>
            <a:r>
              <a:rPr lang="es-ES" sz="1200" i="1" dirty="0" err="1" smtClean="0"/>
              <a:t>documentació</a:t>
            </a:r>
            <a:r>
              <a:rPr lang="es-ES" sz="1200" i="1" dirty="0" smtClean="0"/>
              <a:t> exigida per </a:t>
            </a:r>
            <a:r>
              <a:rPr lang="es-ES" sz="1200" i="1" dirty="0" err="1" smtClean="0"/>
              <a:t>aquest</a:t>
            </a:r>
            <a:r>
              <a:rPr lang="es-ES" sz="1200" i="1" dirty="0" smtClean="0"/>
              <a:t> </a:t>
            </a:r>
            <a:r>
              <a:rPr lang="es-ES" sz="1200" i="1" dirty="0" err="1" smtClean="0"/>
              <a:t>Reglament</a:t>
            </a:r>
            <a:r>
              <a:rPr lang="es-ES" sz="1200" i="1" dirty="0" smtClean="0"/>
              <a:t> en </a:t>
            </a:r>
            <a:r>
              <a:rPr lang="es-ES" sz="1200" i="1" dirty="0" err="1" smtClean="0"/>
              <a:t>els</a:t>
            </a:r>
            <a:r>
              <a:rPr lang="es-ES" sz="1200" i="1" dirty="0" smtClean="0"/>
              <a:t> </a:t>
            </a:r>
            <a:r>
              <a:rPr lang="es-ES" sz="1200" i="1" dirty="0" err="1" smtClean="0"/>
              <a:t>supòsits</a:t>
            </a:r>
            <a:r>
              <a:rPr lang="es-ES" sz="1200" i="1" dirty="0" smtClean="0"/>
              <a:t> </a:t>
            </a:r>
            <a:r>
              <a:rPr lang="es-ES" sz="1200" i="1" dirty="0" err="1" smtClean="0"/>
              <a:t>específics</a:t>
            </a:r>
            <a:r>
              <a:rPr lang="es-ES" sz="1200" i="1" dirty="0" smtClean="0"/>
              <a:t> que regula, per les </a:t>
            </a:r>
            <a:r>
              <a:rPr lang="es-ES" sz="1200" i="1" dirty="0" err="1" smtClean="0"/>
              <a:t>ordenances</a:t>
            </a:r>
            <a:r>
              <a:rPr lang="es-ES" sz="1200" i="1" dirty="0" smtClean="0"/>
              <a:t> </a:t>
            </a:r>
            <a:r>
              <a:rPr lang="es-ES" sz="1200" i="1" dirty="0" err="1" smtClean="0"/>
              <a:t>municipals</a:t>
            </a:r>
            <a:r>
              <a:rPr lang="es-ES" sz="1200" i="1" dirty="0" smtClean="0"/>
              <a:t> sobre </a:t>
            </a:r>
            <a:r>
              <a:rPr lang="es-ES" sz="1200" i="1" dirty="0" err="1" smtClean="0"/>
              <a:t>ús</a:t>
            </a:r>
            <a:r>
              <a:rPr lang="es-ES" sz="1200" i="1" dirty="0" smtClean="0"/>
              <a:t> del </a:t>
            </a:r>
            <a:r>
              <a:rPr lang="es-ES" sz="1200" i="1" dirty="0" err="1" smtClean="0"/>
              <a:t>sòl</a:t>
            </a:r>
            <a:r>
              <a:rPr lang="es-ES" sz="1200" i="1" dirty="0" smtClean="0"/>
              <a:t> i </a:t>
            </a:r>
            <a:r>
              <a:rPr lang="es-ES" sz="1200" i="1" dirty="0" err="1" smtClean="0"/>
              <a:t>edificació</a:t>
            </a:r>
            <a:r>
              <a:rPr lang="es-ES" sz="1200" i="1" dirty="0" smtClean="0"/>
              <a:t> i, si </a:t>
            </a:r>
            <a:r>
              <a:rPr lang="es-ES" sz="1200" i="1" dirty="0" err="1" smtClean="0"/>
              <a:t>s’escau</a:t>
            </a:r>
            <a:r>
              <a:rPr lang="es-ES" sz="1200" i="1" dirty="0" smtClean="0"/>
              <a:t>, per la </a:t>
            </a:r>
            <a:r>
              <a:rPr lang="es-ES" sz="1200" i="1" dirty="0" err="1" smtClean="0"/>
              <a:t>legislació</a:t>
            </a:r>
            <a:r>
              <a:rPr lang="es-ES" sz="1200" i="1" dirty="0" smtClean="0"/>
              <a:t> sectorial.</a:t>
            </a:r>
          </a:p>
          <a:p>
            <a:r>
              <a:rPr lang="es-ES" sz="1200" i="1" dirty="0" smtClean="0"/>
              <a:t>72.2 Si la </a:t>
            </a:r>
            <a:r>
              <a:rPr lang="es-ES" sz="1200" i="1" dirty="0" err="1" smtClean="0"/>
              <a:t>comunicació</a:t>
            </a:r>
            <a:r>
              <a:rPr lang="es-ES" sz="1200" i="1" dirty="0" smtClean="0"/>
              <a:t> no </a:t>
            </a:r>
            <a:r>
              <a:rPr lang="es-ES" sz="1200" i="1" dirty="0" err="1" smtClean="0"/>
              <a:t>reuneix</a:t>
            </a:r>
            <a:r>
              <a:rPr lang="es-ES" sz="1200" i="1" dirty="0" smtClean="0"/>
              <a:t> </a:t>
            </a:r>
            <a:r>
              <a:rPr lang="es-ES" sz="1200" i="1" dirty="0" err="1" smtClean="0"/>
              <a:t>els</a:t>
            </a:r>
            <a:r>
              <a:rPr lang="es-ES" sz="1200" i="1" dirty="0" smtClean="0"/>
              <a:t> </a:t>
            </a:r>
            <a:r>
              <a:rPr lang="es-ES" sz="1200" i="1" dirty="0" err="1" smtClean="0"/>
              <a:t>requisits</a:t>
            </a:r>
            <a:r>
              <a:rPr lang="es-ES" sz="1200" i="1" dirty="0" smtClean="0"/>
              <a:t> </a:t>
            </a:r>
            <a:r>
              <a:rPr lang="es-ES" sz="1200" i="1" dirty="0" err="1" smtClean="0"/>
              <a:t>exigits</a:t>
            </a:r>
            <a:r>
              <a:rPr lang="es-ES" sz="1200" i="1" dirty="0" smtClean="0"/>
              <a:t> per la normativa aplicable, </a:t>
            </a:r>
            <a:r>
              <a:rPr lang="es-ES" sz="1200" i="1" dirty="0" err="1" smtClean="0"/>
              <a:t>l’administració</a:t>
            </a:r>
            <a:r>
              <a:rPr lang="es-ES" sz="1200" i="1" dirty="0" smtClean="0"/>
              <a:t> </a:t>
            </a:r>
            <a:r>
              <a:rPr lang="es-ES" sz="1200" i="1" dirty="0" err="1" smtClean="0"/>
              <a:t>ho</a:t>
            </a:r>
            <a:r>
              <a:rPr lang="es-ES" sz="1200" i="1" dirty="0" smtClean="0"/>
              <a:t> ha de manifestar a la persona </a:t>
            </a:r>
            <a:r>
              <a:rPr lang="es-ES" sz="1200" i="1" dirty="0" err="1" smtClean="0"/>
              <a:t>interessada</a:t>
            </a:r>
            <a:r>
              <a:rPr lang="es-ES" sz="1200" i="1" dirty="0" smtClean="0"/>
              <a:t> i </a:t>
            </a:r>
            <a:r>
              <a:rPr lang="es-ES" sz="1200" i="1" dirty="0" err="1" smtClean="0"/>
              <a:t>l’ha</a:t>
            </a:r>
            <a:r>
              <a:rPr lang="es-ES" sz="1200" i="1" dirty="0" smtClean="0"/>
              <a:t> </a:t>
            </a:r>
            <a:r>
              <a:rPr lang="es-ES" sz="1200" i="1" dirty="0" err="1" smtClean="0"/>
              <a:t>d’advertir</a:t>
            </a:r>
            <a:r>
              <a:rPr lang="es-ES" sz="1200" i="1" dirty="0" smtClean="0"/>
              <a:t> que, </a:t>
            </a:r>
            <a:r>
              <a:rPr lang="es-ES" sz="1200" i="1" dirty="0" err="1" smtClean="0"/>
              <a:t>mentre</a:t>
            </a:r>
            <a:r>
              <a:rPr lang="es-ES" sz="1200" i="1" dirty="0" smtClean="0"/>
              <a:t> no </a:t>
            </a:r>
            <a:r>
              <a:rPr lang="es-ES" sz="1200" i="1" dirty="0" err="1" smtClean="0"/>
              <a:t>presenti</a:t>
            </a:r>
            <a:r>
              <a:rPr lang="es-ES" sz="1200" i="1" dirty="0" smtClean="0"/>
              <a:t> la </a:t>
            </a:r>
            <a:r>
              <a:rPr lang="es-ES" sz="1200" i="1" dirty="0" err="1" smtClean="0"/>
              <a:t>comunicació</a:t>
            </a:r>
            <a:r>
              <a:rPr lang="es-ES" sz="1200" i="1" dirty="0" smtClean="0"/>
              <a:t> i </a:t>
            </a:r>
            <a:r>
              <a:rPr lang="es-ES" sz="1200" i="1" dirty="0" err="1" smtClean="0"/>
              <a:t>els</a:t>
            </a:r>
            <a:r>
              <a:rPr lang="es-ES" sz="1200" i="1" dirty="0" smtClean="0"/>
              <a:t> </a:t>
            </a:r>
            <a:r>
              <a:rPr lang="es-ES" sz="1200" i="1" dirty="0" err="1" smtClean="0"/>
              <a:t>documents</a:t>
            </a:r>
            <a:r>
              <a:rPr lang="es-ES" sz="1200" i="1" dirty="0" smtClean="0"/>
              <a:t> </a:t>
            </a:r>
            <a:r>
              <a:rPr lang="es-ES" sz="1200" i="1" dirty="0" err="1" smtClean="0"/>
              <a:t>preceptius</a:t>
            </a:r>
            <a:r>
              <a:rPr lang="es-ES" sz="1200" i="1" dirty="0" smtClean="0"/>
              <a:t>, no </a:t>
            </a:r>
            <a:r>
              <a:rPr lang="es-ES" sz="1200" i="1" dirty="0" err="1" smtClean="0"/>
              <a:t>pot</a:t>
            </a:r>
            <a:r>
              <a:rPr lang="es-ES" sz="1200" i="1" dirty="0" smtClean="0"/>
              <a:t> </a:t>
            </a:r>
            <a:r>
              <a:rPr lang="es-ES" sz="1200" i="1" dirty="0" err="1" smtClean="0"/>
              <a:t>dur</a:t>
            </a:r>
            <a:r>
              <a:rPr lang="es-ES" sz="1200" i="1" dirty="0" smtClean="0"/>
              <a:t> a </a:t>
            </a:r>
            <a:r>
              <a:rPr lang="es-ES" sz="1200" i="1" dirty="0" err="1" smtClean="0"/>
              <a:t>terme</a:t>
            </a:r>
            <a:r>
              <a:rPr lang="es-ES" sz="1200" i="1" dirty="0" smtClean="0"/>
              <a:t> </a:t>
            </a:r>
            <a:r>
              <a:rPr lang="es-ES" sz="1200" i="1" dirty="0" err="1" smtClean="0"/>
              <a:t>l’acte</a:t>
            </a:r>
            <a:r>
              <a:rPr lang="es-ES" sz="1200" i="1" dirty="0" smtClean="0"/>
              <a:t> de </a:t>
            </a:r>
            <a:r>
              <a:rPr lang="es-ES" sz="1200" i="1" dirty="0" err="1" smtClean="0"/>
              <a:t>què</a:t>
            </a:r>
            <a:r>
              <a:rPr lang="es-ES" sz="1200" i="1" dirty="0" smtClean="0"/>
              <a:t> es </a:t>
            </a:r>
            <a:r>
              <a:rPr lang="es-ES" sz="1200" i="1" dirty="0" err="1" smtClean="0"/>
              <a:t>tracti</a:t>
            </a:r>
            <a:r>
              <a:rPr lang="es-ES" sz="1200" i="1" dirty="0" smtClean="0"/>
              <a:t>.</a:t>
            </a:r>
          </a:p>
          <a:p>
            <a:r>
              <a:rPr lang="es-ES" sz="1200" b="1" i="1" u="sng" dirty="0" smtClean="0"/>
              <a:t>72.3 </a:t>
            </a:r>
            <a:r>
              <a:rPr lang="es-ES" sz="1200" b="1" i="1" u="sng" dirty="0" err="1" smtClean="0"/>
              <a:t>Amb</a:t>
            </a:r>
            <a:r>
              <a:rPr lang="es-ES" sz="1200" b="1" i="1" u="sng" dirty="0" smtClean="0"/>
              <a:t> </a:t>
            </a:r>
            <a:r>
              <a:rPr lang="es-ES" sz="1200" b="1" i="1" u="sng" dirty="0" err="1" smtClean="0"/>
              <a:t>caràcter</a:t>
            </a:r>
            <a:r>
              <a:rPr lang="es-ES" sz="1200" b="1" i="1" u="sng" dirty="0" smtClean="0"/>
              <a:t> general, la persona </a:t>
            </a:r>
            <a:r>
              <a:rPr lang="es-ES" sz="1200" b="1" i="1" u="sng" dirty="0" err="1" smtClean="0"/>
              <a:t>interessada</a:t>
            </a:r>
            <a:r>
              <a:rPr lang="es-ES" sz="1200" b="1" i="1" u="sng" dirty="0" smtClean="0"/>
              <a:t> resta habilitada per </a:t>
            </a:r>
            <a:r>
              <a:rPr lang="es-ES" sz="1200" b="1" i="1" u="sng" dirty="0" err="1" smtClean="0"/>
              <a:t>executar</a:t>
            </a:r>
            <a:r>
              <a:rPr lang="es-ES" sz="1200" b="1" i="1" u="sng" dirty="0" smtClean="0"/>
              <a:t> </a:t>
            </a:r>
            <a:r>
              <a:rPr lang="es-ES" sz="1200" b="1" i="1" u="sng" dirty="0" err="1" smtClean="0"/>
              <a:t>l’acte</a:t>
            </a:r>
            <a:r>
              <a:rPr lang="es-ES" sz="1200" b="1" i="1" u="sng" dirty="0" smtClean="0"/>
              <a:t> de </a:t>
            </a:r>
            <a:r>
              <a:rPr lang="es-ES" sz="1200" b="1" i="1" u="sng" dirty="0" err="1" smtClean="0"/>
              <a:t>què</a:t>
            </a:r>
            <a:r>
              <a:rPr lang="es-ES" sz="1200" b="1" i="1" u="sng" dirty="0" smtClean="0"/>
              <a:t> es </a:t>
            </a:r>
            <a:r>
              <a:rPr lang="es-ES" sz="1200" b="1" i="1" u="sng" dirty="0" err="1" smtClean="0"/>
              <a:t>tracti</a:t>
            </a:r>
            <a:r>
              <a:rPr lang="es-ES" sz="1200" b="1" i="1" u="sng" dirty="0" smtClean="0"/>
              <a:t> des del </a:t>
            </a:r>
            <a:r>
              <a:rPr lang="es-ES" sz="1200" b="1" i="1" u="sng" dirty="0" err="1" smtClean="0"/>
              <a:t>moment</a:t>
            </a:r>
            <a:r>
              <a:rPr lang="es-ES" sz="1200" b="1" i="1" u="sng" dirty="0" smtClean="0"/>
              <a:t> de la </a:t>
            </a:r>
            <a:r>
              <a:rPr lang="es-ES" sz="1200" b="1" i="1" u="sng" dirty="0" err="1" smtClean="0"/>
              <a:t>presentació</a:t>
            </a:r>
            <a:r>
              <a:rPr lang="es-ES" sz="1200" b="1" i="1" u="sng" dirty="0" smtClean="0"/>
              <a:t> de la </a:t>
            </a:r>
            <a:r>
              <a:rPr lang="es-ES" sz="1200" b="1" i="1" u="sng" dirty="0" err="1" smtClean="0"/>
              <a:t>comunicació</a:t>
            </a:r>
            <a:r>
              <a:rPr lang="es-ES" sz="1200" b="1" i="1" u="sng" dirty="0" smtClean="0"/>
              <a:t> </a:t>
            </a:r>
            <a:r>
              <a:rPr lang="es-ES" sz="1200" b="1" i="1" u="sng" dirty="0" err="1" smtClean="0"/>
              <a:t>prèvia</a:t>
            </a:r>
            <a:r>
              <a:rPr lang="es-ES" sz="1200" b="1" i="1" u="sng" dirty="0" smtClean="0"/>
              <a:t> i </a:t>
            </a:r>
            <a:r>
              <a:rPr lang="es-ES" sz="1200" b="1" i="1" u="sng" dirty="0" err="1" smtClean="0"/>
              <a:t>dels</a:t>
            </a:r>
            <a:r>
              <a:rPr lang="es-ES" sz="1200" b="1" i="1" u="sng" dirty="0" smtClean="0"/>
              <a:t> </a:t>
            </a:r>
            <a:r>
              <a:rPr lang="es-ES" sz="1200" b="1" i="1" u="sng" dirty="0" err="1" smtClean="0"/>
              <a:t>documents</a:t>
            </a:r>
            <a:r>
              <a:rPr lang="es-ES" sz="1200" b="1" i="1" u="sng" dirty="0" smtClean="0"/>
              <a:t> </a:t>
            </a:r>
            <a:r>
              <a:rPr lang="es-ES" sz="1200" b="1" i="1" u="sng" dirty="0" err="1" smtClean="0"/>
              <a:t>requerits</a:t>
            </a:r>
            <a:r>
              <a:rPr lang="es-ES" sz="1200" i="1" dirty="0" smtClean="0"/>
              <a:t>, </a:t>
            </a:r>
            <a:r>
              <a:rPr lang="es-ES" sz="1200" i="1" dirty="0" err="1" smtClean="0"/>
              <a:t>excepte</a:t>
            </a:r>
            <a:r>
              <a:rPr lang="es-ES" sz="1200" i="1" dirty="0" smtClean="0"/>
              <a:t> el que, </a:t>
            </a:r>
            <a:r>
              <a:rPr lang="es-ES" sz="1200" i="1" dirty="0" err="1" smtClean="0"/>
              <a:t>d’acord</a:t>
            </a:r>
            <a:r>
              <a:rPr lang="es-ES" sz="1200" i="1" dirty="0" smtClean="0"/>
              <a:t> </a:t>
            </a:r>
            <a:r>
              <a:rPr lang="es-ES" sz="1200" i="1" dirty="0" err="1" smtClean="0"/>
              <a:t>amb</a:t>
            </a:r>
            <a:r>
              <a:rPr lang="es-ES" sz="1200" i="1" dirty="0" smtClean="0"/>
              <a:t> la </a:t>
            </a:r>
            <a:r>
              <a:rPr lang="es-ES" sz="1200" i="1" dirty="0" err="1" smtClean="0"/>
              <a:t>legislació</a:t>
            </a:r>
            <a:r>
              <a:rPr lang="es-ES" sz="1200" i="1" dirty="0" smtClean="0"/>
              <a:t> sobre </a:t>
            </a:r>
            <a:r>
              <a:rPr lang="es-ES" sz="1200" i="1" dirty="0" err="1" smtClean="0"/>
              <a:t>règim</a:t>
            </a:r>
            <a:r>
              <a:rPr lang="es-ES" sz="1200" i="1" dirty="0" smtClean="0"/>
              <a:t> local, </a:t>
            </a:r>
            <a:r>
              <a:rPr lang="es-ES" sz="1200" i="1" dirty="0" err="1" smtClean="0"/>
              <a:t>estableixin</a:t>
            </a:r>
            <a:r>
              <a:rPr lang="es-ES" sz="1200" i="1" dirty="0" smtClean="0"/>
              <a:t> les </a:t>
            </a:r>
            <a:r>
              <a:rPr lang="es-ES" sz="1200" i="1" dirty="0" err="1" smtClean="0"/>
              <a:t>ordenances</a:t>
            </a:r>
            <a:r>
              <a:rPr lang="es-ES" sz="1200" i="1" dirty="0" smtClean="0"/>
              <a:t> </a:t>
            </a:r>
            <a:r>
              <a:rPr lang="es-ES" sz="1200" i="1" dirty="0" err="1" smtClean="0"/>
              <a:t>municipals</a:t>
            </a:r>
            <a:r>
              <a:rPr lang="es-ES" sz="1200" i="1" dirty="0" smtClean="0"/>
              <a:t> sobre </a:t>
            </a:r>
            <a:r>
              <a:rPr lang="es-ES" sz="1200" i="1" dirty="0" err="1" smtClean="0"/>
              <a:t>ús</a:t>
            </a:r>
            <a:r>
              <a:rPr lang="es-ES" sz="1200" i="1" dirty="0" smtClean="0"/>
              <a:t> del </a:t>
            </a:r>
            <a:r>
              <a:rPr lang="es-ES" sz="1200" i="1" dirty="0" err="1" smtClean="0"/>
              <a:t>sòl</a:t>
            </a:r>
            <a:r>
              <a:rPr lang="es-ES" sz="1200" i="1" dirty="0" smtClean="0"/>
              <a:t> i </a:t>
            </a:r>
            <a:r>
              <a:rPr lang="es-ES" sz="1200" i="1" dirty="0" err="1" smtClean="0"/>
              <a:t>edificació</a:t>
            </a:r>
            <a:r>
              <a:rPr lang="es-ES" sz="1200" i="1" dirty="0" smtClean="0"/>
              <a:t> i el que </a:t>
            </a:r>
            <a:r>
              <a:rPr lang="es-ES" sz="1200" i="1" dirty="0" err="1" smtClean="0"/>
              <a:t>disposa</a:t>
            </a:r>
            <a:r>
              <a:rPr lang="es-ES" sz="1200" i="1" dirty="0" smtClean="0"/>
              <a:t> </a:t>
            </a:r>
            <a:r>
              <a:rPr lang="es-ES" sz="1200" i="1" dirty="0" err="1" smtClean="0"/>
              <a:t>l’article</a:t>
            </a:r>
            <a:r>
              <a:rPr lang="es-ES" sz="1200" i="1" dirty="0" smtClean="0"/>
              <a:t> 75.2 per a la primera </a:t>
            </a:r>
            <a:r>
              <a:rPr lang="es-ES" sz="1200" i="1" dirty="0" err="1" smtClean="0"/>
              <a:t>utilització</a:t>
            </a:r>
            <a:r>
              <a:rPr lang="es-ES" sz="1200" i="1" dirty="0" smtClean="0"/>
              <a:t> i </a:t>
            </a:r>
            <a:r>
              <a:rPr lang="es-ES" sz="1200" i="1" dirty="0" err="1" smtClean="0"/>
              <a:t>ocupació</a:t>
            </a:r>
            <a:r>
              <a:rPr lang="es-ES" sz="1200" i="1" dirty="0" smtClean="0"/>
              <a:t> </a:t>
            </a:r>
            <a:r>
              <a:rPr lang="es-ES" sz="1200" i="1" dirty="0" err="1" smtClean="0"/>
              <a:t>dels</a:t>
            </a:r>
            <a:r>
              <a:rPr lang="es-ES" sz="1200" i="1" dirty="0" smtClean="0"/>
              <a:t> </a:t>
            </a:r>
            <a:r>
              <a:rPr lang="es-ES" sz="1200" i="1" dirty="0" err="1" smtClean="0"/>
              <a:t>edificis</a:t>
            </a:r>
            <a:r>
              <a:rPr lang="es-ES" sz="1200" i="1" dirty="0" smtClean="0"/>
              <a:t> i les </a:t>
            </a:r>
            <a:r>
              <a:rPr lang="es-ES" sz="1200" i="1" dirty="0" err="1" smtClean="0"/>
              <a:t>construccions</a:t>
            </a:r>
            <a:r>
              <a:rPr lang="es-ES" sz="1200" i="1" dirty="0" smtClean="0"/>
              <a:t>.</a:t>
            </a:r>
          </a:p>
        </p:txBody>
      </p:sp>
      <p:sp>
        <p:nvSpPr>
          <p:cNvPr id="13"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18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CuadroTexto"/>
          <p:cNvSpPr txBox="1"/>
          <p:nvPr/>
        </p:nvSpPr>
        <p:spPr>
          <a:xfrm>
            <a:off x="2296160" y="2174240"/>
            <a:ext cx="4632960" cy="2062103"/>
          </a:xfrm>
          <a:prstGeom prst="rect">
            <a:avLst/>
          </a:prstGeom>
          <a:noFill/>
        </p:spPr>
        <p:txBody>
          <a:bodyPr wrap="square" rtlCol="0">
            <a:spAutoFit/>
          </a:bodyPr>
          <a:lstStyle/>
          <a:p>
            <a:pPr algn="ctr"/>
            <a:r>
              <a:rPr lang="es-ES" sz="3200" b="1" dirty="0" smtClean="0"/>
              <a:t>VINT CONCEPTES SOBRE LES LLICÈNCIES D’OBRES I ELS COMUNICATS D’OBRES</a:t>
            </a:r>
            <a:endParaRPr lang="es-ES" sz="3200" b="1" dirty="0"/>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Rectángulo"/>
          <p:cNvSpPr/>
          <p:nvPr/>
        </p:nvSpPr>
        <p:spPr>
          <a:xfrm>
            <a:off x="357354" y="843677"/>
            <a:ext cx="8166886" cy="5632311"/>
          </a:xfrm>
          <a:prstGeom prst="rect">
            <a:avLst/>
          </a:prstGeom>
        </p:spPr>
        <p:txBody>
          <a:bodyPr wrap="square">
            <a:spAutoFit/>
          </a:bodyPr>
          <a:lstStyle/>
          <a:p>
            <a:pPr algn="just"/>
            <a:endParaRPr lang="es-ES" dirty="0" smtClean="0"/>
          </a:p>
          <a:p>
            <a:pPr algn="just"/>
            <a:r>
              <a:rPr lang="es-ES" b="1" u="sng" dirty="0" smtClean="0"/>
              <a:t>La </a:t>
            </a:r>
            <a:r>
              <a:rPr lang="es-ES" b="1" u="sng" dirty="0" err="1" smtClean="0"/>
              <a:t>reacció</a:t>
            </a:r>
            <a:r>
              <a:rPr lang="es-ES" b="1" u="sng" dirty="0" smtClean="0"/>
              <a:t> de </a:t>
            </a:r>
            <a:r>
              <a:rPr lang="es-ES" b="1" u="sng" dirty="0" err="1" smtClean="0"/>
              <a:t>l’administració</a:t>
            </a:r>
            <a:r>
              <a:rPr lang="es-ES" b="1" u="sng" dirty="0" smtClean="0"/>
              <a:t> en </a:t>
            </a:r>
            <a:r>
              <a:rPr lang="es-ES" b="1" u="sng" dirty="0" err="1" smtClean="0"/>
              <a:t>front</a:t>
            </a:r>
            <a:r>
              <a:rPr lang="es-ES" b="1" u="sng" dirty="0" smtClean="0"/>
              <a:t> una obra en </a:t>
            </a:r>
            <a:r>
              <a:rPr lang="es-ES" b="1" u="sng" dirty="0" err="1" smtClean="0"/>
              <a:t>funcionament</a:t>
            </a:r>
            <a:r>
              <a:rPr lang="es-ES" b="1" u="sng" dirty="0" smtClean="0"/>
              <a:t> que no ha </a:t>
            </a:r>
            <a:r>
              <a:rPr lang="es-ES" b="1" u="sng" dirty="0" err="1" smtClean="0"/>
              <a:t>presentat</a:t>
            </a:r>
            <a:r>
              <a:rPr lang="es-ES" b="1" u="sng" dirty="0" smtClean="0"/>
              <a:t> la </a:t>
            </a:r>
            <a:r>
              <a:rPr lang="es-ES" b="1" u="sng" dirty="0" err="1" smtClean="0"/>
              <a:t>comunicació</a:t>
            </a:r>
            <a:r>
              <a:rPr lang="es-ES" b="1" u="sng" dirty="0" smtClean="0"/>
              <a:t> </a:t>
            </a:r>
            <a:r>
              <a:rPr lang="es-ES" b="1" u="sng" dirty="0" err="1" smtClean="0"/>
              <a:t>prèvia</a:t>
            </a:r>
            <a:r>
              <a:rPr lang="es-ES" b="1" u="sng" dirty="0" smtClean="0"/>
              <a:t> o </a:t>
            </a:r>
            <a:r>
              <a:rPr lang="es-ES" b="1" u="sng" dirty="0" err="1" smtClean="0"/>
              <a:t>formalment</a:t>
            </a:r>
            <a:r>
              <a:rPr lang="es-ES" b="1" u="sng" dirty="0" smtClean="0"/>
              <a:t> no </a:t>
            </a:r>
            <a:r>
              <a:rPr lang="es-ES" b="1" u="sng" dirty="0" err="1" smtClean="0"/>
              <a:t>compleix</a:t>
            </a:r>
            <a:r>
              <a:rPr lang="es-ES" b="1" u="sng" dirty="0" smtClean="0"/>
              <a:t> </a:t>
            </a:r>
            <a:r>
              <a:rPr lang="es-ES" b="1" u="sng" dirty="0" err="1" smtClean="0"/>
              <a:t>els</a:t>
            </a:r>
            <a:r>
              <a:rPr lang="es-ES" b="1" u="sng" dirty="0" smtClean="0"/>
              <a:t> </a:t>
            </a:r>
            <a:r>
              <a:rPr lang="es-ES" b="1" u="sng" dirty="0" err="1" smtClean="0"/>
              <a:t>requisits</a:t>
            </a:r>
            <a:r>
              <a:rPr lang="es-ES" b="1" u="sng" dirty="0" smtClean="0"/>
              <a:t> </a:t>
            </a:r>
            <a:r>
              <a:rPr lang="es-ES" b="1" u="sng" dirty="0" err="1" smtClean="0"/>
              <a:t>és</a:t>
            </a:r>
            <a:r>
              <a:rPr lang="es-ES" b="1" u="sng" dirty="0" smtClean="0"/>
              <a:t> </a:t>
            </a:r>
            <a:r>
              <a:rPr lang="es-ES" b="1" u="sng" dirty="0" err="1" smtClean="0"/>
              <a:t>l’obertura</a:t>
            </a:r>
            <a:r>
              <a:rPr lang="es-ES" b="1" u="sng" dirty="0" smtClean="0"/>
              <a:t> del </a:t>
            </a:r>
            <a:r>
              <a:rPr lang="es-ES" b="1" u="sng" dirty="0" err="1" smtClean="0"/>
              <a:t>corresponent</a:t>
            </a:r>
            <a:r>
              <a:rPr lang="es-ES" b="1" u="sng" dirty="0" smtClean="0"/>
              <a:t>  </a:t>
            </a:r>
            <a:r>
              <a:rPr lang="es-ES" b="1" u="sng" dirty="0" err="1" smtClean="0"/>
              <a:t>procediment</a:t>
            </a:r>
            <a:r>
              <a:rPr lang="es-ES" b="1" u="sng" dirty="0" smtClean="0"/>
              <a:t> de </a:t>
            </a:r>
            <a:r>
              <a:rPr lang="es-ES" b="1" u="sng" dirty="0" err="1" smtClean="0"/>
              <a:t>l’article</a:t>
            </a:r>
            <a:r>
              <a:rPr lang="es-ES" b="1" u="sng" dirty="0" smtClean="0"/>
              <a:t> 38 de la LLEI 26/2010, del 3 </a:t>
            </a:r>
            <a:r>
              <a:rPr lang="es-ES" b="1" u="sng" dirty="0" err="1" smtClean="0"/>
              <a:t>d'agost</a:t>
            </a:r>
            <a:r>
              <a:rPr lang="es-ES" b="1" u="sng" dirty="0" smtClean="0"/>
              <a:t>, de </a:t>
            </a:r>
            <a:r>
              <a:rPr lang="es-ES" b="1" u="sng" dirty="0" err="1" smtClean="0"/>
              <a:t>règim</a:t>
            </a:r>
            <a:r>
              <a:rPr lang="es-ES" b="1" u="sng" dirty="0" smtClean="0"/>
              <a:t> </a:t>
            </a:r>
            <a:r>
              <a:rPr lang="es-ES" b="1" u="sng" dirty="0" err="1" smtClean="0"/>
              <a:t>jurídic</a:t>
            </a:r>
            <a:r>
              <a:rPr lang="es-ES" b="1" u="sng" dirty="0" smtClean="0"/>
              <a:t> i de </a:t>
            </a:r>
            <a:r>
              <a:rPr lang="es-ES" b="1" u="sng" dirty="0" err="1" smtClean="0"/>
              <a:t>procediment</a:t>
            </a:r>
            <a:r>
              <a:rPr lang="es-ES" b="1" u="sng" dirty="0" smtClean="0"/>
              <a:t> de les </a:t>
            </a:r>
            <a:r>
              <a:rPr lang="es-ES" b="1" u="sng" dirty="0" err="1" smtClean="0"/>
              <a:t>administracions</a:t>
            </a:r>
            <a:r>
              <a:rPr lang="es-ES" b="1" u="sng" dirty="0" smtClean="0"/>
              <a:t> </a:t>
            </a:r>
            <a:r>
              <a:rPr lang="es-ES" b="1" u="sng" dirty="0" err="1" smtClean="0"/>
              <a:t>públiques</a:t>
            </a:r>
            <a:r>
              <a:rPr lang="es-ES" b="1" u="sng" dirty="0" smtClean="0"/>
              <a:t> de Catalunya:</a:t>
            </a:r>
          </a:p>
          <a:p>
            <a:pPr algn="just"/>
            <a:endParaRPr lang="es-ES" b="1" dirty="0" smtClean="0"/>
          </a:p>
          <a:p>
            <a:pPr algn="just"/>
            <a:r>
              <a:rPr lang="es-ES" i="1" dirty="0" err="1" smtClean="0"/>
              <a:t>Article</a:t>
            </a:r>
            <a:r>
              <a:rPr lang="es-ES" i="1" dirty="0" smtClean="0"/>
              <a:t> 38.  Inexactitud, </a:t>
            </a:r>
            <a:r>
              <a:rPr lang="es-ES" i="1" dirty="0" err="1" smtClean="0"/>
              <a:t>falsedat</a:t>
            </a:r>
            <a:r>
              <a:rPr lang="es-ES" i="1" dirty="0" smtClean="0"/>
              <a:t> o </a:t>
            </a:r>
            <a:r>
              <a:rPr lang="es-ES" i="1" dirty="0" err="1" smtClean="0"/>
              <a:t>omissió</a:t>
            </a:r>
            <a:r>
              <a:rPr lang="es-ES" i="1" dirty="0" smtClean="0"/>
              <a:t> en les </a:t>
            </a:r>
            <a:r>
              <a:rPr lang="es-ES" i="1" dirty="0" err="1" smtClean="0"/>
              <a:t>dades</a:t>
            </a:r>
            <a:r>
              <a:rPr lang="es-ES" i="1" dirty="0" smtClean="0"/>
              <a:t> </a:t>
            </a:r>
            <a:r>
              <a:rPr lang="es-ES" i="1" dirty="0" err="1" smtClean="0"/>
              <a:t>aportades</a:t>
            </a:r>
            <a:r>
              <a:rPr lang="es-ES" i="1" dirty="0" smtClean="0"/>
              <a:t> en la </a:t>
            </a:r>
            <a:r>
              <a:rPr lang="es-ES" i="1" dirty="0" err="1" smtClean="0"/>
              <a:t>declaració</a:t>
            </a:r>
            <a:r>
              <a:rPr lang="es-ES" i="1" dirty="0" smtClean="0"/>
              <a:t> responsable i en la </a:t>
            </a:r>
            <a:r>
              <a:rPr lang="es-ES" i="1" dirty="0" err="1" smtClean="0"/>
              <a:t>comunicació</a:t>
            </a:r>
            <a:r>
              <a:rPr lang="es-ES" i="1" dirty="0" smtClean="0"/>
              <a:t> </a:t>
            </a:r>
            <a:r>
              <a:rPr lang="es-ES" i="1" dirty="0" err="1" smtClean="0"/>
              <a:t>prèvia</a:t>
            </a:r>
            <a:endParaRPr lang="es-ES" i="1" dirty="0" smtClean="0"/>
          </a:p>
          <a:p>
            <a:pPr algn="just"/>
            <a:r>
              <a:rPr lang="es-ES" i="1" dirty="0" smtClean="0"/>
              <a:t>1. La inexactitud, la </a:t>
            </a:r>
            <a:r>
              <a:rPr lang="es-ES" i="1" dirty="0" err="1" smtClean="0"/>
              <a:t>falsedat</a:t>
            </a:r>
            <a:r>
              <a:rPr lang="es-ES" i="1" dirty="0" smtClean="0"/>
              <a:t> o </a:t>
            </a:r>
            <a:r>
              <a:rPr lang="es-ES" i="1" dirty="0" err="1" smtClean="0"/>
              <a:t>l'omissió</a:t>
            </a:r>
            <a:r>
              <a:rPr lang="es-ES" i="1" dirty="0" smtClean="0"/>
              <a:t>, de </a:t>
            </a:r>
            <a:r>
              <a:rPr lang="es-ES" i="1" dirty="0" err="1" smtClean="0"/>
              <a:t>caràcter</a:t>
            </a:r>
            <a:r>
              <a:rPr lang="es-ES" i="1" dirty="0" smtClean="0"/>
              <a:t> </a:t>
            </a:r>
            <a:r>
              <a:rPr lang="es-ES" i="1" dirty="0" err="1" smtClean="0"/>
              <a:t>essencial</a:t>
            </a:r>
            <a:r>
              <a:rPr lang="es-ES" i="1" dirty="0" smtClean="0"/>
              <a:t>, en </a:t>
            </a:r>
            <a:r>
              <a:rPr lang="es-ES" i="1" dirty="0" err="1" smtClean="0"/>
              <a:t>qualsevol</a:t>
            </a:r>
            <a:r>
              <a:rPr lang="es-ES" i="1" dirty="0" smtClean="0"/>
              <a:t> dada o </a:t>
            </a:r>
            <a:r>
              <a:rPr lang="es-ES" i="1" dirty="0" err="1" smtClean="0"/>
              <a:t>document</a:t>
            </a:r>
            <a:r>
              <a:rPr lang="es-ES" i="1" dirty="0" smtClean="0"/>
              <a:t> que </a:t>
            </a:r>
            <a:r>
              <a:rPr lang="es-ES" i="1" dirty="0" err="1" smtClean="0"/>
              <a:t>acompanya</a:t>
            </a:r>
            <a:r>
              <a:rPr lang="es-ES" i="1" dirty="0" smtClean="0"/>
              <a:t> o consta en una </a:t>
            </a:r>
            <a:r>
              <a:rPr lang="es-ES" i="1" dirty="0" err="1" smtClean="0"/>
              <a:t>declaració</a:t>
            </a:r>
            <a:r>
              <a:rPr lang="es-ES" i="1" dirty="0" smtClean="0"/>
              <a:t> responsable o en una </a:t>
            </a:r>
            <a:r>
              <a:rPr lang="es-ES" i="1" dirty="0" err="1" smtClean="0"/>
              <a:t>comunicació</a:t>
            </a:r>
            <a:r>
              <a:rPr lang="es-ES" i="1" dirty="0" smtClean="0"/>
              <a:t> </a:t>
            </a:r>
            <a:r>
              <a:rPr lang="es-ES" i="1" dirty="0" err="1" smtClean="0"/>
              <a:t>prèvia</a:t>
            </a:r>
            <a:r>
              <a:rPr lang="es-ES" i="1" dirty="0" smtClean="0"/>
              <a:t> comporten, </a:t>
            </a:r>
            <a:r>
              <a:rPr lang="es-ES" i="1" dirty="0" err="1" smtClean="0"/>
              <a:t>amb</a:t>
            </a:r>
            <a:r>
              <a:rPr lang="es-ES" i="1" dirty="0" smtClean="0"/>
              <a:t> </a:t>
            </a:r>
            <a:r>
              <a:rPr lang="es-ES" i="1" dirty="0" err="1" smtClean="0"/>
              <a:t>l'audiència</a:t>
            </a:r>
            <a:r>
              <a:rPr lang="es-ES" i="1" dirty="0" smtClean="0"/>
              <a:t> </a:t>
            </a:r>
            <a:r>
              <a:rPr lang="es-ES" i="1" dirty="0" err="1" smtClean="0"/>
              <a:t>prèvia</a:t>
            </a:r>
            <a:r>
              <a:rPr lang="es-ES" i="1" dirty="0" smtClean="0"/>
              <a:t> a la persona </a:t>
            </a:r>
            <a:r>
              <a:rPr lang="es-ES" i="1" dirty="0" err="1" smtClean="0"/>
              <a:t>interessada</a:t>
            </a:r>
            <a:r>
              <a:rPr lang="es-ES" i="1" dirty="0" smtClean="0"/>
              <a:t>, </a:t>
            </a:r>
            <a:r>
              <a:rPr lang="es-ES" i="1" dirty="0" err="1" smtClean="0"/>
              <a:t>deixar</a:t>
            </a:r>
            <a:r>
              <a:rPr lang="es-ES" i="1" dirty="0" smtClean="0"/>
              <a:t> </a:t>
            </a:r>
            <a:r>
              <a:rPr lang="es-ES" i="1" dirty="0" err="1" smtClean="0"/>
              <a:t>sense</a:t>
            </a:r>
            <a:r>
              <a:rPr lang="es-ES" i="1" dirty="0" smtClean="0"/>
              <a:t> </a:t>
            </a:r>
            <a:r>
              <a:rPr lang="es-ES" i="1" dirty="0" err="1" smtClean="0"/>
              <a:t>efecte</a:t>
            </a:r>
            <a:r>
              <a:rPr lang="es-ES" i="1" dirty="0" smtClean="0"/>
              <a:t> el </a:t>
            </a:r>
            <a:r>
              <a:rPr lang="es-ES" i="1" dirty="0" err="1" smtClean="0"/>
              <a:t>tràmit</a:t>
            </a:r>
            <a:r>
              <a:rPr lang="es-ES" i="1" dirty="0" smtClean="0"/>
              <a:t> </a:t>
            </a:r>
            <a:r>
              <a:rPr lang="es-ES" i="1" dirty="0" err="1" smtClean="0"/>
              <a:t>corresponent</a:t>
            </a:r>
            <a:r>
              <a:rPr lang="es-ES" i="1" dirty="0" smtClean="0"/>
              <a:t> i </a:t>
            </a:r>
            <a:r>
              <a:rPr lang="es-ES" i="1" dirty="0" err="1" smtClean="0"/>
              <a:t>impedeixen</a:t>
            </a:r>
            <a:r>
              <a:rPr lang="es-ES" i="1" dirty="0" smtClean="0"/>
              <a:t> </a:t>
            </a:r>
            <a:r>
              <a:rPr lang="es-ES" i="1" dirty="0" err="1" smtClean="0"/>
              <a:t>l'exercici</a:t>
            </a:r>
            <a:r>
              <a:rPr lang="es-ES" i="1" dirty="0" smtClean="0"/>
              <a:t> del </a:t>
            </a:r>
            <a:r>
              <a:rPr lang="es-ES" i="1" dirty="0" err="1" smtClean="0"/>
              <a:t>dret</a:t>
            </a:r>
            <a:r>
              <a:rPr lang="es-ES" i="1" dirty="0" smtClean="0"/>
              <a:t> o de </a:t>
            </a:r>
            <a:r>
              <a:rPr lang="es-ES" i="1" dirty="0" err="1" smtClean="0"/>
              <a:t>l'activitat</a:t>
            </a:r>
            <a:r>
              <a:rPr lang="es-ES" i="1" dirty="0" smtClean="0"/>
              <a:t> afectada des del </a:t>
            </a:r>
            <a:r>
              <a:rPr lang="es-ES" i="1" dirty="0" err="1" smtClean="0"/>
              <a:t>moment</a:t>
            </a:r>
            <a:r>
              <a:rPr lang="es-ES" i="1" dirty="0" smtClean="0"/>
              <a:t> en </a:t>
            </a:r>
            <a:r>
              <a:rPr lang="es-ES" i="1" dirty="0" err="1" smtClean="0"/>
              <a:t>què</a:t>
            </a:r>
            <a:r>
              <a:rPr lang="es-ES" i="1" dirty="0" smtClean="0"/>
              <a:t> es </a:t>
            </a:r>
            <a:r>
              <a:rPr lang="es-ES" i="1" dirty="0" err="1" smtClean="0"/>
              <a:t>coneixen</a:t>
            </a:r>
            <a:r>
              <a:rPr lang="es-ES" i="1" dirty="0" smtClean="0"/>
              <a:t>.</a:t>
            </a:r>
          </a:p>
          <a:p>
            <a:pPr algn="just"/>
            <a:r>
              <a:rPr lang="es-ES" i="1" dirty="0" smtClean="0"/>
              <a:t>2. La </a:t>
            </a:r>
            <a:r>
              <a:rPr lang="es-ES" i="1" dirty="0" err="1" smtClean="0"/>
              <a:t>resolució</a:t>
            </a:r>
            <a:r>
              <a:rPr lang="es-ES" i="1" dirty="0" smtClean="0"/>
              <a:t> administrativa que constata les </a:t>
            </a:r>
            <a:r>
              <a:rPr lang="es-ES" i="1" dirty="0" err="1" smtClean="0"/>
              <a:t>circumstàncies</a:t>
            </a:r>
            <a:r>
              <a:rPr lang="es-ES" i="1" dirty="0" smtClean="0"/>
              <a:t> a </a:t>
            </a:r>
            <a:r>
              <a:rPr lang="es-ES" i="1" dirty="0" err="1" smtClean="0"/>
              <a:t>què</a:t>
            </a:r>
            <a:r>
              <a:rPr lang="es-ES" i="1" dirty="0" smtClean="0"/>
              <a:t> fa </a:t>
            </a:r>
            <a:r>
              <a:rPr lang="es-ES" i="1" dirty="0" err="1" smtClean="0"/>
              <a:t>referència</a:t>
            </a:r>
            <a:r>
              <a:rPr lang="es-ES" i="1" dirty="0" smtClean="0"/>
              <a:t> </a:t>
            </a:r>
            <a:r>
              <a:rPr lang="es-ES" i="1" dirty="0" err="1" smtClean="0"/>
              <a:t>l'apartat</a:t>
            </a:r>
            <a:r>
              <a:rPr lang="es-ES" i="1" dirty="0" smtClean="0"/>
              <a:t> 1 </a:t>
            </a:r>
            <a:r>
              <a:rPr lang="es-ES" i="1" dirty="0" err="1" smtClean="0"/>
              <a:t>pot</a:t>
            </a:r>
            <a:r>
              <a:rPr lang="es-ES" i="1" dirty="0" smtClean="0"/>
              <a:t> comportar també </a:t>
            </a:r>
            <a:r>
              <a:rPr lang="es-ES" i="1" dirty="0" err="1" smtClean="0"/>
              <a:t>l'inici</a:t>
            </a:r>
            <a:r>
              <a:rPr lang="es-ES" i="1" dirty="0" smtClean="0"/>
              <a:t> de les </a:t>
            </a:r>
            <a:r>
              <a:rPr lang="es-ES" i="1" dirty="0" err="1" smtClean="0"/>
              <a:t>actuacions</a:t>
            </a:r>
            <a:r>
              <a:rPr lang="es-ES" i="1" dirty="0" smtClean="0"/>
              <a:t> </a:t>
            </a:r>
            <a:r>
              <a:rPr lang="es-ES" i="1" dirty="0" err="1" smtClean="0"/>
              <a:t>corresponents</a:t>
            </a:r>
            <a:r>
              <a:rPr lang="es-ES" i="1" dirty="0" smtClean="0"/>
              <a:t> i </a:t>
            </a:r>
            <a:r>
              <a:rPr lang="es-ES" i="1" dirty="0" err="1" smtClean="0"/>
              <a:t>l'exigència</a:t>
            </a:r>
            <a:r>
              <a:rPr lang="es-ES" i="1" dirty="0" smtClean="0"/>
              <a:t> de les </a:t>
            </a:r>
            <a:r>
              <a:rPr lang="es-ES" i="1" dirty="0" err="1" smtClean="0"/>
              <a:t>responsabilitats</a:t>
            </a:r>
            <a:r>
              <a:rPr lang="es-ES" i="1" dirty="0" smtClean="0"/>
              <a:t> que </a:t>
            </a:r>
            <a:r>
              <a:rPr lang="es-ES" i="1" dirty="0" err="1" smtClean="0"/>
              <a:t>estableix</a:t>
            </a:r>
            <a:r>
              <a:rPr lang="es-ES" i="1" dirty="0" smtClean="0"/>
              <a:t> la </a:t>
            </a:r>
            <a:r>
              <a:rPr lang="es-ES" i="1" dirty="0" err="1" smtClean="0"/>
              <a:t>legislació</a:t>
            </a:r>
            <a:r>
              <a:rPr lang="es-ES" i="1" dirty="0" smtClean="0"/>
              <a:t> </a:t>
            </a:r>
            <a:r>
              <a:rPr lang="es-ES" i="1" dirty="0" err="1" smtClean="0"/>
              <a:t>vigent</a:t>
            </a:r>
            <a:r>
              <a:rPr lang="es-ES" i="1" dirty="0" smtClean="0"/>
              <a:t>.</a:t>
            </a:r>
          </a:p>
          <a:p>
            <a:pPr algn="just"/>
            <a:endParaRPr lang="es-ES" dirty="0" smtClean="0"/>
          </a:p>
          <a:p>
            <a:pPr algn="just"/>
            <a:r>
              <a:rPr lang="es-ES" dirty="0" smtClean="0"/>
              <a:t>CAL FER NOTAR QUE EN EL CAS DE LES COMUNICACIONS, ELS DEFECTES EN LES COMUNICACIONS O NO PRESENTAR-LES, SEGUEIXEN UN MATEIX PROCEDIMENT DE LA COMUNICACIÓ (NO DE DISCIPLINA)</a:t>
            </a:r>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CuadroTexto"/>
          <p:cNvSpPr txBox="1"/>
          <p:nvPr/>
        </p:nvSpPr>
        <p:spPr>
          <a:xfrm>
            <a:off x="357354" y="608593"/>
            <a:ext cx="8471686" cy="5816977"/>
          </a:xfrm>
          <a:prstGeom prst="rect">
            <a:avLst/>
          </a:prstGeom>
          <a:noFill/>
        </p:spPr>
        <p:txBody>
          <a:bodyPr wrap="square" rtlCol="0">
            <a:spAutoFit/>
          </a:bodyPr>
          <a:lstStyle/>
          <a:p>
            <a:pPr algn="just"/>
            <a:r>
              <a:rPr lang="ca-ES" sz="1200" b="1" u="sng" dirty="0" smtClean="0"/>
              <a:t>Resulta fonamental separar la reacció contra les comunicacions urbanístiques respecte d’altres procediments:</a:t>
            </a:r>
          </a:p>
          <a:p>
            <a:pPr algn="just"/>
            <a:r>
              <a:rPr lang="ca-ES" sz="1200" b="1" u="sng" dirty="0" smtClean="0"/>
              <a:t>LES ACTIVITATS ECONÒMIQUES 8 OALTRES SECTORIALS:</a:t>
            </a:r>
          </a:p>
          <a:p>
            <a:pPr algn="just"/>
            <a:r>
              <a:rPr lang="ca-ES" sz="1200" b="1" dirty="0" smtClean="0"/>
              <a:t>La LLEI 16/2015, del 21 de juliol, de simplificació de l'activitat administrativa de l'Administració de la Generalitat i dels governs locals de Catalunya i d'impuls de l'activitat econòmica. Article 7</a:t>
            </a:r>
          </a:p>
          <a:p>
            <a:pPr algn="just"/>
            <a:r>
              <a:rPr lang="ca-ES" sz="1200" i="1" dirty="0" smtClean="0"/>
              <a:t>Procediment administratiu d’esmena de defectes o mancances de requisits legals</a:t>
            </a:r>
            <a:endParaRPr lang="ca-ES" sz="1200" dirty="0" smtClean="0"/>
          </a:p>
          <a:p>
            <a:pPr algn="just"/>
            <a:r>
              <a:rPr lang="ca-ES" sz="1200" dirty="0" smtClean="0"/>
              <a:t>1. Si amb la comprovació a què fa referència l’article 6 es constata </a:t>
            </a:r>
            <a:r>
              <a:rPr lang="ca-ES" sz="1200" dirty="0" err="1" smtClean="0"/>
              <a:t>l’incompliment</a:t>
            </a:r>
            <a:r>
              <a:rPr lang="ca-ES" sz="1200" dirty="0" smtClean="0"/>
              <a:t> d’aquesta llei o de la normativa sectorial aplicable per a iniciar o exercir una activitat econòmica, l’òrgan competent ha d’iniciar un procediment que permeti l’esmena de defectes o mancances. </a:t>
            </a:r>
            <a:r>
              <a:rPr lang="ca-ES" sz="1200" dirty="0" err="1" smtClean="0"/>
              <a:t>L’inici</a:t>
            </a:r>
            <a:r>
              <a:rPr lang="ca-ES" sz="1200" dirty="0" smtClean="0"/>
              <a:t> d’aquest procediment no comporta la suspensió de l’activitat per tal d’adequar-la a la legalitat vigent, llevat del que estableix l’apartat 3. L’òrgan competent ha de designar un instructor com a responsable de l’expedient i notificar-ho als interessats.</a:t>
            </a:r>
          </a:p>
          <a:p>
            <a:pPr algn="just"/>
            <a:r>
              <a:rPr lang="ca-ES" sz="1200" dirty="0" smtClean="0"/>
              <a:t>2. El procediment administratiu d’esmena s’ha d’iniciar de seguida que es detecti el possible incompliment i té una durada màxima de dos mesos. S’inicia mitjançant la notificació a la persona interessada, que disposa del termini d’un mes per a esmenar deficiències o per a complir els requisits exigits per la normativa sectorial aplicable, sens perjudici del dret de presentar al·legacions en el termini de quinze dies a comptar de la notificació.</a:t>
            </a:r>
          </a:p>
          <a:p>
            <a:pPr algn="just"/>
            <a:r>
              <a:rPr lang="ca-ES" sz="1200" dirty="0" smtClean="0"/>
              <a:t>3. </a:t>
            </a:r>
            <a:r>
              <a:rPr lang="ca-ES" sz="1200" dirty="0" err="1" smtClean="0"/>
              <a:t>L’inici</a:t>
            </a:r>
            <a:r>
              <a:rPr lang="ca-ES" sz="1200" dirty="0" smtClean="0"/>
              <a:t> de la tramitació de l’expedient, d’acord amb el que disposa l’apartat 1, comporta la suspensió cautelar de l’activitat si hi ha risc per a les persones, els béns o el medi ambient. En el cas que l’activitat sigui prohibida per l’ordenament jurídic o que no pugui complir en cap cas els requeriments de la normativa sectorial aplicable, se n’ha d’acordar la suspensió cautelar de manera immediata.</a:t>
            </a:r>
          </a:p>
          <a:p>
            <a:pPr algn="just"/>
            <a:r>
              <a:rPr lang="ca-ES" sz="1200" dirty="0" smtClean="0"/>
              <a:t>4. L’autoritat competent ha de formular la proposta de resolució en vista de la documentació continguda en l’expedient administratiu, una vegada transcorregut el termini a què fa referència l’apartat 2, independentment que s’hagin formulat al·legacions o no.</a:t>
            </a:r>
          </a:p>
          <a:p>
            <a:pPr algn="just"/>
            <a:r>
              <a:rPr lang="ca-ES" sz="1200" dirty="0" smtClean="0"/>
              <a:t>5. La resolució del procediment administratiu ha de determinar:</a:t>
            </a:r>
          </a:p>
          <a:p>
            <a:pPr algn="just"/>
            <a:r>
              <a:rPr lang="ca-ES" sz="1200" dirty="0" smtClean="0"/>
              <a:t>a) L’arxivament de l’expedient, si de la tramitació del procediment d’esmenes en resulta que l’activitat compleix la normativa sectorial vigent.</a:t>
            </a:r>
          </a:p>
          <a:p>
            <a:pPr algn="just"/>
            <a:r>
              <a:rPr lang="ca-ES" sz="1200" dirty="0" smtClean="0"/>
              <a:t>b) El cessament de l’activitat, si en el termini d’un mes no s’han esmenat les deficiències detectades o si l’activitat no és </a:t>
            </a:r>
            <a:r>
              <a:rPr lang="ca-ES" sz="1200" dirty="0" err="1" smtClean="0"/>
              <a:t>legalitzable</a:t>
            </a:r>
            <a:r>
              <a:rPr lang="ca-ES" sz="1200" dirty="0" smtClean="0"/>
              <a:t>.</a:t>
            </a:r>
          </a:p>
          <a:p>
            <a:pPr algn="just"/>
            <a:r>
              <a:rPr lang="ca-ES" sz="1200" dirty="0" smtClean="0"/>
              <a:t>c) El reinici de l’activitat, si després d’haver estat suspesa cautelarment s’acredita que compleix tots els requisits exigits per la normativa sectorial vigent.</a:t>
            </a:r>
          </a:p>
          <a:p>
            <a:pPr algn="just"/>
            <a:r>
              <a:rPr lang="ca-ES" sz="1200" dirty="0" smtClean="0"/>
              <a:t>6. El procediment administratiu d’esmena de defectes és independent i compatible amb el procediment sancionador establert per la normativa sectorial a què pugui donar lloc </a:t>
            </a:r>
            <a:r>
              <a:rPr lang="ca-ES" sz="1200" dirty="0" err="1" smtClean="0"/>
              <a:t>l’incompliment</a:t>
            </a:r>
            <a:r>
              <a:rPr lang="ca-ES" sz="1200" dirty="0" smtClean="0"/>
              <a:t>.</a:t>
            </a:r>
          </a:p>
          <a:p>
            <a:pPr algn="just"/>
            <a:r>
              <a:rPr lang="ca-ES" sz="1200" dirty="0" smtClean="0"/>
              <a:t>7. El procediment establert per aquest article és aplicable en els casos en què la normativa sectorial no estableix un procediment específic.</a:t>
            </a:r>
          </a:p>
          <a:p>
            <a:pPr algn="just"/>
            <a:r>
              <a:rPr lang="ca-ES" sz="1200" dirty="0" smtClean="0"/>
              <a:t>8. El procediment administratiu es pot iniciar d’ofici o a instància de qualsevol persona física o jurídica, per simple denúncia.</a:t>
            </a:r>
          </a:p>
          <a:p>
            <a:pPr algn="just"/>
            <a:r>
              <a:rPr lang="ca-ES" sz="1200" dirty="0" smtClean="0"/>
              <a:t>9. L’òrgan competent, sens perjudici del que estableix aquest article, de manera excepcional i per causes justificades pot acordar l’ampliació dels terminis per a esmenar les deficiències o el compliment dels requisits exigits per la normativa aplicable.</a:t>
            </a:r>
            <a:endParaRPr lang="ca-ES" dirty="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TextShape 2"/>
          <p:cNvSpPr txBox="1"/>
          <p:nvPr/>
        </p:nvSpPr>
        <p:spPr>
          <a:xfrm>
            <a:off x="606376" y="762000"/>
            <a:ext cx="5042584" cy="4470120"/>
          </a:xfrm>
          <a:prstGeom prst="rect">
            <a:avLst/>
          </a:prstGeom>
        </p:spPr>
        <p:txBody>
          <a:bodyPr/>
          <a:lstStyle/>
          <a:p>
            <a:pPr>
              <a:lnSpc>
                <a:spcPct val="100000"/>
              </a:lnSpc>
            </a:pPr>
            <a:r>
              <a:rPr lang="ca-ES" sz="2400" b="1" cap="all" dirty="0" smtClean="0">
                <a:latin typeface="Candara"/>
              </a:rPr>
              <a:t>SETÈ: ELS Blocs </a:t>
            </a:r>
            <a:r>
              <a:rPr lang="ca-ES" sz="2400" b="1" cap="all" dirty="0">
                <a:latin typeface="Candara"/>
              </a:rPr>
              <a:t>normatius</a:t>
            </a:r>
            <a:r>
              <a:rPr lang="ca-ES" sz="2400" b="1" cap="all" dirty="0" smtClean="0">
                <a:latin typeface="Candara"/>
              </a:rPr>
              <a:t>:</a:t>
            </a:r>
            <a:endParaRPr b="1" cap="all" dirty="0"/>
          </a:p>
          <a:p>
            <a:pPr>
              <a:lnSpc>
                <a:spcPct val="100000"/>
              </a:lnSpc>
            </a:pPr>
            <a:endParaRPr dirty="0"/>
          </a:p>
          <a:p>
            <a:pPr>
              <a:lnSpc>
                <a:spcPct val="100000"/>
              </a:lnSpc>
            </a:pPr>
            <a:r>
              <a:rPr lang="ca-ES" sz="2400" dirty="0">
                <a:latin typeface="Candara"/>
              </a:rPr>
              <a:t>1.- Urbanístic</a:t>
            </a:r>
            <a:endParaRPr dirty="0"/>
          </a:p>
          <a:p>
            <a:pPr>
              <a:lnSpc>
                <a:spcPct val="100000"/>
              </a:lnSpc>
            </a:pPr>
            <a:r>
              <a:rPr lang="ca-ES" sz="2400" dirty="0">
                <a:latin typeface="Candara"/>
              </a:rPr>
              <a:t>2.- Habitatge</a:t>
            </a:r>
            <a:endParaRPr dirty="0"/>
          </a:p>
          <a:p>
            <a:pPr>
              <a:lnSpc>
                <a:spcPct val="100000"/>
              </a:lnSpc>
            </a:pPr>
            <a:r>
              <a:rPr lang="ca-ES" sz="2400" dirty="0">
                <a:latin typeface="Candara"/>
              </a:rPr>
              <a:t>3.- Sòl no urbanitzable</a:t>
            </a:r>
            <a:endParaRPr dirty="0"/>
          </a:p>
          <a:p>
            <a:pPr>
              <a:lnSpc>
                <a:spcPct val="100000"/>
              </a:lnSpc>
            </a:pPr>
            <a:r>
              <a:rPr lang="ca-ES" sz="2400" dirty="0">
                <a:latin typeface="Candara"/>
              </a:rPr>
              <a:t>4.- Procediment Administratiu</a:t>
            </a:r>
            <a:endParaRPr dirty="0"/>
          </a:p>
          <a:p>
            <a:pPr>
              <a:lnSpc>
                <a:spcPct val="100000"/>
              </a:lnSpc>
            </a:pPr>
            <a:r>
              <a:rPr lang="ca-ES" sz="2400" dirty="0">
                <a:latin typeface="Candara"/>
              </a:rPr>
              <a:t>5.- Tributari (com a forma d’execució en </a:t>
            </a:r>
            <a:r>
              <a:rPr lang="ca-ES" sz="2400" dirty="0" err="1">
                <a:latin typeface="Candara"/>
              </a:rPr>
              <a:t>l’apremi</a:t>
            </a:r>
            <a:r>
              <a:rPr lang="ca-ES" sz="2400" dirty="0">
                <a:latin typeface="Candara"/>
              </a:rPr>
              <a:t>)</a:t>
            </a:r>
            <a:endParaRPr dirty="0"/>
          </a:p>
          <a:p>
            <a:pPr>
              <a:lnSpc>
                <a:spcPct val="100000"/>
              </a:lnSpc>
            </a:pPr>
            <a:r>
              <a:rPr lang="ca-ES" sz="2400" dirty="0">
                <a:latin typeface="Candara"/>
              </a:rPr>
              <a:t>6.- Registre de la Propietat</a:t>
            </a:r>
            <a:endParaRPr dirty="0"/>
          </a:p>
          <a:p>
            <a:pPr>
              <a:lnSpc>
                <a:spcPct val="100000"/>
              </a:lnSpc>
            </a:pPr>
            <a:r>
              <a:rPr lang="ca-ES" sz="2400" dirty="0">
                <a:latin typeface="Candara"/>
              </a:rPr>
              <a:t>7.- Règim local</a:t>
            </a:r>
            <a:endParaRPr dirty="0"/>
          </a:p>
          <a:p>
            <a:pPr>
              <a:lnSpc>
                <a:spcPct val="100000"/>
              </a:lnSpc>
            </a:pPr>
            <a:r>
              <a:rPr lang="ca-ES" sz="2400" dirty="0">
                <a:latin typeface="Candara"/>
              </a:rPr>
              <a:t>8.- </a:t>
            </a:r>
            <a:r>
              <a:rPr lang="ca-ES" sz="2400" dirty="0" err="1">
                <a:latin typeface="Candara"/>
              </a:rPr>
              <a:t>Contenciós-Administratiu</a:t>
            </a:r>
            <a:endParaRPr dirty="0"/>
          </a:p>
          <a:p>
            <a:pPr>
              <a:lnSpc>
                <a:spcPct val="100000"/>
              </a:lnSpc>
            </a:pPr>
            <a:r>
              <a:rPr lang="ca-ES" sz="2400" dirty="0">
                <a:latin typeface="Candara"/>
              </a:rPr>
              <a:t>9.- La concurrència amb la via penal</a:t>
            </a:r>
            <a:endParaRPr dirty="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CuadroTexto"/>
          <p:cNvSpPr txBox="1"/>
          <p:nvPr/>
        </p:nvSpPr>
        <p:spPr>
          <a:xfrm>
            <a:off x="731520" y="1513840"/>
            <a:ext cx="7457440" cy="3416320"/>
          </a:xfrm>
          <a:prstGeom prst="rect">
            <a:avLst/>
          </a:prstGeom>
          <a:noFill/>
        </p:spPr>
        <p:txBody>
          <a:bodyPr wrap="square" rtlCol="0">
            <a:spAutoFit/>
          </a:bodyPr>
          <a:lstStyle/>
          <a:p>
            <a:r>
              <a:rPr lang="es-ES" b="1" dirty="0" smtClean="0"/>
              <a:t>VUITÈ: PERQUÈ LA DIRECTIVA DE SERVEIS HA CAPGIRAT ELS MÓN DE LES COMUNICACIONS I LES LLICÈNCIES </a:t>
            </a:r>
          </a:p>
          <a:p>
            <a:endParaRPr lang="es-ES" dirty="0" smtClean="0"/>
          </a:p>
          <a:p>
            <a:pPr>
              <a:buFontTx/>
              <a:buChar char="-"/>
            </a:pPr>
            <a:r>
              <a:rPr lang="es-ES" dirty="0" err="1" smtClean="0"/>
              <a:t>Ens</a:t>
            </a:r>
            <a:r>
              <a:rPr lang="es-ES" dirty="0" smtClean="0"/>
              <a:t> </a:t>
            </a:r>
            <a:r>
              <a:rPr lang="es-ES" dirty="0" err="1" smtClean="0"/>
              <a:t>pensàvem</a:t>
            </a:r>
            <a:r>
              <a:rPr lang="es-ES" dirty="0" smtClean="0"/>
              <a:t> que la Directiva de </a:t>
            </a:r>
            <a:r>
              <a:rPr lang="es-ES" dirty="0" err="1" smtClean="0"/>
              <a:t>serveis</a:t>
            </a:r>
            <a:r>
              <a:rPr lang="es-ES" dirty="0" smtClean="0"/>
              <a:t> no </a:t>
            </a:r>
            <a:r>
              <a:rPr lang="es-ES" dirty="0" err="1" smtClean="0"/>
              <a:t>s’aplicava</a:t>
            </a:r>
            <a:r>
              <a:rPr lang="es-ES" dirty="0" smtClean="0"/>
              <a:t> a </a:t>
            </a:r>
            <a:r>
              <a:rPr lang="es-ES" dirty="0" err="1" smtClean="0"/>
              <a:t>l’urbanisme</a:t>
            </a:r>
            <a:endParaRPr lang="es-ES" dirty="0" smtClean="0"/>
          </a:p>
          <a:p>
            <a:pPr>
              <a:buFontTx/>
              <a:buChar char="-"/>
            </a:pPr>
            <a:r>
              <a:rPr lang="es-ES" dirty="0" smtClean="0"/>
              <a:t> No </a:t>
            </a:r>
            <a:r>
              <a:rPr lang="es-ES" dirty="0" err="1" smtClean="0"/>
              <a:t>només</a:t>
            </a:r>
            <a:r>
              <a:rPr lang="es-ES" dirty="0" smtClean="0"/>
              <a:t> </a:t>
            </a:r>
            <a:r>
              <a:rPr lang="es-ES" dirty="0" err="1" smtClean="0"/>
              <a:t>s’aplica</a:t>
            </a:r>
            <a:r>
              <a:rPr lang="es-ES" dirty="0" smtClean="0"/>
              <a:t> </a:t>
            </a:r>
            <a:r>
              <a:rPr lang="es-ES" dirty="0" err="1" smtClean="0"/>
              <a:t>sinó</a:t>
            </a:r>
            <a:r>
              <a:rPr lang="es-ES" dirty="0" smtClean="0"/>
              <a:t> que ara </a:t>
            </a:r>
            <a:r>
              <a:rPr lang="es-ES" dirty="0" err="1" smtClean="0"/>
              <a:t>ja</a:t>
            </a:r>
            <a:r>
              <a:rPr lang="es-ES" dirty="0" smtClean="0"/>
              <a:t> </a:t>
            </a:r>
            <a:r>
              <a:rPr lang="es-ES" dirty="0" err="1" smtClean="0"/>
              <a:t>entenem</a:t>
            </a:r>
            <a:r>
              <a:rPr lang="es-ES" dirty="0" smtClean="0"/>
              <a:t> que </a:t>
            </a:r>
            <a:r>
              <a:rPr lang="es-ES" dirty="0" err="1" smtClean="0"/>
              <a:t>s’aplica</a:t>
            </a:r>
            <a:r>
              <a:rPr lang="es-ES" dirty="0" smtClean="0"/>
              <a:t> al </a:t>
            </a:r>
            <a:r>
              <a:rPr lang="es-ES" dirty="0" err="1" smtClean="0"/>
              <a:t>planejmanet</a:t>
            </a:r>
            <a:r>
              <a:rPr lang="es-ES" dirty="0" smtClean="0"/>
              <a:t> </a:t>
            </a:r>
            <a:r>
              <a:rPr lang="es-ES" dirty="0" err="1" smtClean="0"/>
              <a:t>urbanístic</a:t>
            </a:r>
            <a:endParaRPr lang="es-ES" dirty="0" smtClean="0"/>
          </a:p>
          <a:p>
            <a:pPr>
              <a:buFontTx/>
              <a:buChar char="-"/>
            </a:pPr>
            <a:r>
              <a:rPr lang="es-ES" dirty="0" smtClean="0"/>
              <a:t>El </a:t>
            </a:r>
            <a:r>
              <a:rPr lang="es-ES" dirty="0" err="1" smtClean="0"/>
              <a:t>compliment</a:t>
            </a:r>
            <a:r>
              <a:rPr lang="es-ES" dirty="0" smtClean="0"/>
              <a:t> de la normativa per </a:t>
            </a:r>
            <a:r>
              <a:rPr lang="es-ES" dirty="0" err="1" smtClean="0"/>
              <a:t>part</a:t>
            </a:r>
            <a:r>
              <a:rPr lang="es-ES" dirty="0" smtClean="0"/>
              <a:t> </a:t>
            </a:r>
            <a:r>
              <a:rPr lang="es-ES" dirty="0" err="1" smtClean="0"/>
              <a:t>dels</a:t>
            </a:r>
            <a:r>
              <a:rPr lang="es-ES" dirty="0" smtClean="0"/>
              <a:t> </a:t>
            </a:r>
            <a:r>
              <a:rPr lang="es-ES" dirty="0" err="1" smtClean="0"/>
              <a:t>ens</a:t>
            </a:r>
            <a:r>
              <a:rPr lang="es-ES" dirty="0" smtClean="0"/>
              <a:t> </a:t>
            </a:r>
            <a:r>
              <a:rPr lang="es-ES" dirty="0" err="1" smtClean="0"/>
              <a:t>locals</a:t>
            </a:r>
            <a:r>
              <a:rPr lang="es-ES" dirty="0" smtClean="0"/>
              <a:t> no porta problema </a:t>
            </a:r>
            <a:r>
              <a:rPr lang="es-ES" dirty="0" err="1" smtClean="0"/>
              <a:t>pel</a:t>
            </a:r>
            <a:r>
              <a:rPr lang="es-ES" dirty="0" smtClean="0"/>
              <a:t> que fa a </a:t>
            </a:r>
            <a:r>
              <a:rPr lang="es-ES" dirty="0" err="1" smtClean="0"/>
              <a:t>llicències</a:t>
            </a:r>
            <a:r>
              <a:rPr lang="es-ES" dirty="0" smtClean="0"/>
              <a:t>: </a:t>
            </a:r>
            <a:r>
              <a:rPr lang="es-ES" dirty="0" err="1" smtClean="0"/>
              <a:t>els</a:t>
            </a:r>
            <a:r>
              <a:rPr lang="es-ES" dirty="0" smtClean="0"/>
              <a:t> </a:t>
            </a:r>
            <a:r>
              <a:rPr lang="es-ES" dirty="0" err="1" smtClean="0"/>
              <a:t>plans</a:t>
            </a:r>
            <a:r>
              <a:rPr lang="es-ES" dirty="0" smtClean="0"/>
              <a:t> i les </a:t>
            </a:r>
            <a:r>
              <a:rPr lang="es-ES" dirty="0" err="1" smtClean="0"/>
              <a:t>ordenances</a:t>
            </a:r>
            <a:r>
              <a:rPr lang="es-ES" dirty="0" smtClean="0"/>
              <a:t> </a:t>
            </a:r>
            <a:r>
              <a:rPr lang="es-ES" dirty="0" err="1" smtClean="0"/>
              <a:t>d’edificació</a:t>
            </a:r>
            <a:r>
              <a:rPr lang="es-ES" dirty="0" smtClean="0"/>
              <a:t>, </a:t>
            </a:r>
            <a:r>
              <a:rPr lang="es-ES" dirty="0" err="1" smtClean="0"/>
              <a:t>són</a:t>
            </a:r>
            <a:r>
              <a:rPr lang="es-ES" dirty="0" smtClean="0"/>
              <a:t> </a:t>
            </a:r>
            <a:r>
              <a:rPr lang="es-ES" dirty="0" err="1" smtClean="0"/>
              <a:t>reglaments</a:t>
            </a:r>
            <a:r>
              <a:rPr lang="es-ES" dirty="0" smtClean="0"/>
              <a:t> de la </a:t>
            </a:r>
            <a:r>
              <a:rPr lang="es-ES" dirty="0" err="1" smtClean="0"/>
              <a:t>llei</a:t>
            </a:r>
            <a:r>
              <a:rPr lang="es-ES" dirty="0" smtClean="0"/>
              <a:t> </a:t>
            </a:r>
            <a:r>
              <a:rPr lang="es-ES" dirty="0" err="1" smtClean="0"/>
              <a:t>d’urbanisme</a:t>
            </a:r>
            <a:r>
              <a:rPr lang="es-ES" dirty="0" smtClean="0"/>
              <a:t> i per </a:t>
            </a:r>
            <a:r>
              <a:rPr lang="es-ES" dirty="0" err="1" smtClean="0"/>
              <a:t>tant</a:t>
            </a:r>
            <a:r>
              <a:rPr lang="es-ES" dirty="0" smtClean="0"/>
              <a:t> cal adaptar el </a:t>
            </a:r>
            <a:r>
              <a:rPr lang="es-ES" dirty="0" err="1" smtClean="0"/>
              <a:t>nostre</a:t>
            </a:r>
            <a:r>
              <a:rPr lang="es-ES" dirty="0" smtClean="0"/>
              <a:t> </a:t>
            </a:r>
            <a:r>
              <a:rPr lang="es-ES" dirty="0" err="1" smtClean="0"/>
              <a:t>ordenament</a:t>
            </a:r>
            <a:r>
              <a:rPr lang="es-ES" dirty="0" smtClean="0"/>
              <a:t>.</a:t>
            </a:r>
          </a:p>
          <a:p>
            <a:pPr>
              <a:buFontTx/>
              <a:buChar char="-"/>
            </a:pPr>
            <a:r>
              <a:rPr lang="es-ES" dirty="0" smtClean="0"/>
              <a:t>El problema </a:t>
            </a:r>
            <a:r>
              <a:rPr lang="es-ES" dirty="0" err="1" smtClean="0"/>
              <a:t>vé</a:t>
            </a:r>
            <a:r>
              <a:rPr lang="es-ES" dirty="0" smtClean="0"/>
              <a:t> </a:t>
            </a:r>
            <a:r>
              <a:rPr lang="es-ES" dirty="0" err="1" smtClean="0"/>
              <a:t>pel</a:t>
            </a:r>
            <a:r>
              <a:rPr lang="es-ES" dirty="0" smtClean="0"/>
              <a:t> </a:t>
            </a:r>
            <a:r>
              <a:rPr lang="es-ES" dirty="0" err="1" smtClean="0"/>
              <a:t>planejament</a:t>
            </a:r>
            <a:r>
              <a:rPr lang="es-ES" dirty="0" smtClean="0"/>
              <a:t> </a:t>
            </a:r>
            <a:r>
              <a:rPr lang="es-ES" dirty="0" err="1" smtClean="0"/>
              <a:t>urbanístic</a:t>
            </a:r>
            <a:r>
              <a:rPr lang="es-ES" dirty="0" smtClean="0"/>
              <a:t>!!!!</a:t>
            </a:r>
          </a:p>
          <a:p>
            <a:pPr>
              <a:buFontTx/>
              <a:buChar char="-"/>
            </a:pPr>
            <a:endParaRPr lang="es-ES" dirty="0" smtClean="0"/>
          </a:p>
          <a:p>
            <a:pPr>
              <a:buFontTx/>
              <a:buChar char="-"/>
            </a:pPr>
            <a:endParaRPr lang="es-ES" dirty="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pic>
        <p:nvPicPr>
          <p:cNvPr id="43010" name="Picture 2"/>
          <p:cNvPicPr>
            <a:picLocks noChangeAspect="1" noChangeArrowheads="1"/>
          </p:cNvPicPr>
          <p:nvPr/>
        </p:nvPicPr>
        <p:blipFill>
          <a:blip r:embed="rId3"/>
          <a:srcRect/>
          <a:stretch>
            <a:fillRect/>
          </a:stretch>
        </p:blipFill>
        <p:spPr bwMode="auto">
          <a:xfrm>
            <a:off x="393866" y="1016000"/>
            <a:ext cx="8750134" cy="4127817"/>
          </a:xfrm>
          <a:prstGeom prst="rect">
            <a:avLst/>
          </a:prstGeom>
          <a:noFill/>
          <a:ln w="9525">
            <a:noFill/>
            <a:miter lim="800000"/>
            <a:headEnd/>
            <a:tailEnd/>
          </a:ln>
          <a:effectLst/>
        </p:spPr>
      </p:pic>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
        <p:nvSpPr>
          <p:cNvPr id="13" name="2 Marcador de contenido"/>
          <p:cNvSpPr txBox="1">
            <a:spLocks/>
          </p:cNvSpPr>
          <p:nvPr/>
        </p:nvSpPr>
        <p:spPr>
          <a:xfrm>
            <a:off x="274320" y="957263"/>
            <a:ext cx="8686800" cy="4525963"/>
          </a:xfrm>
          <a:prstGeom prst="rect">
            <a:avLst/>
          </a:prstGeom>
        </p:spPr>
        <p:txBody>
          <a:bodyPr>
            <a:normAutofit fontScale="775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s-ES" sz="3200" b="1" i="0" u="none" strike="noStrike" kern="1200" cap="none" spc="0" normalizeH="0" baseline="0" noProof="0" dirty="0" err="1" smtClean="0">
                <a:ln>
                  <a:noFill/>
                </a:ln>
                <a:solidFill>
                  <a:srgbClr val="FF0000"/>
                </a:solidFill>
                <a:effectLst/>
                <a:uLnTx/>
                <a:uFillTx/>
                <a:latin typeface="+mn-lt"/>
                <a:ea typeface="+mn-ea"/>
                <a:cs typeface="+mn-cs"/>
              </a:rPr>
              <a:t>On</a:t>
            </a:r>
            <a:r>
              <a:rPr kumimoji="0" lang="es-ES" sz="3200" b="1" i="0" u="none" strike="noStrike" kern="1200" cap="none" spc="0" normalizeH="0" baseline="0" noProof="0" dirty="0" smtClean="0">
                <a:ln>
                  <a:noFill/>
                </a:ln>
                <a:solidFill>
                  <a:srgbClr val="FF0000"/>
                </a:solidFill>
                <a:effectLst/>
                <a:uLnTx/>
                <a:uFillTx/>
                <a:latin typeface="+mn-lt"/>
                <a:ea typeface="+mn-ea"/>
                <a:cs typeface="+mn-cs"/>
              </a:rPr>
              <a:t> </a:t>
            </a:r>
            <a:r>
              <a:rPr kumimoji="0" lang="es-ES" sz="3200" b="1" i="0" u="none" strike="noStrike" kern="1200" cap="none" spc="0" normalizeH="0" baseline="0" noProof="0" dirty="0" err="1" smtClean="0">
                <a:ln>
                  <a:noFill/>
                </a:ln>
                <a:solidFill>
                  <a:srgbClr val="FF0000"/>
                </a:solidFill>
                <a:effectLst/>
                <a:uLnTx/>
                <a:uFillTx/>
                <a:latin typeface="+mn-lt"/>
                <a:ea typeface="+mn-ea"/>
                <a:cs typeface="+mn-cs"/>
              </a:rPr>
              <a:t>està</a:t>
            </a:r>
            <a:r>
              <a:rPr kumimoji="0" lang="es-ES" sz="3200" b="1" i="0" u="none" strike="noStrike" kern="1200" cap="none" spc="0" normalizeH="0" baseline="0" noProof="0" dirty="0" smtClean="0">
                <a:ln>
                  <a:noFill/>
                </a:ln>
                <a:solidFill>
                  <a:srgbClr val="FF0000"/>
                </a:solidFill>
                <a:effectLst/>
                <a:uLnTx/>
                <a:uFillTx/>
                <a:latin typeface="+mn-lt"/>
                <a:ea typeface="+mn-ea"/>
                <a:cs typeface="+mn-cs"/>
              </a:rPr>
              <a:t> el problema????</a:t>
            </a:r>
            <a:r>
              <a:rPr kumimoji="0" lang="es-ES" sz="3200" b="1" i="0" u="none" strike="noStrike" kern="1200" cap="none" spc="0" normalizeH="0" noProof="0" dirty="0" smtClean="0">
                <a:ln>
                  <a:noFill/>
                </a:ln>
                <a:solidFill>
                  <a:srgbClr val="FF0000"/>
                </a:solidFill>
                <a:effectLst/>
                <a:uLnTx/>
                <a:uFillTx/>
                <a:latin typeface="+mn-lt"/>
                <a:ea typeface="+mn-ea"/>
                <a:cs typeface="+mn-cs"/>
              </a:rPr>
              <a:t> L’URBANISME DETERMINA EL RÈGIM DEL SÒL I LES ACTIVITATS I LES POSSIBLES RESTRICCIONS NOMÉS ES PODRAN INTRODUIR PER VIA DELS PLANS URBANÍSTICS I DEGUDAMENT JUSTIFICATS</a:t>
            </a:r>
            <a:endParaRPr kumimoji="0" lang="es-ES" sz="3200" b="1"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s-E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es-ES" sz="3200" b="0" i="0" u="none" strike="noStrike" kern="1200" cap="none" spc="0" normalizeH="0" baseline="0" noProof="0" dirty="0" smtClean="0">
                <a:ln>
                  <a:noFill/>
                </a:ln>
                <a:solidFill>
                  <a:schemeClr val="tx1"/>
                </a:solidFill>
                <a:effectLst/>
                <a:uLnTx/>
                <a:uFillTx/>
                <a:latin typeface="+mn-lt"/>
                <a:ea typeface="+mn-ea"/>
                <a:cs typeface="+mn-cs"/>
              </a:rPr>
              <a:t>«razón imperiosa de interés general», razón reconocida como tal en la jurisprudencia del Tribunal de Justicia, incluidas las siguientes: el orden público, la seguridad pública, la protección civil, la salud pública, la preservación del equilibrio financiero del régimen de seguridad social, la protección de los consumidores, de los destinatarios de servicios y de los trabajadores, las exigencias de la buena fe en las transacciones comerciales, la lucha contra el fraude, la protección del</a:t>
            </a: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
        <p:nvSpPr>
          <p:cNvPr id="13" name="2 Marcador de contenido"/>
          <p:cNvSpPr txBox="1">
            <a:spLocks/>
          </p:cNvSpPr>
          <p:nvPr/>
        </p:nvSpPr>
        <p:spPr>
          <a:xfrm>
            <a:off x="304800" y="982960"/>
            <a:ext cx="8686800" cy="5043190"/>
          </a:xfrm>
          <a:prstGeom prst="rect">
            <a:avLst/>
          </a:prstGeom>
        </p:spPr>
        <p:txBody>
          <a:bodyPr>
            <a:normAutofit fontScale="47500" lnSpcReduction="20000"/>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ca-ES" sz="3200" b="1" i="0" u="none" strike="noStrike" kern="1200" cap="none" spc="0" normalizeH="0" baseline="0" noProof="0" dirty="0" smtClean="0">
                <a:ln>
                  <a:noFill/>
                </a:ln>
                <a:solidFill>
                  <a:srgbClr val="FF0000"/>
                </a:solidFill>
                <a:effectLst/>
                <a:uLnTx/>
                <a:uFillTx/>
                <a:latin typeface="+mn-lt"/>
                <a:ea typeface="+mn-ea"/>
                <a:cs typeface="+mn-cs"/>
              </a:rPr>
              <a:t>A l’hora d’introduir restriccions des del planejament i les ordenances...</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ca-ES" sz="3200" b="0"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ca-ES" sz="3200" b="0" i="0" u="none" strike="noStrike" kern="1200" cap="none" spc="0" normalizeH="0" baseline="0" noProof="0" dirty="0" smtClean="0">
                <a:ln>
                  <a:noFill/>
                </a:ln>
                <a:solidFill>
                  <a:srgbClr val="FF0000"/>
                </a:solidFill>
                <a:effectLst/>
                <a:uLnTx/>
                <a:uFillTx/>
                <a:latin typeface="+mn-lt"/>
                <a:ea typeface="+mn-ea"/>
                <a:cs typeface="+mn-cs"/>
              </a:rPr>
              <a:t>1.- Existència de la RIIG</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ca-ES" sz="3200" b="0" i="0" u="none" strike="noStrike" kern="1200" cap="none" spc="0" normalizeH="0" baseline="0" noProof="0" dirty="0" smtClean="0">
                <a:ln>
                  <a:noFill/>
                </a:ln>
                <a:solidFill>
                  <a:srgbClr val="FF0000"/>
                </a:solidFill>
                <a:effectLst/>
                <a:uLnTx/>
                <a:uFillTx/>
                <a:latin typeface="+mn-lt"/>
                <a:ea typeface="+mn-ea"/>
                <a:cs typeface="+mn-cs"/>
              </a:rPr>
              <a:t>2.- Necessitat objectiva de la seva existència (no invocació genèrica ni mitjans artificiosos). PREGUNTA... L’ORDENAMENT JURÍDIC SECTORIAL LES HA DE RECOLLIR? EN LA MEVA OPINIÓ SÍ (seguint la teoria de què tota restricció ha d’estar en una norma amb rang de Llei)</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ca-ES" sz="3200" b="0" i="0" u="none" strike="noStrike" kern="1200" cap="none" spc="0" normalizeH="0" baseline="0" noProof="0" dirty="0" smtClean="0">
                <a:ln>
                  <a:noFill/>
                </a:ln>
                <a:solidFill>
                  <a:srgbClr val="FF0000"/>
                </a:solidFill>
                <a:effectLst/>
                <a:uLnTx/>
                <a:uFillTx/>
                <a:latin typeface="+mn-lt"/>
                <a:ea typeface="+mn-ea"/>
                <a:cs typeface="+mn-cs"/>
              </a:rPr>
              <a:t>3.- Anàlisi dels requisits per avaluar i aplicació al cas concret:</a:t>
            </a:r>
          </a:p>
          <a:p>
            <a:pPr marL="342900" marR="0" lvl="0" indent="-342900" algn="l" defTabSz="457200" rtl="0" eaLnBrk="1" fontAlgn="base" latinLnBrk="0" hangingPunct="1">
              <a:lnSpc>
                <a:spcPct val="100000"/>
              </a:lnSpc>
              <a:spcBef>
                <a:spcPct val="20000"/>
              </a:spcBef>
              <a:spcAft>
                <a:spcPts val="0"/>
              </a:spcAft>
              <a:buClrTx/>
              <a:buSzTx/>
              <a:buFont typeface="Arial"/>
              <a:buChar char="•"/>
              <a:tabLst/>
              <a:defRPr/>
            </a:pPr>
            <a:r>
              <a:rPr kumimoji="0" lang="es-ES" sz="3200" b="0" i="0" u="none" strike="noStrike" kern="1200" cap="none" spc="0" normalizeH="0" baseline="0" noProof="0" dirty="0" smtClean="0">
                <a:ln>
                  <a:noFill/>
                </a:ln>
                <a:solidFill>
                  <a:srgbClr val="FF0000"/>
                </a:solidFill>
                <a:effectLst/>
                <a:uLnTx/>
                <a:uFillTx/>
                <a:latin typeface="+mn-lt"/>
                <a:ea typeface="+mn-ea"/>
                <a:cs typeface="+mn-cs"/>
              </a:rPr>
              <a:t>a) no discriminación: que los requisitos no sean discriminatorios, ni directa ni indirectamente, en función de la nacionalidad o, por lo que se refiere a las sociedades, del domicilio social;</a:t>
            </a:r>
          </a:p>
          <a:p>
            <a:pPr marL="342900" marR="0" lvl="0" indent="-342900" algn="l" defTabSz="457200" rtl="0" eaLnBrk="1" fontAlgn="base" latinLnBrk="0" hangingPunct="1">
              <a:lnSpc>
                <a:spcPct val="100000"/>
              </a:lnSpc>
              <a:spcBef>
                <a:spcPct val="20000"/>
              </a:spcBef>
              <a:spcAft>
                <a:spcPts val="0"/>
              </a:spcAft>
              <a:buClrTx/>
              <a:buSzTx/>
              <a:buFont typeface="Arial"/>
              <a:buChar char="•"/>
              <a:tabLst/>
              <a:defRPr/>
            </a:pPr>
            <a:r>
              <a:rPr kumimoji="0" lang="es-ES" sz="3200" b="0" i="0" u="none" strike="noStrike" kern="1200" cap="none" spc="0" normalizeH="0" baseline="0" noProof="0" dirty="0" smtClean="0">
                <a:ln>
                  <a:noFill/>
                </a:ln>
                <a:solidFill>
                  <a:srgbClr val="FF0000"/>
                </a:solidFill>
                <a:effectLst/>
                <a:uLnTx/>
                <a:uFillTx/>
                <a:latin typeface="+mn-lt"/>
                <a:ea typeface="+mn-ea"/>
                <a:cs typeface="+mn-cs"/>
              </a:rPr>
              <a:t>b) necesidad: que los requisitos estén justificados por una razón imperiosa de interés general;</a:t>
            </a:r>
          </a:p>
          <a:p>
            <a:pPr marL="342900" marR="0" lvl="0" indent="-342900" algn="l" defTabSz="457200" rtl="0" eaLnBrk="1" fontAlgn="base" latinLnBrk="0" hangingPunct="1">
              <a:lnSpc>
                <a:spcPct val="100000"/>
              </a:lnSpc>
              <a:spcBef>
                <a:spcPct val="20000"/>
              </a:spcBef>
              <a:spcAft>
                <a:spcPts val="0"/>
              </a:spcAft>
              <a:buClrTx/>
              <a:buSzTx/>
              <a:buFont typeface="Arial"/>
              <a:buChar char="•"/>
              <a:tabLst/>
              <a:defRPr/>
            </a:pPr>
            <a:r>
              <a:rPr kumimoji="0" lang="es-ES" sz="3200" b="0" i="0" u="none" strike="noStrike" kern="1200" cap="none" spc="0" normalizeH="0" baseline="0" noProof="0" dirty="0" smtClean="0">
                <a:ln>
                  <a:noFill/>
                </a:ln>
                <a:solidFill>
                  <a:srgbClr val="FF0000"/>
                </a:solidFill>
                <a:effectLst/>
                <a:uLnTx/>
                <a:uFillTx/>
                <a:latin typeface="+mn-lt"/>
                <a:ea typeface="+mn-ea"/>
                <a:cs typeface="+mn-cs"/>
              </a:rPr>
              <a:t>c) proporcionalidad: que los requisitos sean adecuados para garantizar la realización del objetivo que se persigue y no vayan más allá de lo necesario para conseguir dicho objetivo y que no se puedan sustituir por otras medidas menos restrictivas que permitan obtener el mismo resultado.</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s-ES" sz="3200" b="0" i="0" u="none" strike="noStrike" kern="1200" cap="none" spc="0" normalizeH="0" baseline="0" noProof="0" dirty="0" smtClean="0">
                <a:ln>
                  <a:noFill/>
                </a:ln>
                <a:solidFill>
                  <a:srgbClr val="FF0000"/>
                </a:solidFill>
                <a:effectLst/>
                <a:uLnTx/>
                <a:uFillTx/>
                <a:latin typeface="+mn-lt"/>
                <a:ea typeface="+mn-ea"/>
                <a:cs typeface="+mn-cs"/>
              </a:rPr>
              <a:t>		una línea jurisprudencial vincula el </a:t>
            </a:r>
            <a:r>
              <a:rPr kumimoji="0" lang="es-ES" sz="3200" b="0" i="0" u="none" strike="noStrike" kern="1200" cap="none" spc="0" normalizeH="0" baseline="0" noProof="0" dirty="0" err="1" smtClean="0">
                <a:ln>
                  <a:noFill/>
                </a:ln>
                <a:solidFill>
                  <a:srgbClr val="FF0000"/>
                </a:solidFill>
                <a:effectLst/>
                <a:uLnTx/>
                <a:uFillTx/>
                <a:latin typeface="+mn-lt"/>
                <a:ea typeface="+mn-ea"/>
                <a:cs typeface="+mn-cs"/>
              </a:rPr>
              <a:t>principi</a:t>
            </a:r>
            <a:r>
              <a:rPr kumimoji="0" lang="es-ES" sz="3200" b="0" i="0" u="none" strike="noStrike" kern="1200" cap="none" spc="0" normalizeH="0" baseline="0" noProof="0" dirty="0" smtClean="0">
                <a:ln>
                  <a:noFill/>
                </a:ln>
                <a:solidFill>
                  <a:srgbClr val="FF0000"/>
                </a:solidFill>
                <a:effectLst/>
                <a:uLnTx/>
                <a:uFillTx/>
                <a:latin typeface="+mn-lt"/>
                <a:ea typeface="+mn-ea"/>
                <a:cs typeface="+mn-cs"/>
              </a:rPr>
              <a:t> de </a:t>
            </a:r>
            <a:r>
              <a:rPr kumimoji="0" lang="es-ES" sz="3200" b="0" i="0" u="none" strike="noStrike" kern="1200" cap="none" spc="0" normalizeH="0" baseline="0" noProof="0" dirty="0" err="1" smtClean="0">
                <a:ln>
                  <a:noFill/>
                </a:ln>
                <a:solidFill>
                  <a:srgbClr val="FF0000"/>
                </a:solidFill>
                <a:effectLst/>
                <a:uLnTx/>
                <a:uFillTx/>
                <a:latin typeface="+mn-lt"/>
                <a:ea typeface="+mn-ea"/>
                <a:cs typeface="+mn-cs"/>
              </a:rPr>
              <a:t>proporcionalitat</a:t>
            </a:r>
            <a:r>
              <a:rPr kumimoji="0" lang="es-ES" sz="3200" b="0" i="0" u="none" strike="noStrike" kern="1200" cap="none" spc="0" normalizeH="0" baseline="0" noProof="0" dirty="0" smtClean="0">
                <a:ln>
                  <a:noFill/>
                </a:ln>
                <a:solidFill>
                  <a:srgbClr val="FF0000"/>
                </a:solidFill>
                <a:effectLst/>
                <a:uLnTx/>
                <a:uFillTx/>
                <a:latin typeface="+mn-lt"/>
                <a:ea typeface="+mn-ea"/>
                <a:cs typeface="+mn-cs"/>
              </a:rPr>
              <a:t> de la </a:t>
            </a:r>
            <a:r>
              <a:rPr kumimoji="0" lang="es-ES" sz="3200" b="0" i="0" u="none" strike="noStrike" kern="1200" cap="none" spc="0" normalizeH="0" baseline="0" noProof="0" dirty="0" err="1" smtClean="0">
                <a:ln>
                  <a:noFill/>
                </a:ln>
                <a:solidFill>
                  <a:srgbClr val="FF0000"/>
                </a:solidFill>
                <a:effectLst/>
                <a:uLnTx/>
                <a:uFillTx/>
                <a:latin typeface="+mn-lt"/>
                <a:ea typeface="+mn-ea"/>
                <a:cs typeface="+mn-cs"/>
              </a:rPr>
              <a:t>interdicció</a:t>
            </a:r>
            <a:r>
              <a:rPr kumimoji="0" lang="es-ES" sz="3200" b="0" i="0" u="none" strike="noStrike" kern="1200" cap="none" spc="0" normalizeH="0" baseline="0" noProof="0" dirty="0" smtClean="0">
                <a:ln>
                  <a:noFill/>
                </a:ln>
                <a:solidFill>
                  <a:srgbClr val="FF0000"/>
                </a:solidFill>
                <a:effectLst/>
                <a:uLnTx/>
                <a:uFillTx/>
                <a:latin typeface="+mn-lt"/>
                <a:ea typeface="+mn-ea"/>
                <a:cs typeface="+mn-cs"/>
              </a:rPr>
              <a:t> de </a:t>
            </a:r>
            <a:r>
              <a:rPr kumimoji="0" lang="es-ES" sz="3200" b="0" i="0" u="none" strike="noStrike" kern="1200" cap="none" spc="0" normalizeH="0" baseline="0" noProof="0" dirty="0" err="1" smtClean="0">
                <a:ln>
                  <a:noFill/>
                </a:ln>
                <a:solidFill>
                  <a:srgbClr val="FF0000"/>
                </a:solidFill>
                <a:effectLst/>
                <a:uLnTx/>
                <a:uFillTx/>
                <a:latin typeface="+mn-lt"/>
                <a:ea typeface="+mn-ea"/>
                <a:cs typeface="+mn-cs"/>
              </a:rPr>
              <a:t>l’arbitrarietat</a:t>
            </a:r>
            <a:r>
              <a:rPr kumimoji="0" lang="es-ES" sz="3200" b="0" i="0" u="none" strike="noStrike" kern="1200" cap="none" spc="0" normalizeH="0" baseline="0" noProof="0" dirty="0" smtClean="0">
                <a:ln>
                  <a:noFill/>
                </a:ln>
                <a:solidFill>
                  <a:srgbClr val="FF0000"/>
                </a:solidFill>
                <a:effectLst/>
                <a:uLnTx/>
                <a:uFillTx/>
                <a:latin typeface="+mn-lt"/>
                <a:ea typeface="+mn-ea"/>
                <a:cs typeface="+mn-cs"/>
              </a:rPr>
              <a:t> (art. 9.3 CE). </a:t>
            </a:r>
            <a:r>
              <a:rPr kumimoji="0" lang="es-ES" sz="3200" b="0" i="1" u="none" strike="noStrike" kern="1200" cap="none" spc="0" normalizeH="0" baseline="0" noProof="0" dirty="0" smtClean="0">
                <a:ln>
                  <a:noFill/>
                </a:ln>
                <a:solidFill>
                  <a:srgbClr val="FF0000"/>
                </a:solidFill>
                <a:effectLst/>
                <a:uLnTx/>
                <a:uFillTx/>
                <a:latin typeface="+mn-lt"/>
                <a:ea typeface="+mn-ea"/>
                <a:cs typeface="+mn-cs"/>
              </a:rPr>
              <a:t>Vid. </a:t>
            </a:r>
            <a:r>
              <a:rPr kumimoji="0" lang="es-ES" sz="3200" b="0" i="0" u="none" strike="noStrike" kern="1200" cap="none" spc="0" normalizeH="0" baseline="0" noProof="0" dirty="0" smtClean="0">
                <a:ln>
                  <a:noFill/>
                </a:ln>
                <a:solidFill>
                  <a:srgbClr val="FF0000"/>
                </a:solidFill>
                <a:effectLst/>
                <a:uLnTx/>
                <a:uFillTx/>
                <a:latin typeface="+mn-lt"/>
                <a:ea typeface="+mn-ea"/>
                <a:cs typeface="+mn-cs"/>
              </a:rPr>
              <a:t>las SSTC 6/1988 (FJ 3.º) y 50/1995 (FJ 7.º). </a:t>
            </a:r>
            <a:endParaRPr kumimoji="0" lang="ca-ES" sz="3200" b="0"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ca-ES" sz="3200" b="0" i="0" u="none" strike="noStrike" kern="1200" cap="none" spc="0" normalizeH="0" baseline="0" noProof="0" dirty="0" smtClean="0">
                <a:ln>
                  <a:noFill/>
                </a:ln>
                <a:solidFill>
                  <a:srgbClr val="FF0000"/>
                </a:solidFill>
                <a:effectLst/>
                <a:uLnTx/>
                <a:uFillTx/>
                <a:latin typeface="+mn-lt"/>
                <a:ea typeface="+mn-ea"/>
                <a:cs typeface="+mn-cs"/>
              </a:rPr>
              <a:t>4.- Respecte a la legalitat de la institució sigui quina sigui</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ca-ES" sz="3200" b="0" i="0" u="none" strike="noStrike" kern="1200" cap="none" spc="0" normalizeH="0" baseline="0" noProof="0" dirty="0" smtClean="0">
                <a:ln>
                  <a:noFill/>
                </a:ln>
                <a:solidFill>
                  <a:srgbClr val="FF0000"/>
                </a:solidFill>
                <a:effectLst/>
                <a:uLnTx/>
                <a:uFillTx/>
                <a:latin typeface="+mn-lt"/>
                <a:ea typeface="+mn-ea"/>
                <a:cs typeface="+mn-cs"/>
              </a:rPr>
              <a:t>5.- La motivació sigui suficient</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ca-ES" sz="3200" b="0"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ca-ES" sz="3200" b="0" i="0" u="none" strike="noStrike" kern="1200" cap="none" spc="0" normalizeH="0" baseline="0" noProof="0" dirty="0" smtClean="0">
                <a:ln>
                  <a:noFill/>
                </a:ln>
                <a:solidFill>
                  <a:srgbClr val="FF0000"/>
                </a:solidFill>
                <a:effectLst/>
                <a:uLnTx/>
                <a:uFillTx/>
                <a:latin typeface="+mn-lt"/>
                <a:ea typeface="+mn-ea"/>
                <a:cs typeface="+mn-cs"/>
              </a:rPr>
              <a:t> I a recordar... </a:t>
            </a:r>
            <a:r>
              <a:rPr kumimoji="0" lang="es-ES" sz="3200" b="0" i="0" u="none" strike="noStrike" kern="1200" cap="none" spc="0" normalizeH="0" baseline="0" noProof="0" dirty="0" smtClean="0">
                <a:ln>
                  <a:noFill/>
                </a:ln>
                <a:solidFill>
                  <a:srgbClr val="FF0000"/>
                </a:solidFill>
                <a:effectLst/>
                <a:uLnTx/>
                <a:uFillTx/>
                <a:latin typeface="+mn-lt"/>
                <a:ea typeface="+mn-ea"/>
                <a:cs typeface="+mn-cs"/>
              </a:rPr>
              <a:t>Si fueren varios los admisibles, se elegirá el menos restrictivo de la libertad individual y en el mismo sentido el  artículo 84   de la  Ley 7/1985, de 2 de abril  , reguladora de las Bases del Régimen Local establece que la actividad de intervención se ajustará, en todo caso, a los principios de igualdad de trato, congruencia con los motivos y fines justificativos y respecto a la libertad individual</a:t>
            </a:r>
            <a:endParaRPr kumimoji="0" lang="es-ES" sz="3200" b="0" i="0" u="none" strike="noStrike" kern="1200" cap="none" spc="0" normalizeH="0" baseline="0" noProof="0" dirty="0">
              <a:ln>
                <a:noFill/>
              </a:ln>
              <a:solidFill>
                <a:srgbClr val="FF0000"/>
              </a:solidFill>
              <a:effectLst/>
              <a:uLnTx/>
              <a:uFillTx/>
              <a:latin typeface="+mn-lt"/>
              <a:ea typeface="+mn-ea"/>
              <a:cs typeface="+mn-cs"/>
            </a:endParaRP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pic>
        <p:nvPicPr>
          <p:cNvPr id="59394" name="Picture 2"/>
          <p:cNvPicPr>
            <a:picLocks noChangeAspect="1" noChangeArrowheads="1"/>
          </p:cNvPicPr>
          <p:nvPr/>
        </p:nvPicPr>
        <p:blipFill>
          <a:blip r:embed="rId3"/>
          <a:srcRect/>
          <a:stretch>
            <a:fillRect/>
          </a:stretch>
        </p:blipFill>
        <p:spPr bwMode="auto">
          <a:xfrm>
            <a:off x="152400" y="1413510"/>
            <a:ext cx="8511726" cy="4612640"/>
          </a:xfrm>
          <a:prstGeom prst="rect">
            <a:avLst/>
          </a:prstGeom>
          <a:noFill/>
          <a:ln w="9525">
            <a:noFill/>
            <a:miter lim="800000"/>
            <a:headEnd/>
            <a:tailEnd/>
          </a:ln>
          <a:effectLst/>
        </p:spPr>
      </p:pic>
      <p:sp>
        <p:nvSpPr>
          <p:cNvPr id="13" name="12 CuadroTexto"/>
          <p:cNvSpPr txBox="1"/>
          <p:nvPr/>
        </p:nvSpPr>
        <p:spPr>
          <a:xfrm>
            <a:off x="731520" y="690880"/>
            <a:ext cx="7782560" cy="646331"/>
          </a:xfrm>
          <a:prstGeom prst="rect">
            <a:avLst/>
          </a:prstGeom>
          <a:noFill/>
        </p:spPr>
        <p:txBody>
          <a:bodyPr wrap="square" rtlCol="0">
            <a:spAutoFit/>
          </a:bodyPr>
          <a:lstStyle/>
          <a:p>
            <a:r>
              <a:rPr lang="es-ES" b="1" dirty="0" smtClean="0"/>
              <a:t>NOVÈ.- LA ESTRICTA DOCTRINA DELS TRIBUNALS QUE IMPEDEIX LA LEGALITZACIÓ POSTERIOR EN CAS D’ACTES ANUL-LATS</a:t>
            </a:r>
            <a:endParaRPr lang="es-ES" b="1" dirty="0"/>
          </a:p>
        </p:txBody>
      </p:sp>
      <p:sp>
        <p:nvSpPr>
          <p:cNvPr id="14"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CuadroTexto"/>
          <p:cNvSpPr txBox="1"/>
          <p:nvPr/>
        </p:nvSpPr>
        <p:spPr>
          <a:xfrm>
            <a:off x="609600" y="904240"/>
            <a:ext cx="7345680" cy="4524315"/>
          </a:xfrm>
          <a:prstGeom prst="rect">
            <a:avLst/>
          </a:prstGeom>
          <a:noFill/>
        </p:spPr>
        <p:txBody>
          <a:bodyPr wrap="square" rtlCol="0">
            <a:spAutoFit/>
          </a:bodyPr>
          <a:lstStyle/>
          <a:p>
            <a:r>
              <a:rPr lang="es-ES" b="1" dirty="0" smtClean="0"/>
              <a:t>DESÈ.- TIPUS DE LLICÈNCIES I COMUNICATS (O EL QUE SERIA EL MATEIX, TIPOLOGIES DE CONTROL)</a:t>
            </a:r>
          </a:p>
          <a:p>
            <a:endParaRPr lang="es-ES" dirty="0" smtClean="0"/>
          </a:p>
          <a:p>
            <a:r>
              <a:rPr lang="es-ES" dirty="0" smtClean="0"/>
              <a:t>SUPÒSIT A: CAP CONTROL</a:t>
            </a:r>
          </a:p>
          <a:p>
            <a:endParaRPr lang="es-ES" dirty="0" smtClean="0"/>
          </a:p>
          <a:p>
            <a:r>
              <a:rPr lang="es-ES" dirty="0" smtClean="0"/>
              <a:t>SUPÒSIT B: CONTROL AMB LLICÈNCIES EN OBRES I ACTIVITATS I EN LA FINALIZACIÓ DELS MATEIXOS</a:t>
            </a:r>
          </a:p>
          <a:p>
            <a:endParaRPr lang="es-ES" dirty="0" smtClean="0"/>
          </a:p>
          <a:p>
            <a:r>
              <a:rPr lang="es-ES" dirty="0" smtClean="0"/>
              <a:t>SUPÒSIT C: COMUNICAT D’ACTIVITATS, LLICÈNCIA D’OBRES I COMUNICATS EN LA FINALITZACIÓ DELS MATEIXOS</a:t>
            </a:r>
          </a:p>
          <a:p>
            <a:endParaRPr lang="es-ES" dirty="0" smtClean="0"/>
          </a:p>
          <a:p>
            <a:r>
              <a:rPr lang="es-ES" dirty="0" smtClean="0"/>
              <a:t>SUPÒSIT D: LLICÈNCIA D’ACTIVITATS, COMUNICAT D’OBRES I COMUNICAT EN LA FINALITZACIÓ DELS MATEIXOS</a:t>
            </a:r>
          </a:p>
          <a:p>
            <a:endParaRPr lang="es-ES" dirty="0" smtClean="0"/>
          </a:p>
          <a:p>
            <a:r>
              <a:rPr lang="es-ES" dirty="0" smtClean="0"/>
              <a:t>SUPÒSIT E: COMUNICAT D’ACTIVITATS, AUTORITZACIÓ SECTORIAL, COMUNICAT D’OBRES, I COMUNICAT EN LA FINALITZACIÓ DELS MATEIXOS</a:t>
            </a:r>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11 CuadroTexto"/>
          <p:cNvSpPr txBox="1"/>
          <p:nvPr/>
        </p:nvSpPr>
        <p:spPr>
          <a:xfrm>
            <a:off x="152400" y="746298"/>
            <a:ext cx="8636000" cy="5601533"/>
          </a:xfrm>
          <a:prstGeom prst="rect">
            <a:avLst/>
          </a:prstGeom>
          <a:noFill/>
        </p:spPr>
        <p:txBody>
          <a:bodyPr wrap="square" rtlCol="0">
            <a:spAutoFit/>
          </a:bodyPr>
          <a:lstStyle/>
          <a:p>
            <a:r>
              <a:rPr lang="es-ES" b="1" dirty="0" smtClean="0"/>
              <a:t>ONZÈ.- LA REGULACIÓ DE LES LLICÈNCIES </a:t>
            </a:r>
          </a:p>
          <a:p>
            <a:endParaRPr lang="es-ES" b="1" dirty="0" smtClean="0"/>
          </a:p>
          <a:p>
            <a:r>
              <a:rPr lang="es-ES" sz="1100" b="1" dirty="0" err="1" smtClean="0"/>
              <a:t>Article</a:t>
            </a:r>
            <a:r>
              <a:rPr lang="es-ES" sz="1100" b="1" dirty="0" smtClean="0"/>
              <a:t> 187</a:t>
            </a:r>
          </a:p>
          <a:p>
            <a:r>
              <a:rPr lang="es-ES" sz="1100" i="1" dirty="0" err="1" smtClean="0"/>
              <a:t>Actes</a:t>
            </a:r>
            <a:r>
              <a:rPr lang="es-ES" sz="1100" i="1" dirty="0" smtClean="0"/>
              <a:t> </a:t>
            </a:r>
            <a:r>
              <a:rPr lang="es-ES" sz="1100" i="1" dirty="0" err="1" smtClean="0"/>
              <a:t>subjectes</a:t>
            </a:r>
            <a:r>
              <a:rPr lang="es-ES" sz="1100" i="1" dirty="0" smtClean="0"/>
              <a:t> a </a:t>
            </a:r>
            <a:r>
              <a:rPr lang="es-ES" sz="1100" i="1" dirty="0" err="1" smtClean="0"/>
              <a:t>llicència</a:t>
            </a:r>
            <a:r>
              <a:rPr lang="es-ES" sz="1100" i="1" dirty="0" smtClean="0"/>
              <a:t> urbanística</a:t>
            </a:r>
            <a:endParaRPr lang="es-ES" sz="1100" dirty="0" smtClean="0"/>
          </a:p>
          <a:p>
            <a:r>
              <a:rPr lang="es-ES" sz="1100" dirty="0" smtClean="0"/>
              <a:t>1. </a:t>
            </a:r>
            <a:r>
              <a:rPr lang="es-ES" sz="1100" dirty="0" err="1" smtClean="0"/>
              <a:t>Estan</a:t>
            </a:r>
            <a:r>
              <a:rPr lang="es-ES" sz="1100" dirty="0" smtClean="0"/>
              <a:t> </a:t>
            </a:r>
            <a:r>
              <a:rPr lang="es-ES" sz="1100" dirty="0" err="1" smtClean="0"/>
              <a:t>subjectes</a:t>
            </a:r>
            <a:r>
              <a:rPr lang="es-ES" sz="1100" dirty="0" smtClean="0"/>
              <a:t> a la </a:t>
            </a:r>
            <a:r>
              <a:rPr lang="es-ES" sz="1100" dirty="0" err="1" smtClean="0"/>
              <a:t>llicència</a:t>
            </a:r>
            <a:r>
              <a:rPr lang="es-ES" sz="1100" dirty="0" smtClean="0"/>
              <a:t> urbanística </a:t>
            </a:r>
            <a:r>
              <a:rPr lang="es-ES" sz="1100" dirty="0" err="1" smtClean="0"/>
              <a:t>prèvia</a:t>
            </a:r>
            <a:r>
              <a:rPr lang="es-ES" sz="1100" dirty="0" smtClean="0"/>
              <a:t>, </a:t>
            </a:r>
            <a:r>
              <a:rPr lang="es-ES" sz="1100" dirty="0" err="1" smtClean="0"/>
              <a:t>amb</a:t>
            </a:r>
            <a:r>
              <a:rPr lang="es-ES" sz="1100" dirty="0" smtClean="0"/>
              <a:t> les </a:t>
            </a:r>
            <a:r>
              <a:rPr lang="es-ES" sz="1100" dirty="0" err="1" smtClean="0"/>
              <a:t>excepcions</a:t>
            </a:r>
            <a:r>
              <a:rPr lang="es-ES" sz="1100" dirty="0" smtClean="0"/>
              <a:t> que </a:t>
            </a:r>
            <a:r>
              <a:rPr lang="es-ES" sz="1100" dirty="0" err="1" smtClean="0"/>
              <a:t>estableix</a:t>
            </a:r>
            <a:r>
              <a:rPr lang="es-ES" sz="1100" dirty="0" smtClean="0"/>
              <a:t> </a:t>
            </a:r>
            <a:r>
              <a:rPr lang="es-ES" sz="1100" dirty="0" err="1" smtClean="0"/>
              <a:t>l’article</a:t>
            </a:r>
            <a:r>
              <a:rPr lang="es-ES" sz="1100" dirty="0" smtClean="0"/>
              <a:t> 187</a:t>
            </a:r>
            <a:r>
              <a:rPr lang="es-ES" sz="1100" i="1" dirty="0" smtClean="0"/>
              <a:t> ter, </a:t>
            </a:r>
            <a:r>
              <a:rPr lang="es-ES" sz="1100" dirty="0" err="1" smtClean="0"/>
              <a:t>els</a:t>
            </a:r>
            <a:r>
              <a:rPr lang="es-ES" sz="1100" dirty="0" smtClean="0"/>
              <a:t> </a:t>
            </a:r>
            <a:r>
              <a:rPr lang="es-ES" sz="1100" dirty="0" err="1" smtClean="0"/>
              <a:t>actes</a:t>
            </a:r>
            <a:r>
              <a:rPr lang="es-ES" sz="1100" dirty="0" smtClean="0"/>
              <a:t> </a:t>
            </a:r>
            <a:r>
              <a:rPr lang="es-ES" sz="1100" dirty="0" err="1" smtClean="0"/>
              <a:t>següents:a</a:t>
            </a:r>
            <a:r>
              <a:rPr lang="es-ES" sz="1100" dirty="0" smtClean="0"/>
              <a:t>) </a:t>
            </a:r>
            <a:r>
              <a:rPr lang="es-ES" sz="1100" dirty="0" err="1" smtClean="0"/>
              <a:t>Els</a:t>
            </a:r>
            <a:r>
              <a:rPr lang="es-ES" sz="1100" dirty="0" smtClean="0"/>
              <a:t> </a:t>
            </a:r>
            <a:r>
              <a:rPr lang="es-ES" sz="1100" dirty="0" err="1" smtClean="0"/>
              <a:t>moviments</a:t>
            </a:r>
            <a:r>
              <a:rPr lang="es-ES" sz="1100" dirty="0" smtClean="0"/>
              <a:t> de </a:t>
            </a:r>
            <a:r>
              <a:rPr lang="es-ES" sz="1100" dirty="0" err="1" smtClean="0"/>
              <a:t>terra</a:t>
            </a:r>
            <a:r>
              <a:rPr lang="es-ES" sz="1100" dirty="0" smtClean="0"/>
              <a:t> i les </a:t>
            </a:r>
            <a:r>
              <a:rPr lang="es-ES" sz="1100" dirty="0" err="1" smtClean="0"/>
              <a:t>esplanacions</a:t>
            </a:r>
            <a:r>
              <a:rPr lang="es-ES" sz="1100" dirty="0" smtClean="0"/>
              <a:t> </a:t>
            </a:r>
            <a:r>
              <a:rPr lang="es-ES" sz="1100" dirty="0" err="1" smtClean="0"/>
              <a:t>dels</a:t>
            </a:r>
            <a:r>
              <a:rPr lang="es-ES" sz="1100" dirty="0" smtClean="0"/>
              <a:t> </a:t>
            </a:r>
            <a:r>
              <a:rPr lang="es-ES" sz="1100" dirty="0" err="1" smtClean="0"/>
              <a:t>terrenys</a:t>
            </a:r>
            <a:r>
              <a:rPr lang="es-ES" sz="1100" dirty="0" smtClean="0"/>
              <a:t>.</a:t>
            </a:r>
          </a:p>
          <a:p>
            <a:r>
              <a:rPr lang="es-ES" sz="1100" dirty="0" smtClean="0"/>
              <a:t>b) Les </a:t>
            </a:r>
            <a:r>
              <a:rPr lang="es-ES" sz="1100" dirty="0" err="1" smtClean="0"/>
              <a:t>parcel·lacions</a:t>
            </a:r>
            <a:r>
              <a:rPr lang="es-ES" sz="1100" dirty="0" smtClean="0"/>
              <a:t> </a:t>
            </a:r>
            <a:r>
              <a:rPr lang="es-ES" sz="1100" dirty="0" err="1" smtClean="0"/>
              <a:t>urbanístiques</a:t>
            </a:r>
            <a:r>
              <a:rPr lang="es-ES" sz="1100" dirty="0" smtClean="0"/>
              <a:t>.</a:t>
            </a:r>
          </a:p>
          <a:p>
            <a:r>
              <a:rPr lang="es-ES" sz="1100" dirty="0" smtClean="0"/>
              <a:t>c) La </a:t>
            </a:r>
            <a:r>
              <a:rPr lang="es-ES" sz="1100" dirty="0" err="1" smtClean="0"/>
              <a:t>construcció</a:t>
            </a:r>
            <a:r>
              <a:rPr lang="es-ES" sz="1100" dirty="0" smtClean="0"/>
              <a:t> </a:t>
            </a:r>
            <a:r>
              <a:rPr lang="es-ES" sz="1100" dirty="0" err="1" smtClean="0"/>
              <a:t>d’edificis</a:t>
            </a:r>
            <a:r>
              <a:rPr lang="es-ES" sz="1100" dirty="0" smtClean="0"/>
              <a:t> de nova planta i la </a:t>
            </a:r>
            <a:r>
              <a:rPr lang="es-ES" sz="1100" dirty="0" err="1" smtClean="0"/>
              <a:t>intervenció</a:t>
            </a:r>
            <a:r>
              <a:rPr lang="es-ES" sz="1100" dirty="0" smtClean="0"/>
              <a:t> en </a:t>
            </a:r>
            <a:r>
              <a:rPr lang="es-ES" sz="1100" dirty="0" err="1" smtClean="0"/>
              <a:t>els</a:t>
            </a:r>
            <a:r>
              <a:rPr lang="es-ES" sz="1100" dirty="0" smtClean="0"/>
              <a:t> </a:t>
            </a:r>
            <a:r>
              <a:rPr lang="es-ES" sz="1100" dirty="0" err="1" smtClean="0"/>
              <a:t>edificis</a:t>
            </a:r>
            <a:r>
              <a:rPr lang="es-ES" sz="1100" dirty="0" smtClean="0"/>
              <a:t> </a:t>
            </a:r>
            <a:r>
              <a:rPr lang="es-ES" sz="1100" dirty="0" err="1" smtClean="0"/>
              <a:t>ja</a:t>
            </a:r>
            <a:r>
              <a:rPr lang="es-ES" sz="1100" dirty="0" smtClean="0"/>
              <a:t> </a:t>
            </a:r>
            <a:r>
              <a:rPr lang="es-ES" sz="1100" dirty="0" err="1" smtClean="0"/>
              <a:t>existents</a:t>
            </a:r>
            <a:r>
              <a:rPr lang="es-ES" sz="1100" dirty="0" smtClean="0"/>
              <a:t> que, </a:t>
            </a:r>
            <a:r>
              <a:rPr lang="es-ES" sz="1100" dirty="0" err="1" smtClean="0"/>
              <a:t>d’acord</a:t>
            </a:r>
            <a:r>
              <a:rPr lang="es-ES" sz="1100" dirty="0" smtClean="0"/>
              <a:t> </a:t>
            </a:r>
            <a:r>
              <a:rPr lang="es-ES" sz="1100" dirty="0" err="1" smtClean="0"/>
              <a:t>amb</a:t>
            </a:r>
            <a:r>
              <a:rPr lang="es-ES" sz="1100" dirty="0" smtClean="0"/>
              <a:t> la </a:t>
            </a:r>
            <a:r>
              <a:rPr lang="es-ES" sz="1100" dirty="0" err="1" smtClean="0"/>
              <a:t>legislació</a:t>
            </a:r>
            <a:r>
              <a:rPr lang="es-ES" sz="1100" dirty="0" smtClean="0"/>
              <a:t> sobre </a:t>
            </a:r>
            <a:r>
              <a:rPr lang="es-ES" sz="1100" dirty="0" err="1" smtClean="0"/>
              <a:t>ordenació</a:t>
            </a:r>
            <a:r>
              <a:rPr lang="es-ES" sz="1100" dirty="0" smtClean="0"/>
              <a:t> de </a:t>
            </a:r>
            <a:r>
              <a:rPr lang="es-ES" sz="1100" dirty="0" err="1" smtClean="0"/>
              <a:t>l’edificació</a:t>
            </a:r>
            <a:r>
              <a:rPr lang="es-ES" sz="1100" dirty="0" smtClean="0"/>
              <a:t>, </a:t>
            </a:r>
            <a:r>
              <a:rPr lang="es-ES" sz="1100" dirty="0" err="1" smtClean="0"/>
              <a:t>requereixen</a:t>
            </a:r>
            <a:r>
              <a:rPr lang="es-ES" sz="1100" dirty="0" smtClean="0"/>
              <a:t> </a:t>
            </a:r>
            <a:r>
              <a:rPr lang="es-ES" sz="1100" dirty="0" err="1" smtClean="0"/>
              <a:t>l’elaboració</a:t>
            </a:r>
            <a:r>
              <a:rPr lang="es-ES" sz="1100" dirty="0" smtClean="0"/>
              <a:t> </a:t>
            </a:r>
            <a:r>
              <a:rPr lang="es-ES" sz="1100" dirty="0" err="1" smtClean="0"/>
              <a:t>d’un</a:t>
            </a:r>
            <a:r>
              <a:rPr lang="es-ES" sz="1100" dirty="0" smtClean="0"/>
              <a:t> </a:t>
            </a:r>
            <a:r>
              <a:rPr lang="es-ES" sz="1100" dirty="0" err="1" smtClean="0"/>
              <a:t>projecte</a:t>
            </a:r>
            <a:r>
              <a:rPr lang="es-ES" sz="1100" dirty="0" smtClean="0"/>
              <a:t> </a:t>
            </a:r>
            <a:r>
              <a:rPr lang="es-ES" sz="1100" dirty="0" err="1" smtClean="0"/>
              <a:t>tècnic</a:t>
            </a:r>
            <a:r>
              <a:rPr lang="es-ES" sz="1100" dirty="0" smtClean="0"/>
              <a:t> i la </a:t>
            </a:r>
            <a:r>
              <a:rPr lang="es-ES" sz="1100" dirty="0" err="1" smtClean="0"/>
              <a:t>demolició</a:t>
            </a:r>
            <a:r>
              <a:rPr lang="es-ES" sz="1100" dirty="0" smtClean="0"/>
              <a:t> total o parcial.</a:t>
            </a:r>
          </a:p>
          <a:p>
            <a:r>
              <a:rPr lang="es-ES" sz="1100" dirty="0" smtClean="0"/>
              <a:t>d) La primera </a:t>
            </a:r>
            <a:r>
              <a:rPr lang="es-ES" sz="1100" dirty="0" err="1" smtClean="0"/>
              <a:t>utilització</a:t>
            </a:r>
            <a:r>
              <a:rPr lang="es-ES" sz="1100" dirty="0" smtClean="0"/>
              <a:t> i </a:t>
            </a:r>
            <a:r>
              <a:rPr lang="es-ES" sz="1100" dirty="0" err="1" smtClean="0"/>
              <a:t>ocupació</a:t>
            </a:r>
            <a:r>
              <a:rPr lang="es-ES" sz="1100" dirty="0" smtClean="0"/>
              <a:t> parcial </a:t>
            </a:r>
            <a:r>
              <a:rPr lang="es-ES" sz="1100" dirty="0" err="1" smtClean="0"/>
              <a:t>dels</a:t>
            </a:r>
            <a:r>
              <a:rPr lang="es-ES" sz="1100" dirty="0" smtClean="0"/>
              <a:t> </a:t>
            </a:r>
            <a:r>
              <a:rPr lang="es-ES" sz="1100" dirty="0" err="1" smtClean="0"/>
              <a:t>edificis</a:t>
            </a:r>
            <a:r>
              <a:rPr lang="es-ES" sz="1100" dirty="0" smtClean="0"/>
              <a:t>.</a:t>
            </a:r>
          </a:p>
          <a:p>
            <a:r>
              <a:rPr lang="es-ES" sz="1100" dirty="0" smtClean="0"/>
              <a:t>e) El </a:t>
            </a:r>
            <a:r>
              <a:rPr lang="es-ES" sz="1100" dirty="0" err="1" smtClean="0"/>
              <a:t>canvi</a:t>
            </a:r>
            <a:r>
              <a:rPr lang="es-ES" sz="1100" dirty="0" smtClean="0"/>
              <a:t> </a:t>
            </a:r>
            <a:r>
              <a:rPr lang="es-ES" sz="1100" dirty="0" err="1" smtClean="0"/>
              <a:t>dels</a:t>
            </a:r>
            <a:r>
              <a:rPr lang="es-ES" sz="1100" dirty="0" smtClean="0"/>
              <a:t> </a:t>
            </a:r>
            <a:r>
              <a:rPr lang="es-ES" sz="1100" dirty="0" err="1" smtClean="0"/>
              <a:t>edificis</a:t>
            </a:r>
            <a:r>
              <a:rPr lang="es-ES" sz="1100" dirty="0" smtClean="0"/>
              <a:t> a un </a:t>
            </a:r>
            <a:r>
              <a:rPr lang="es-ES" sz="1100" dirty="0" err="1" smtClean="0"/>
              <a:t>ús</a:t>
            </a:r>
            <a:r>
              <a:rPr lang="es-ES" sz="1100" dirty="0" smtClean="0"/>
              <a:t> residencial.</a:t>
            </a:r>
          </a:p>
          <a:p>
            <a:r>
              <a:rPr lang="es-ES" sz="1100" dirty="0" smtClean="0"/>
              <a:t>f) </a:t>
            </a:r>
            <a:r>
              <a:rPr lang="es-ES" sz="1100" dirty="0" err="1" smtClean="0"/>
              <a:t>L’extracció</a:t>
            </a:r>
            <a:r>
              <a:rPr lang="es-ES" sz="1100" dirty="0" smtClean="0"/>
              <a:t> </a:t>
            </a:r>
            <a:r>
              <a:rPr lang="es-ES" sz="1100" dirty="0" err="1" smtClean="0"/>
              <a:t>d’àrids</a:t>
            </a:r>
            <a:r>
              <a:rPr lang="es-ES" sz="1100" dirty="0" smtClean="0"/>
              <a:t> i </a:t>
            </a:r>
            <a:r>
              <a:rPr lang="es-ES" sz="1100" dirty="0" err="1" smtClean="0"/>
              <a:t>l’explotació</a:t>
            </a:r>
            <a:r>
              <a:rPr lang="es-ES" sz="1100" dirty="0" smtClean="0"/>
              <a:t> de </a:t>
            </a:r>
            <a:r>
              <a:rPr lang="es-ES" sz="1100" dirty="0" err="1" smtClean="0"/>
              <a:t>pedreres</a:t>
            </a:r>
            <a:r>
              <a:rPr lang="es-ES" sz="1100" dirty="0" smtClean="0"/>
              <a:t>.</a:t>
            </a:r>
          </a:p>
          <a:p>
            <a:r>
              <a:rPr lang="es-ES" sz="1100" dirty="0" smtClean="0"/>
              <a:t>g) </a:t>
            </a:r>
            <a:r>
              <a:rPr lang="es-ES" sz="1100" dirty="0" err="1" smtClean="0"/>
              <a:t>L’acumulació</a:t>
            </a:r>
            <a:r>
              <a:rPr lang="es-ES" sz="1100" dirty="0" smtClean="0"/>
              <a:t> de </a:t>
            </a:r>
            <a:r>
              <a:rPr lang="es-ES" sz="1100" dirty="0" err="1" smtClean="0"/>
              <a:t>residus</a:t>
            </a:r>
            <a:r>
              <a:rPr lang="es-ES" sz="1100" dirty="0" smtClean="0"/>
              <a:t> i el </a:t>
            </a:r>
            <a:r>
              <a:rPr lang="es-ES" sz="1100" dirty="0" err="1" smtClean="0"/>
              <a:t>dipòsit</a:t>
            </a:r>
            <a:r>
              <a:rPr lang="es-ES" sz="1100" dirty="0" smtClean="0"/>
              <a:t> de </a:t>
            </a:r>
            <a:r>
              <a:rPr lang="es-ES" sz="1100" dirty="0" err="1" smtClean="0"/>
              <a:t>materials</a:t>
            </a:r>
            <a:r>
              <a:rPr lang="es-ES" sz="1100" dirty="0" smtClean="0"/>
              <a:t> que </a:t>
            </a:r>
            <a:r>
              <a:rPr lang="es-ES" sz="1100" dirty="0" err="1" smtClean="0"/>
              <a:t>alterin</a:t>
            </a:r>
            <a:r>
              <a:rPr lang="es-ES" sz="1100" dirty="0" smtClean="0"/>
              <a:t> les </a:t>
            </a:r>
            <a:r>
              <a:rPr lang="es-ES" sz="1100" dirty="0" err="1" smtClean="0"/>
              <a:t>característiques</a:t>
            </a:r>
            <a:r>
              <a:rPr lang="es-ES" sz="1100" dirty="0" smtClean="0"/>
              <a:t> del </a:t>
            </a:r>
            <a:r>
              <a:rPr lang="es-ES" sz="1100" dirty="0" err="1" smtClean="0"/>
              <a:t>paisatge</a:t>
            </a:r>
            <a:r>
              <a:rPr lang="es-ES" sz="1100" dirty="0" smtClean="0"/>
              <a:t>.</a:t>
            </a:r>
          </a:p>
          <a:p>
            <a:r>
              <a:rPr lang="es-ES" sz="1100" dirty="0" smtClean="0"/>
              <a:t>h) La </a:t>
            </a:r>
            <a:r>
              <a:rPr lang="es-ES" sz="1100" dirty="0" err="1" smtClean="0"/>
              <a:t>instal·lació</a:t>
            </a:r>
            <a:r>
              <a:rPr lang="es-ES" sz="1100" dirty="0" smtClean="0"/>
              <a:t> </a:t>
            </a:r>
            <a:r>
              <a:rPr lang="es-ES" sz="1100" dirty="0" err="1" smtClean="0"/>
              <a:t>d’hivernacles</a:t>
            </a:r>
            <a:r>
              <a:rPr lang="es-ES" sz="1100" dirty="0" smtClean="0"/>
              <a:t> o </a:t>
            </a:r>
            <a:r>
              <a:rPr lang="es-ES" sz="1100" dirty="0" err="1" smtClean="0"/>
              <a:t>instal·lacions</a:t>
            </a:r>
            <a:r>
              <a:rPr lang="es-ES" sz="1100" dirty="0" smtClean="0"/>
              <a:t> </a:t>
            </a:r>
            <a:r>
              <a:rPr lang="es-ES" sz="1100" dirty="0" err="1" smtClean="0"/>
              <a:t>similars</a:t>
            </a:r>
            <a:r>
              <a:rPr lang="es-ES" sz="1100" dirty="0" smtClean="0"/>
              <a:t>, </a:t>
            </a:r>
            <a:r>
              <a:rPr lang="es-ES" sz="1100" dirty="0" err="1" smtClean="0"/>
              <a:t>llevat</a:t>
            </a:r>
            <a:r>
              <a:rPr lang="es-ES" sz="1100" dirty="0" smtClean="0"/>
              <a:t> que </a:t>
            </a:r>
            <a:r>
              <a:rPr lang="es-ES" sz="1100" dirty="0" err="1" smtClean="0"/>
              <a:t>els</a:t>
            </a:r>
            <a:r>
              <a:rPr lang="es-ES" sz="1100" dirty="0" smtClean="0"/>
              <a:t> </a:t>
            </a:r>
            <a:r>
              <a:rPr lang="es-ES" sz="1100" dirty="0" err="1" smtClean="0"/>
              <a:t>murs</a:t>
            </a:r>
            <a:r>
              <a:rPr lang="es-ES" sz="1100" dirty="0" smtClean="0"/>
              <a:t> </a:t>
            </a:r>
            <a:r>
              <a:rPr lang="es-ES" sz="1100" dirty="0" err="1" smtClean="0"/>
              <a:t>perimetrals</a:t>
            </a:r>
            <a:r>
              <a:rPr lang="es-ES" sz="1100" dirty="0" smtClean="0"/>
              <a:t> </a:t>
            </a:r>
            <a:r>
              <a:rPr lang="es-ES" sz="1100" dirty="0" err="1" smtClean="0"/>
              <a:t>d’aquestes</a:t>
            </a:r>
            <a:r>
              <a:rPr lang="es-ES" sz="1100" dirty="0" smtClean="0"/>
              <a:t> </a:t>
            </a:r>
            <a:r>
              <a:rPr lang="es-ES" sz="1100" dirty="0" err="1" smtClean="0"/>
              <a:t>instal·lacions</a:t>
            </a:r>
            <a:r>
              <a:rPr lang="es-ES" sz="1100" dirty="0" smtClean="0"/>
              <a:t> </a:t>
            </a:r>
            <a:r>
              <a:rPr lang="es-ES" sz="1100" dirty="0" err="1" smtClean="0"/>
              <a:t>siguin</a:t>
            </a:r>
            <a:r>
              <a:rPr lang="es-ES" sz="1100" dirty="0" smtClean="0"/>
              <a:t> </a:t>
            </a:r>
            <a:r>
              <a:rPr lang="es-ES" sz="1100" dirty="0" err="1" smtClean="0"/>
              <a:t>inferiors</a:t>
            </a:r>
            <a:r>
              <a:rPr lang="es-ES" sz="1100" dirty="0" smtClean="0"/>
              <a:t> a un metre </a:t>
            </a:r>
            <a:r>
              <a:rPr lang="es-ES" sz="1100" dirty="0" err="1" smtClean="0"/>
              <a:t>d’alçària</a:t>
            </a:r>
            <a:r>
              <a:rPr lang="es-ES" sz="1100" dirty="0" smtClean="0"/>
              <a:t>.</a:t>
            </a:r>
          </a:p>
          <a:p>
            <a:r>
              <a:rPr lang="es-ES" sz="1100" dirty="0" smtClean="0"/>
              <a:t>i) La tala de </a:t>
            </a:r>
            <a:r>
              <a:rPr lang="es-ES" sz="1100" dirty="0" err="1" smtClean="0"/>
              <a:t>masses</a:t>
            </a:r>
            <a:r>
              <a:rPr lang="es-ES" sz="1100" dirty="0" smtClean="0"/>
              <a:t> </a:t>
            </a:r>
            <a:r>
              <a:rPr lang="es-ES" sz="1100" dirty="0" err="1" smtClean="0"/>
              <a:t>arbòries</a:t>
            </a:r>
            <a:r>
              <a:rPr lang="es-ES" sz="1100" dirty="0" smtClean="0"/>
              <a:t> o de </a:t>
            </a:r>
            <a:r>
              <a:rPr lang="es-ES" sz="1100" dirty="0" err="1" smtClean="0"/>
              <a:t>vegetació</a:t>
            </a:r>
            <a:r>
              <a:rPr lang="es-ES" sz="1100" dirty="0" smtClean="0"/>
              <a:t> arbustiva.</a:t>
            </a:r>
          </a:p>
          <a:p>
            <a:r>
              <a:rPr lang="es-ES" sz="1100" dirty="0" smtClean="0"/>
              <a:t>j) </a:t>
            </a:r>
            <a:r>
              <a:rPr lang="es-ES" sz="1100" dirty="0" err="1" smtClean="0"/>
              <a:t>L’obertura</a:t>
            </a:r>
            <a:r>
              <a:rPr lang="es-ES" sz="1100" dirty="0" smtClean="0"/>
              <a:t>, la </a:t>
            </a:r>
            <a:r>
              <a:rPr lang="es-ES" sz="1100" dirty="0" err="1" smtClean="0"/>
              <a:t>pavimentació</a:t>
            </a:r>
            <a:r>
              <a:rPr lang="es-ES" sz="1100" dirty="0" smtClean="0"/>
              <a:t> i la </a:t>
            </a:r>
            <a:r>
              <a:rPr lang="es-ES" sz="1100" dirty="0" err="1" smtClean="0"/>
              <a:t>modificació</a:t>
            </a:r>
            <a:r>
              <a:rPr lang="es-ES" sz="1100" dirty="0" smtClean="0"/>
              <a:t> de </a:t>
            </a:r>
            <a:r>
              <a:rPr lang="es-ES" sz="1100" dirty="0" err="1" smtClean="0"/>
              <a:t>camins</a:t>
            </a:r>
            <a:r>
              <a:rPr lang="es-ES" sz="1100" dirty="0" smtClean="0"/>
              <a:t> </a:t>
            </a:r>
            <a:r>
              <a:rPr lang="es-ES" sz="1100" dirty="0" err="1" smtClean="0"/>
              <a:t>rurals</a:t>
            </a:r>
            <a:r>
              <a:rPr lang="es-ES" sz="1100" dirty="0" smtClean="0"/>
              <a:t>.</a:t>
            </a:r>
          </a:p>
          <a:p>
            <a:r>
              <a:rPr lang="es-ES" sz="1100" dirty="0" smtClean="0"/>
              <a:t>k) La </a:t>
            </a:r>
            <a:r>
              <a:rPr lang="es-ES" sz="1100" dirty="0" err="1" smtClean="0"/>
              <a:t>constitució</a:t>
            </a:r>
            <a:r>
              <a:rPr lang="es-ES" sz="1100" dirty="0" smtClean="0"/>
              <a:t> o </a:t>
            </a:r>
            <a:r>
              <a:rPr lang="es-ES" sz="1100" dirty="0" err="1" smtClean="0"/>
              <a:t>modificació</a:t>
            </a:r>
            <a:r>
              <a:rPr lang="es-ES" sz="1100" dirty="0" smtClean="0"/>
              <a:t> </a:t>
            </a:r>
            <a:r>
              <a:rPr lang="es-ES" sz="1100" dirty="0" err="1" smtClean="0"/>
              <a:t>d’un</a:t>
            </a:r>
            <a:r>
              <a:rPr lang="es-ES" sz="1100" dirty="0" smtClean="0"/>
              <a:t> </a:t>
            </a:r>
            <a:r>
              <a:rPr lang="es-ES" sz="1100" dirty="0" err="1" smtClean="0"/>
              <a:t>règim</a:t>
            </a:r>
            <a:r>
              <a:rPr lang="es-ES" sz="1100" dirty="0" smtClean="0"/>
              <a:t> de </a:t>
            </a:r>
            <a:r>
              <a:rPr lang="es-ES" sz="1100" dirty="0" err="1" smtClean="0"/>
              <a:t>propietat</a:t>
            </a:r>
            <a:r>
              <a:rPr lang="es-ES" sz="1100" dirty="0" smtClean="0"/>
              <a:t> </a:t>
            </a:r>
            <a:r>
              <a:rPr lang="es-ES" sz="1100" dirty="0" err="1" smtClean="0"/>
              <a:t>horitzontal</a:t>
            </a:r>
            <a:r>
              <a:rPr lang="es-ES" sz="1100" dirty="0" smtClean="0"/>
              <a:t>, simple o complexa.</a:t>
            </a:r>
          </a:p>
          <a:p>
            <a:r>
              <a:rPr lang="es-ES" sz="1100" dirty="0" smtClean="0"/>
              <a:t>l) Les obres </a:t>
            </a:r>
            <a:r>
              <a:rPr lang="es-ES" sz="1100" dirty="0" err="1" smtClean="0"/>
              <a:t>puntuals</a:t>
            </a:r>
            <a:r>
              <a:rPr lang="es-ES" sz="1100" dirty="0" smtClean="0"/>
              <a:t> </a:t>
            </a:r>
            <a:r>
              <a:rPr lang="es-ES" sz="1100" dirty="0" err="1" smtClean="0"/>
              <a:t>d’urbanització</a:t>
            </a:r>
            <a:r>
              <a:rPr lang="es-ES" sz="1100" dirty="0" smtClean="0"/>
              <a:t> no </a:t>
            </a:r>
            <a:r>
              <a:rPr lang="es-ES" sz="1100" dirty="0" err="1" smtClean="0"/>
              <a:t>incloses</a:t>
            </a:r>
            <a:r>
              <a:rPr lang="es-ES" sz="1100" dirty="0" smtClean="0"/>
              <a:t> en un </a:t>
            </a:r>
            <a:r>
              <a:rPr lang="es-ES" sz="1100" dirty="0" err="1" smtClean="0"/>
              <a:t>projecte</a:t>
            </a:r>
            <a:r>
              <a:rPr lang="es-ES" sz="1100" dirty="0" smtClean="0"/>
              <a:t> </a:t>
            </a:r>
            <a:r>
              <a:rPr lang="es-ES" sz="1100" dirty="0" err="1" smtClean="0"/>
              <a:t>d’urbanització</a:t>
            </a:r>
            <a:r>
              <a:rPr lang="es-ES" sz="1100" dirty="0" smtClean="0"/>
              <a:t>.</a:t>
            </a:r>
          </a:p>
          <a:p>
            <a:r>
              <a:rPr lang="es-ES" sz="1100" dirty="0" smtClean="0"/>
              <a:t>m) La </a:t>
            </a:r>
            <a:r>
              <a:rPr lang="es-ES" sz="1100" dirty="0" err="1" smtClean="0"/>
              <a:t>instal·lació</a:t>
            </a:r>
            <a:r>
              <a:rPr lang="es-ES" sz="1100" dirty="0" smtClean="0"/>
              <a:t> de cases </a:t>
            </a:r>
            <a:r>
              <a:rPr lang="es-ES" sz="1100" dirty="0" err="1" smtClean="0"/>
              <a:t>prefabricades</a:t>
            </a:r>
            <a:r>
              <a:rPr lang="es-ES" sz="1100" dirty="0" smtClean="0"/>
              <a:t> o </a:t>
            </a:r>
            <a:r>
              <a:rPr lang="es-ES" sz="1100" dirty="0" err="1" smtClean="0"/>
              <a:t>instal·lacions</a:t>
            </a:r>
            <a:r>
              <a:rPr lang="es-ES" sz="1100" dirty="0" smtClean="0"/>
              <a:t> </a:t>
            </a:r>
            <a:r>
              <a:rPr lang="es-ES" sz="1100" dirty="0" err="1" smtClean="0"/>
              <a:t>similars</a:t>
            </a:r>
            <a:r>
              <a:rPr lang="es-ES" sz="1100" dirty="0" smtClean="0"/>
              <a:t>, </a:t>
            </a:r>
            <a:r>
              <a:rPr lang="es-ES" sz="1100" dirty="0" err="1" smtClean="0"/>
              <a:t>ja</a:t>
            </a:r>
            <a:r>
              <a:rPr lang="es-ES" sz="1100" dirty="0" smtClean="0"/>
              <a:t> </a:t>
            </a:r>
            <a:r>
              <a:rPr lang="es-ES" sz="1100" dirty="0" err="1" smtClean="0"/>
              <a:t>siguin</a:t>
            </a:r>
            <a:r>
              <a:rPr lang="es-ES" sz="1100" dirty="0" smtClean="0"/>
              <a:t> </a:t>
            </a:r>
            <a:r>
              <a:rPr lang="es-ES" sz="1100" dirty="0" err="1" smtClean="0"/>
              <a:t>provisionals</a:t>
            </a:r>
            <a:r>
              <a:rPr lang="es-ES" sz="1100" dirty="0" smtClean="0"/>
              <a:t> o </a:t>
            </a:r>
            <a:r>
              <a:rPr lang="es-ES" sz="1100" dirty="0" err="1" smtClean="0"/>
              <a:t>permanents</a:t>
            </a:r>
            <a:r>
              <a:rPr lang="es-ES" sz="1100" dirty="0" smtClean="0"/>
              <a:t>.</a:t>
            </a:r>
          </a:p>
          <a:p>
            <a:r>
              <a:rPr lang="es-ES" sz="1100" dirty="0" smtClean="0"/>
              <a:t>n) La </a:t>
            </a:r>
            <a:r>
              <a:rPr lang="es-ES" sz="1100" dirty="0" err="1" smtClean="0"/>
              <a:t>instal·lació</a:t>
            </a:r>
            <a:r>
              <a:rPr lang="es-ES" sz="1100" dirty="0" smtClean="0"/>
              <a:t> </a:t>
            </a:r>
            <a:r>
              <a:rPr lang="es-ES" sz="1100" dirty="0" err="1" smtClean="0"/>
              <a:t>d’infraestructures</a:t>
            </a:r>
            <a:r>
              <a:rPr lang="es-ES" sz="1100" dirty="0" smtClean="0"/>
              <a:t> de </a:t>
            </a:r>
            <a:r>
              <a:rPr lang="es-ES" sz="1100" dirty="0" err="1" smtClean="0"/>
              <a:t>serveis</a:t>
            </a:r>
            <a:r>
              <a:rPr lang="es-ES" sz="1100" dirty="0" smtClean="0"/>
              <a:t> de </a:t>
            </a:r>
            <a:r>
              <a:rPr lang="es-ES" sz="1100" dirty="0" err="1" smtClean="0"/>
              <a:t>subministrament</a:t>
            </a:r>
            <a:r>
              <a:rPr lang="es-ES" sz="1100" dirty="0" smtClean="0"/>
              <a:t> </a:t>
            </a:r>
            <a:r>
              <a:rPr lang="es-ES" sz="1100" dirty="0" err="1" smtClean="0"/>
              <a:t>d’energia</a:t>
            </a:r>
            <a:r>
              <a:rPr lang="es-ES" sz="1100" dirty="0" smtClean="0"/>
              <a:t>, </a:t>
            </a:r>
            <a:r>
              <a:rPr lang="es-ES" sz="1100" dirty="0" err="1" smtClean="0"/>
              <a:t>d’aigua</a:t>
            </a:r>
            <a:r>
              <a:rPr lang="es-ES" sz="1100" dirty="0" smtClean="0"/>
              <a:t>, de </a:t>
            </a:r>
            <a:r>
              <a:rPr lang="es-ES" sz="1100" dirty="0" err="1" smtClean="0"/>
              <a:t>sanejament</a:t>
            </a:r>
            <a:r>
              <a:rPr lang="es-ES" sz="1100" dirty="0" smtClean="0"/>
              <a:t>, de </a:t>
            </a:r>
            <a:r>
              <a:rPr lang="es-ES" sz="1100" dirty="0" err="1" smtClean="0"/>
              <a:t>telefonia</a:t>
            </a:r>
            <a:r>
              <a:rPr lang="es-ES" sz="1100" dirty="0" smtClean="0"/>
              <a:t> o </a:t>
            </a:r>
            <a:r>
              <a:rPr lang="es-ES" sz="1100" dirty="0" err="1" smtClean="0"/>
              <a:t>altres</a:t>
            </a:r>
            <a:r>
              <a:rPr lang="es-ES" sz="1100" dirty="0" smtClean="0"/>
              <a:t> </a:t>
            </a:r>
            <a:r>
              <a:rPr lang="es-ES" sz="1100" dirty="0" err="1" smtClean="0"/>
              <a:t>serveis</a:t>
            </a:r>
            <a:r>
              <a:rPr lang="es-ES" sz="1100" dirty="0" smtClean="0"/>
              <a:t> </a:t>
            </a:r>
            <a:r>
              <a:rPr lang="es-ES" sz="1100" dirty="0" err="1" smtClean="0"/>
              <a:t>similars</a:t>
            </a:r>
            <a:r>
              <a:rPr lang="es-ES" sz="1100" dirty="0" smtClean="0"/>
              <a:t>, i la </a:t>
            </a:r>
            <a:r>
              <a:rPr lang="es-ES" sz="1100" dirty="0" err="1" smtClean="0"/>
              <a:t>col·locació</a:t>
            </a:r>
            <a:r>
              <a:rPr lang="es-ES" sz="1100" dirty="0" smtClean="0"/>
              <a:t> </a:t>
            </a:r>
            <a:r>
              <a:rPr lang="es-ES" sz="1100" dirty="0" err="1" smtClean="0"/>
              <a:t>d’antenes</a:t>
            </a:r>
            <a:r>
              <a:rPr lang="es-ES" sz="1100" dirty="0" smtClean="0"/>
              <a:t> o </a:t>
            </a:r>
            <a:r>
              <a:rPr lang="es-ES" sz="1100" dirty="0" err="1" smtClean="0"/>
              <a:t>dispositius</a:t>
            </a:r>
            <a:r>
              <a:rPr lang="es-ES" sz="1100" dirty="0" smtClean="0"/>
              <a:t> de </a:t>
            </a:r>
            <a:r>
              <a:rPr lang="es-ES" sz="1100" dirty="0" err="1" smtClean="0"/>
              <a:t>telecomunicacions</a:t>
            </a:r>
            <a:r>
              <a:rPr lang="es-ES" sz="1100" dirty="0" smtClean="0"/>
              <a:t>, </a:t>
            </a:r>
            <a:r>
              <a:rPr lang="es-ES" sz="1100" dirty="0" err="1" smtClean="0"/>
              <a:t>excepte</a:t>
            </a:r>
            <a:r>
              <a:rPr lang="es-ES" sz="1100" dirty="0" smtClean="0"/>
              <a:t> les </a:t>
            </a:r>
            <a:r>
              <a:rPr lang="es-ES" sz="1100" dirty="0" err="1" smtClean="0"/>
              <a:t>infraestructures</a:t>
            </a:r>
            <a:r>
              <a:rPr lang="es-ES" sz="1100" dirty="0" smtClean="0"/>
              <a:t> </a:t>
            </a:r>
            <a:r>
              <a:rPr lang="es-ES" sz="1100" dirty="0" err="1" smtClean="0"/>
              <a:t>relatives</a:t>
            </a:r>
            <a:r>
              <a:rPr lang="es-ES" sz="1100" dirty="0" smtClean="0"/>
              <a:t> a les </a:t>
            </a:r>
            <a:r>
              <a:rPr lang="es-ES" sz="1100" dirty="0" err="1" smtClean="0"/>
              <a:t>xarxes</a:t>
            </a:r>
            <a:r>
              <a:rPr lang="es-ES" sz="1100" dirty="0" smtClean="0"/>
              <a:t> </a:t>
            </a:r>
            <a:r>
              <a:rPr lang="es-ES" sz="1100" dirty="0" err="1" smtClean="0"/>
              <a:t>públiques</a:t>
            </a:r>
            <a:r>
              <a:rPr lang="es-ES" sz="1100" dirty="0" smtClean="0"/>
              <a:t> de </a:t>
            </a:r>
            <a:r>
              <a:rPr lang="es-ES" sz="1100" dirty="0" err="1" smtClean="0"/>
              <a:t>comunicacions</a:t>
            </a:r>
            <a:r>
              <a:rPr lang="es-ES" sz="1100" dirty="0" smtClean="0"/>
              <a:t> </a:t>
            </a:r>
            <a:r>
              <a:rPr lang="es-ES" sz="1100" dirty="0" err="1" smtClean="0"/>
              <a:t>electròniques</a:t>
            </a:r>
            <a:r>
              <a:rPr lang="es-ES" sz="1100" dirty="0" smtClean="0"/>
              <a:t> que, </a:t>
            </a:r>
            <a:r>
              <a:rPr lang="es-ES" sz="1100" dirty="0" err="1" smtClean="0"/>
              <a:t>d’acord</a:t>
            </a:r>
            <a:r>
              <a:rPr lang="es-ES" sz="1100" dirty="0" smtClean="0"/>
              <a:t> </a:t>
            </a:r>
            <a:r>
              <a:rPr lang="es-ES" sz="1100" dirty="0" err="1" smtClean="0"/>
              <a:t>amb</a:t>
            </a:r>
            <a:r>
              <a:rPr lang="es-ES" sz="1100" dirty="0" smtClean="0"/>
              <a:t> la </a:t>
            </a:r>
            <a:r>
              <a:rPr lang="es-ES" sz="1100" dirty="0" err="1" smtClean="0"/>
              <a:t>legislació</a:t>
            </a:r>
            <a:r>
              <a:rPr lang="es-ES" sz="1100" dirty="0" smtClean="0"/>
              <a:t> sobre </a:t>
            </a:r>
            <a:r>
              <a:rPr lang="es-ES" sz="1100" dirty="0" err="1" smtClean="0"/>
              <a:t>telecomunicacions</a:t>
            </a:r>
            <a:r>
              <a:rPr lang="es-ES" sz="1100" dirty="0" smtClean="0"/>
              <a:t>, </a:t>
            </a:r>
            <a:r>
              <a:rPr lang="es-ES" sz="1100" dirty="0" err="1" smtClean="0"/>
              <a:t>estiguin</a:t>
            </a:r>
            <a:r>
              <a:rPr lang="es-ES" sz="1100" dirty="0" smtClean="0"/>
              <a:t> </a:t>
            </a:r>
            <a:r>
              <a:rPr lang="es-ES" sz="1100" dirty="0" err="1" smtClean="0"/>
              <a:t>subjectes</a:t>
            </a:r>
            <a:r>
              <a:rPr lang="es-ES" sz="1100" dirty="0" smtClean="0"/>
              <a:t> al </a:t>
            </a:r>
            <a:r>
              <a:rPr lang="es-ES" sz="1100" dirty="0" err="1" smtClean="0"/>
              <a:t>règim</a:t>
            </a:r>
            <a:r>
              <a:rPr lang="es-ES" sz="1100" dirty="0" smtClean="0"/>
              <a:t> de </a:t>
            </a:r>
            <a:r>
              <a:rPr lang="es-ES" sz="1100" dirty="0" err="1" smtClean="0"/>
              <a:t>declaració</a:t>
            </a:r>
            <a:r>
              <a:rPr lang="es-ES" sz="1100" dirty="0" smtClean="0"/>
              <a:t> responsable que </a:t>
            </a:r>
            <a:r>
              <a:rPr lang="es-ES" sz="1100" dirty="0" err="1" smtClean="0"/>
              <a:t>s’hi</a:t>
            </a:r>
            <a:r>
              <a:rPr lang="es-ES" sz="1100" dirty="0" smtClean="0"/>
              <a:t> </a:t>
            </a:r>
            <a:r>
              <a:rPr lang="es-ES" sz="1100" dirty="0" err="1" smtClean="0"/>
              <a:t>estableix</a:t>
            </a:r>
            <a:r>
              <a:rPr lang="es-ES" sz="1100" dirty="0" smtClean="0"/>
              <a:t>.</a:t>
            </a:r>
          </a:p>
          <a:p>
            <a:r>
              <a:rPr lang="es-ES" sz="1100" dirty="0" smtClean="0"/>
              <a:t>2. També </a:t>
            </a:r>
            <a:r>
              <a:rPr lang="es-ES" sz="1100" dirty="0" err="1" smtClean="0"/>
              <a:t>estan</a:t>
            </a:r>
            <a:r>
              <a:rPr lang="es-ES" sz="1100" dirty="0" smtClean="0"/>
              <a:t> </a:t>
            </a:r>
            <a:r>
              <a:rPr lang="es-ES" sz="1100" dirty="0" err="1" smtClean="0"/>
              <a:t>subjectes</a:t>
            </a:r>
            <a:r>
              <a:rPr lang="es-ES" sz="1100" dirty="0" smtClean="0"/>
              <a:t> a la </a:t>
            </a:r>
            <a:r>
              <a:rPr lang="es-ES" sz="1100" dirty="0" err="1" smtClean="0"/>
              <a:t>llicència</a:t>
            </a:r>
            <a:r>
              <a:rPr lang="es-ES" sz="1100" dirty="0" smtClean="0"/>
              <a:t> urbanística </a:t>
            </a:r>
            <a:r>
              <a:rPr lang="es-ES" sz="1100" dirty="0" err="1" smtClean="0"/>
              <a:t>prèvia</a:t>
            </a:r>
            <a:r>
              <a:rPr lang="es-ES" sz="1100" dirty="0" smtClean="0"/>
              <a:t>, </a:t>
            </a:r>
            <a:r>
              <a:rPr lang="es-ES" sz="1100" dirty="0" err="1" smtClean="0"/>
              <a:t>amb</a:t>
            </a:r>
            <a:r>
              <a:rPr lang="es-ES" sz="1100" dirty="0" smtClean="0"/>
              <a:t> les </a:t>
            </a:r>
            <a:r>
              <a:rPr lang="es-ES" sz="1100" dirty="0" err="1" smtClean="0"/>
              <a:t>excepcions</a:t>
            </a:r>
            <a:r>
              <a:rPr lang="es-ES" sz="1100" dirty="0" smtClean="0"/>
              <a:t> que </a:t>
            </a:r>
            <a:r>
              <a:rPr lang="es-ES" sz="1100" dirty="0" err="1" smtClean="0"/>
              <a:t>estableix</a:t>
            </a:r>
            <a:r>
              <a:rPr lang="es-ES" sz="1100" dirty="0" smtClean="0"/>
              <a:t> </a:t>
            </a:r>
            <a:r>
              <a:rPr lang="es-ES" sz="1100" dirty="0" err="1" smtClean="0"/>
              <a:t>l’article</a:t>
            </a:r>
            <a:r>
              <a:rPr lang="es-ES" sz="1100" dirty="0" smtClean="0"/>
              <a:t> 187 </a:t>
            </a:r>
            <a:r>
              <a:rPr lang="es-ES" sz="1100" i="1" dirty="0" smtClean="0"/>
              <a:t>ter</a:t>
            </a:r>
            <a:r>
              <a:rPr lang="es-ES" sz="1100" dirty="0" smtClean="0"/>
              <a:t>:</a:t>
            </a:r>
          </a:p>
          <a:p>
            <a:r>
              <a:rPr lang="es-ES" sz="1100" dirty="0" smtClean="0"/>
              <a:t>a) La </a:t>
            </a:r>
            <a:r>
              <a:rPr lang="es-ES" sz="1100" dirty="0" err="1" smtClean="0"/>
              <a:t>intervenció</a:t>
            </a:r>
            <a:r>
              <a:rPr lang="es-ES" sz="1100" dirty="0" smtClean="0"/>
              <a:t> en </a:t>
            </a:r>
            <a:r>
              <a:rPr lang="es-ES" sz="1100" dirty="0" err="1" smtClean="0"/>
              <a:t>els</a:t>
            </a:r>
            <a:r>
              <a:rPr lang="es-ES" sz="1100" dirty="0" smtClean="0"/>
              <a:t> </a:t>
            </a:r>
            <a:r>
              <a:rPr lang="es-ES" sz="1100" dirty="0" err="1" smtClean="0"/>
              <a:t>béns</a:t>
            </a:r>
            <a:r>
              <a:rPr lang="es-ES" sz="1100" dirty="0" smtClean="0"/>
              <a:t> </a:t>
            </a:r>
            <a:r>
              <a:rPr lang="es-ES" sz="1100" dirty="0" err="1" smtClean="0"/>
              <a:t>sotmesos</a:t>
            </a:r>
            <a:r>
              <a:rPr lang="es-ES" sz="1100" dirty="0" smtClean="0"/>
              <a:t> a un </a:t>
            </a:r>
            <a:r>
              <a:rPr lang="es-ES" sz="1100" dirty="0" err="1" smtClean="0"/>
              <a:t>règim</a:t>
            </a:r>
            <a:r>
              <a:rPr lang="es-ES" sz="1100" dirty="0" smtClean="0"/>
              <a:t> de </a:t>
            </a:r>
            <a:r>
              <a:rPr lang="es-ES" sz="1100" dirty="0" err="1" smtClean="0"/>
              <a:t>protecció</a:t>
            </a:r>
            <a:r>
              <a:rPr lang="es-ES" sz="1100" dirty="0" smtClean="0"/>
              <a:t> patrimonial cultural o urbanística.</a:t>
            </a:r>
          </a:p>
          <a:p>
            <a:r>
              <a:rPr lang="es-ES" sz="1100" dirty="0" smtClean="0"/>
              <a:t>b) </a:t>
            </a:r>
            <a:r>
              <a:rPr lang="es-ES" sz="1100" dirty="0" err="1" smtClean="0"/>
              <a:t>Els</a:t>
            </a:r>
            <a:r>
              <a:rPr lang="es-ES" sz="1100" dirty="0" smtClean="0"/>
              <a:t> usos i les obres </a:t>
            </a:r>
            <a:r>
              <a:rPr lang="es-ES" sz="1100" dirty="0" err="1" smtClean="0"/>
              <a:t>provisionals</a:t>
            </a:r>
            <a:r>
              <a:rPr lang="es-ES" sz="1100" dirty="0" smtClean="0"/>
              <a:t>.</a:t>
            </a:r>
          </a:p>
          <a:p>
            <a:r>
              <a:rPr lang="es-ES" sz="1100" dirty="0" smtClean="0"/>
              <a:t>c) </a:t>
            </a:r>
            <a:r>
              <a:rPr lang="es-ES" sz="1100" dirty="0" err="1" smtClean="0"/>
              <a:t>Els</a:t>
            </a:r>
            <a:r>
              <a:rPr lang="es-ES" sz="1100" dirty="0" smtClean="0"/>
              <a:t> </a:t>
            </a:r>
            <a:r>
              <a:rPr lang="es-ES" sz="1100" dirty="0" err="1" smtClean="0"/>
              <a:t>actes</a:t>
            </a:r>
            <a:r>
              <a:rPr lang="es-ES" sz="1100" dirty="0" smtClean="0"/>
              <a:t> </a:t>
            </a:r>
            <a:r>
              <a:rPr lang="es-ES" sz="1100" dirty="0" err="1" smtClean="0"/>
              <a:t>relacionats</a:t>
            </a:r>
            <a:r>
              <a:rPr lang="es-ES" sz="1100" dirty="0" smtClean="0"/>
              <a:t> a </a:t>
            </a:r>
            <a:r>
              <a:rPr lang="es-ES" sz="1100" dirty="0" err="1" smtClean="0"/>
              <a:t>l’article</a:t>
            </a:r>
            <a:r>
              <a:rPr lang="es-ES" sz="1100" dirty="0" smtClean="0"/>
              <a:t> 187 </a:t>
            </a:r>
            <a:r>
              <a:rPr lang="es-ES" sz="1100" i="1" dirty="0" smtClean="0"/>
              <a:t>bis</a:t>
            </a:r>
            <a:r>
              <a:rPr lang="es-ES" sz="1100" dirty="0" smtClean="0"/>
              <a:t>, </a:t>
            </a:r>
            <a:r>
              <a:rPr lang="es-ES" sz="1100" dirty="0" err="1" smtClean="0"/>
              <a:t>excepte</a:t>
            </a:r>
            <a:r>
              <a:rPr lang="es-ES" sz="1100" dirty="0" smtClean="0"/>
              <a:t> </a:t>
            </a:r>
            <a:r>
              <a:rPr lang="es-ES" sz="1100" dirty="0" err="1" smtClean="0"/>
              <a:t>els</a:t>
            </a:r>
            <a:r>
              <a:rPr lang="es-ES" sz="1100" dirty="0" smtClean="0"/>
              <a:t> de la </a:t>
            </a:r>
            <a:r>
              <a:rPr lang="es-ES" sz="1100" dirty="0" err="1" smtClean="0"/>
              <a:t>lletra</a:t>
            </a:r>
            <a:r>
              <a:rPr lang="es-ES" sz="1100" dirty="0" smtClean="0"/>
              <a:t> </a:t>
            </a:r>
            <a:r>
              <a:rPr lang="es-ES" sz="1100" i="1" dirty="0" smtClean="0"/>
              <a:t>g</a:t>
            </a:r>
            <a:r>
              <a:rPr lang="es-ES" sz="1100" dirty="0" smtClean="0"/>
              <a:t>, que es </a:t>
            </a:r>
            <a:r>
              <a:rPr lang="es-ES" sz="1100" dirty="0" err="1" smtClean="0"/>
              <a:t>duguin</a:t>
            </a:r>
            <a:r>
              <a:rPr lang="es-ES" sz="1100" dirty="0" smtClean="0"/>
              <a:t> a </a:t>
            </a:r>
            <a:r>
              <a:rPr lang="es-ES" sz="1100" dirty="0" err="1" smtClean="0"/>
              <a:t>terme</a:t>
            </a:r>
            <a:r>
              <a:rPr lang="es-ES" sz="1100" dirty="0" smtClean="0"/>
              <a:t> en </a:t>
            </a:r>
            <a:r>
              <a:rPr lang="es-ES" sz="1100" dirty="0" err="1" smtClean="0"/>
              <a:t>sòl</a:t>
            </a:r>
            <a:r>
              <a:rPr lang="es-ES" sz="1100" dirty="0" smtClean="0"/>
              <a:t> no </a:t>
            </a:r>
            <a:r>
              <a:rPr lang="es-ES" sz="1100" dirty="0" err="1" smtClean="0"/>
              <a:t>urbanitzable</a:t>
            </a:r>
            <a:r>
              <a:rPr lang="es-ES" sz="1100" dirty="0" smtClean="0"/>
              <a:t> i </a:t>
            </a:r>
            <a:r>
              <a:rPr lang="es-ES" sz="1100" dirty="0" err="1" smtClean="0"/>
              <a:t>urbanitzable</a:t>
            </a:r>
            <a:r>
              <a:rPr lang="es-ES" sz="1100" dirty="0" smtClean="0"/>
              <a:t> no </a:t>
            </a:r>
            <a:r>
              <a:rPr lang="es-ES" sz="1100" dirty="0" err="1" smtClean="0"/>
              <a:t>delimitat</a:t>
            </a:r>
            <a:r>
              <a:rPr lang="es-ES" sz="1100" dirty="0" smtClean="0"/>
              <a:t>.</a:t>
            </a:r>
          </a:p>
          <a:p>
            <a:endParaRPr lang="es-ES" sz="1100" b="1" dirty="0" smtClean="0"/>
          </a:p>
          <a:p>
            <a:endParaRPr lang="es-ES" sz="1100" b="1" dirty="0" smtClean="0"/>
          </a:p>
          <a:p>
            <a:endParaRPr lang="es-ES" b="1" dirty="0" smtClean="0"/>
          </a:p>
          <a:p>
            <a:endParaRPr lang="es-ES" b="1" dirty="0"/>
          </a:p>
        </p:txBody>
      </p:sp>
      <p:sp>
        <p:nvSpPr>
          <p:cNvPr id="13"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
        <p:nvSpPr>
          <p:cNvPr id="13" name="12 Rectángulo"/>
          <p:cNvSpPr/>
          <p:nvPr/>
        </p:nvSpPr>
        <p:spPr>
          <a:xfrm>
            <a:off x="657225" y="842963"/>
            <a:ext cx="7858126" cy="5539978"/>
          </a:xfrm>
          <a:prstGeom prst="rect">
            <a:avLst/>
          </a:prstGeom>
        </p:spPr>
        <p:txBody>
          <a:bodyPr wrap="square">
            <a:spAutoFit/>
          </a:bodyPr>
          <a:lstStyle/>
          <a:p>
            <a:pPr marL="514350" indent="-514350" algn="just">
              <a:buNone/>
            </a:pPr>
            <a:r>
              <a:rPr lang="ca-ES" b="1" dirty="0" smtClean="0">
                <a:latin typeface="Garamond" pitchFamily="18" charset="0"/>
              </a:rPr>
              <a:t>Una prèvia... Com ens relacionem amb els interessats en el procediment</a:t>
            </a:r>
          </a:p>
          <a:p>
            <a:pPr marL="514350" indent="-514350" algn="just">
              <a:buNone/>
            </a:pPr>
            <a:endParaRPr lang="ca-ES" sz="1400" b="1" dirty="0" smtClean="0">
              <a:latin typeface="Garamond" pitchFamily="18" charset="0"/>
            </a:endParaRPr>
          </a:p>
          <a:p>
            <a:pPr marL="514350" indent="-514350" algn="just">
              <a:buNone/>
            </a:pPr>
            <a:endParaRPr lang="ca-ES" sz="1400" b="1" dirty="0" smtClean="0">
              <a:latin typeface="Garamond" pitchFamily="18" charset="0"/>
            </a:endParaRPr>
          </a:p>
          <a:p>
            <a:pPr marL="514350" indent="-514350" algn="just">
              <a:buNone/>
            </a:pPr>
            <a:r>
              <a:rPr lang="ca-ES" sz="1400" b="1" dirty="0" smtClean="0">
                <a:latin typeface="Garamond" pitchFamily="18" charset="0"/>
              </a:rPr>
              <a:t> La legislació de l’any 2015</a:t>
            </a:r>
          </a:p>
          <a:p>
            <a:pPr marL="514350" indent="-514350" algn="just">
              <a:buNone/>
            </a:pPr>
            <a:endParaRPr lang="ca-ES" sz="1400" b="1" dirty="0" smtClean="0">
              <a:latin typeface="Garamond" pitchFamily="18" charset="0"/>
            </a:endParaRPr>
          </a:p>
          <a:p>
            <a:pPr marL="514350" indent="-514350" algn="just">
              <a:buNone/>
            </a:pPr>
            <a:r>
              <a:rPr lang="ca-ES" sz="1400" dirty="0" smtClean="0">
                <a:latin typeface="Garamond" pitchFamily="18" charset="0"/>
              </a:rPr>
              <a:t>Les llei 39 i 40 de l’any 2015 fan un salt sense precedents.</a:t>
            </a:r>
          </a:p>
          <a:p>
            <a:pPr algn="just"/>
            <a:r>
              <a:rPr lang="ca-ES" sz="1400" b="1" dirty="0" smtClean="0">
                <a:latin typeface="Garamond" pitchFamily="18" charset="0"/>
              </a:rPr>
              <a:t>Sobre l’entrada en vigor diu: </a:t>
            </a:r>
            <a:r>
              <a:rPr lang="es-ES" sz="1400" dirty="0" smtClean="0">
                <a:latin typeface="Garamond" pitchFamily="18" charset="0"/>
              </a:rPr>
              <a:t>La </a:t>
            </a:r>
            <a:r>
              <a:rPr lang="es-ES" sz="1400" dirty="0" err="1" smtClean="0">
                <a:latin typeface="Garamond" pitchFamily="18" charset="0"/>
              </a:rPr>
              <a:t>present</a:t>
            </a:r>
            <a:r>
              <a:rPr lang="es-ES" sz="1400" dirty="0" smtClean="0">
                <a:latin typeface="Garamond" pitchFamily="18" charset="0"/>
              </a:rPr>
              <a:t> </a:t>
            </a:r>
            <a:r>
              <a:rPr lang="es-ES" sz="1400" dirty="0" err="1" smtClean="0">
                <a:latin typeface="Garamond" pitchFamily="18" charset="0"/>
              </a:rPr>
              <a:t>Llei</a:t>
            </a:r>
            <a:r>
              <a:rPr lang="es-ES" sz="1400" dirty="0" smtClean="0">
                <a:latin typeface="Garamond" pitchFamily="18" charset="0"/>
              </a:rPr>
              <a:t> entra en vigor al </a:t>
            </a:r>
            <a:r>
              <a:rPr lang="es-ES" sz="1400" dirty="0" err="1" smtClean="0">
                <a:latin typeface="Garamond" pitchFamily="18" charset="0"/>
              </a:rPr>
              <a:t>cap</a:t>
            </a:r>
            <a:r>
              <a:rPr lang="es-ES" sz="1400" dirty="0" smtClean="0">
                <a:latin typeface="Garamond" pitchFamily="18" charset="0"/>
              </a:rPr>
              <a:t> </a:t>
            </a:r>
            <a:r>
              <a:rPr lang="es-ES" sz="1400" dirty="0" err="1" smtClean="0">
                <a:latin typeface="Garamond" pitchFamily="18" charset="0"/>
              </a:rPr>
              <a:t>d’un</a:t>
            </a:r>
            <a:r>
              <a:rPr lang="es-ES" sz="1400" dirty="0" smtClean="0">
                <a:latin typeface="Garamond" pitchFamily="18" charset="0"/>
              </a:rPr>
              <a:t> </a:t>
            </a:r>
            <a:r>
              <a:rPr lang="es-ES" sz="1400" dirty="0" err="1" smtClean="0">
                <a:latin typeface="Garamond" pitchFamily="18" charset="0"/>
              </a:rPr>
              <a:t>any</a:t>
            </a:r>
            <a:r>
              <a:rPr lang="es-ES" sz="1400" dirty="0" smtClean="0">
                <a:latin typeface="Garamond" pitchFamily="18" charset="0"/>
              </a:rPr>
              <a:t> de la </a:t>
            </a:r>
            <a:r>
              <a:rPr lang="es-ES" sz="1400" dirty="0" err="1" smtClean="0">
                <a:latin typeface="Garamond" pitchFamily="18" charset="0"/>
              </a:rPr>
              <a:t>seva</a:t>
            </a:r>
            <a:r>
              <a:rPr lang="es-ES" sz="1400" dirty="0" smtClean="0">
                <a:latin typeface="Garamond" pitchFamily="18" charset="0"/>
              </a:rPr>
              <a:t> </a:t>
            </a:r>
            <a:r>
              <a:rPr lang="es-ES" sz="1400" dirty="0" err="1" smtClean="0">
                <a:latin typeface="Garamond" pitchFamily="18" charset="0"/>
              </a:rPr>
              <a:t>publicació</a:t>
            </a:r>
            <a:r>
              <a:rPr lang="es-ES" sz="1400" dirty="0" smtClean="0">
                <a:latin typeface="Garamond" pitchFamily="18" charset="0"/>
              </a:rPr>
              <a:t> al «</a:t>
            </a:r>
            <a:r>
              <a:rPr lang="es-ES" sz="1400" i="1" dirty="0" err="1" smtClean="0">
                <a:latin typeface="Garamond" pitchFamily="18" charset="0"/>
              </a:rPr>
              <a:t>Butlletí</a:t>
            </a:r>
            <a:r>
              <a:rPr lang="es-ES" sz="1400" i="1" dirty="0" smtClean="0">
                <a:latin typeface="Garamond" pitchFamily="18" charset="0"/>
              </a:rPr>
              <a:t> Oficial de </a:t>
            </a:r>
            <a:r>
              <a:rPr lang="es-ES" sz="1400" i="1" dirty="0" err="1" smtClean="0">
                <a:latin typeface="Garamond" pitchFamily="18" charset="0"/>
              </a:rPr>
              <a:t>l’Estat</a:t>
            </a:r>
            <a:r>
              <a:rPr lang="es-ES" sz="1400" i="1" dirty="0" smtClean="0">
                <a:latin typeface="Garamond" pitchFamily="18" charset="0"/>
              </a:rPr>
              <a:t>. </a:t>
            </a:r>
            <a:r>
              <a:rPr lang="ca-ES" sz="1400" i="1" dirty="0" smtClean="0">
                <a:latin typeface="Garamond" pitchFamily="18" charset="0"/>
              </a:rPr>
              <a:t>No obstant això, les previsions relatives al registre electrònic d’apoderaments, registre electrònic, registre d’empleats públics habilitats, punt d’accés general electrònic de l’Administració i arxiu únic electrònic produeixen efectes al cap de dos anys de l’entrada en vigor de la Llei.”</a:t>
            </a:r>
          </a:p>
          <a:p>
            <a:pPr algn="just"/>
            <a:r>
              <a:rPr lang="ca-ES" sz="1400" dirty="0" smtClean="0">
                <a:latin typeface="Garamond" pitchFamily="18" charset="0"/>
              </a:rPr>
              <a:t>Quan el 3.10.2016 trucaves a les grans administracions i preguntaves si una empresa podia entrar documents en paper la resposta era categòrica: “és clar, això no entra fins el 2018”.</a:t>
            </a:r>
          </a:p>
          <a:p>
            <a:pPr algn="just"/>
            <a:r>
              <a:rPr lang="ca-ES" sz="1400" dirty="0" smtClean="0">
                <a:latin typeface="Garamond" pitchFamily="18" charset="0"/>
              </a:rPr>
              <a:t>La Llei 39 canvia el model perquè al seu art 14.2 crea l’obligat electrònic:</a:t>
            </a:r>
          </a:p>
          <a:p>
            <a:pPr lvl="2" algn="just">
              <a:buNone/>
            </a:pPr>
            <a:r>
              <a:rPr lang="ca-ES" sz="1400" b="1" dirty="0" smtClean="0">
                <a:latin typeface="Garamond" pitchFamily="18" charset="0"/>
              </a:rPr>
              <a:t>	</a:t>
            </a:r>
            <a:r>
              <a:rPr lang="ca-ES" sz="1400" b="1" i="1" dirty="0" smtClean="0">
                <a:latin typeface="Garamond" pitchFamily="18" charset="0"/>
              </a:rPr>
              <a:t> (</a:t>
            </a:r>
            <a:r>
              <a:rPr lang="ca-ES" sz="1400" i="1" dirty="0" smtClean="0">
                <a:latin typeface="Garamond" pitchFamily="18" charset="0"/>
              </a:rPr>
              <a:t>En tot cas, estan obligats a relacionar-se a través de mitjans electrònics amb les administracions públiques per efectuar qualsevol tràmit d’un procediment administratiu, almenys, els subjectes següents:</a:t>
            </a:r>
          </a:p>
          <a:p>
            <a:pPr algn="just">
              <a:buNone/>
            </a:pPr>
            <a:r>
              <a:rPr lang="ca-ES" sz="1400" i="1" dirty="0" smtClean="0">
                <a:latin typeface="Garamond" pitchFamily="18" charset="0"/>
              </a:rPr>
              <a:t>			a) Les persones jurídiques.</a:t>
            </a:r>
          </a:p>
          <a:p>
            <a:pPr algn="just">
              <a:buNone/>
            </a:pPr>
            <a:r>
              <a:rPr lang="fr-FR" sz="1400" i="1" dirty="0" smtClean="0">
                <a:latin typeface="Garamond" pitchFamily="18" charset="0"/>
              </a:rPr>
              <a:t>			b) Les </a:t>
            </a:r>
            <a:r>
              <a:rPr lang="fr-FR" sz="1400" i="1" dirty="0" err="1" smtClean="0">
                <a:latin typeface="Garamond" pitchFamily="18" charset="0"/>
              </a:rPr>
              <a:t>entitats</a:t>
            </a:r>
            <a:r>
              <a:rPr lang="fr-FR" sz="1400" i="1" dirty="0" smtClean="0">
                <a:latin typeface="Garamond" pitchFamily="18" charset="0"/>
              </a:rPr>
              <a:t> </a:t>
            </a:r>
            <a:r>
              <a:rPr lang="fr-FR" sz="1400" i="1" dirty="0" err="1" smtClean="0">
                <a:latin typeface="Garamond" pitchFamily="18" charset="0"/>
              </a:rPr>
              <a:t>sense</a:t>
            </a:r>
            <a:r>
              <a:rPr lang="fr-FR" sz="1400" i="1" dirty="0" smtClean="0">
                <a:latin typeface="Garamond" pitchFamily="18" charset="0"/>
              </a:rPr>
              <a:t> </a:t>
            </a:r>
            <a:r>
              <a:rPr lang="fr-FR" sz="1400" i="1" dirty="0" err="1" smtClean="0">
                <a:latin typeface="Garamond" pitchFamily="18" charset="0"/>
              </a:rPr>
              <a:t>personalitat</a:t>
            </a:r>
            <a:r>
              <a:rPr lang="fr-FR" sz="1400" i="1" dirty="0" smtClean="0">
                <a:latin typeface="Garamond" pitchFamily="18" charset="0"/>
              </a:rPr>
              <a:t> </a:t>
            </a:r>
            <a:r>
              <a:rPr lang="fr-FR" sz="1400" i="1" dirty="0" err="1" smtClean="0">
                <a:latin typeface="Garamond" pitchFamily="18" charset="0"/>
              </a:rPr>
              <a:t>jurídica</a:t>
            </a:r>
            <a:r>
              <a:rPr lang="fr-FR" sz="1400" i="1" dirty="0" smtClean="0">
                <a:latin typeface="Garamond" pitchFamily="18" charset="0"/>
              </a:rPr>
              <a:t>.</a:t>
            </a:r>
          </a:p>
          <a:p>
            <a:pPr algn="just">
              <a:buNone/>
            </a:pPr>
            <a:r>
              <a:rPr lang="ca-ES" sz="1400" i="1" dirty="0" smtClean="0">
                <a:latin typeface="Garamond" pitchFamily="18" charset="0"/>
              </a:rPr>
              <a:t>			c) Els qui exerceixin una activitat professional per a la qual es requereixi la 	col·legiació obligatòria, per 			als tràmits i actuacions que portin a terme amb les administracions públiques en 	exercici de l’activitat 			professional  esmentada. En tot cas, dins d’aquest col·lectiu s’hi entenen inclosos els notaris i registradors 			de la propietat i mercantils.</a:t>
            </a:r>
          </a:p>
          <a:p>
            <a:pPr algn="just">
              <a:buNone/>
            </a:pPr>
            <a:r>
              <a:rPr lang="ca-ES" sz="1400" i="1" dirty="0" smtClean="0">
                <a:latin typeface="Garamond" pitchFamily="18" charset="0"/>
              </a:rPr>
              <a:t>			d) Els qui representin un interessat que estigui obligat a relacionar-se 							electrònicament amb l’Administració.</a:t>
            </a:r>
            <a:endParaRPr lang="ca-ES" sz="1400" b="1" i="1" dirty="0" smtClean="0">
              <a:latin typeface="Garamond" pitchFamily="18" charset="0"/>
            </a:endParaRPr>
          </a:p>
          <a:p>
            <a:pPr algn="just">
              <a:buNone/>
            </a:pPr>
            <a:endParaRPr lang="ca-ES" sz="1400" dirty="0" smtClean="0">
              <a:latin typeface="Garamond" pitchFamily="18" charset="0"/>
            </a:endParaRPr>
          </a:p>
          <a:p>
            <a:pPr algn="just">
              <a:buNone/>
            </a:pPr>
            <a:r>
              <a:rPr lang="ca-ES" sz="1400" dirty="0" smtClean="0">
                <a:latin typeface="Garamond" pitchFamily="18" charset="0"/>
              </a:rPr>
              <a:t>Manté el criteri que per reglament, imposem l’administració electrònica a certs </a:t>
            </a:r>
            <a:r>
              <a:rPr lang="ca-ES" sz="1400" dirty="0" err="1" smtClean="0">
                <a:latin typeface="Garamond" pitchFamily="18" charset="0"/>
              </a:rPr>
              <a:t>col-lectius</a:t>
            </a:r>
            <a:endParaRPr lang="ca-ES" dirty="0"/>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11 CuadroTexto"/>
          <p:cNvSpPr txBox="1"/>
          <p:nvPr/>
        </p:nvSpPr>
        <p:spPr>
          <a:xfrm>
            <a:off x="152400" y="549275"/>
            <a:ext cx="8808720" cy="5632311"/>
          </a:xfrm>
          <a:prstGeom prst="rect">
            <a:avLst/>
          </a:prstGeom>
          <a:noFill/>
        </p:spPr>
        <p:txBody>
          <a:bodyPr wrap="square" rtlCol="0">
            <a:spAutoFit/>
          </a:bodyPr>
          <a:lstStyle/>
          <a:p>
            <a:r>
              <a:rPr lang="es-ES" b="1" dirty="0" smtClean="0"/>
              <a:t>DOTZÈ.- RÈGIM JURÍDIC DE LES LLICÈNCIES</a:t>
            </a:r>
          </a:p>
          <a:p>
            <a:endParaRPr lang="es-ES" sz="1100" dirty="0" smtClean="0"/>
          </a:p>
          <a:p>
            <a:r>
              <a:rPr lang="es-ES" sz="1100" b="1" dirty="0" err="1" smtClean="0"/>
              <a:t>Article</a:t>
            </a:r>
            <a:r>
              <a:rPr lang="es-ES" sz="1100" b="1" dirty="0" smtClean="0"/>
              <a:t> 188</a:t>
            </a:r>
          </a:p>
          <a:p>
            <a:r>
              <a:rPr lang="es-ES" sz="1100" i="1" dirty="0" err="1" smtClean="0"/>
              <a:t>Règim</a:t>
            </a:r>
            <a:r>
              <a:rPr lang="es-ES" sz="1100" i="1" dirty="0" smtClean="0"/>
              <a:t> </a:t>
            </a:r>
            <a:r>
              <a:rPr lang="es-ES" sz="1100" i="1" dirty="0" err="1" smtClean="0"/>
              <a:t>jurídic</a:t>
            </a:r>
            <a:r>
              <a:rPr lang="es-ES" sz="1100" i="1" dirty="0" smtClean="0"/>
              <a:t> de les </a:t>
            </a:r>
            <a:r>
              <a:rPr lang="es-ES" sz="1100" i="1" dirty="0" err="1" smtClean="0"/>
              <a:t>llicències</a:t>
            </a:r>
            <a:r>
              <a:rPr lang="es-ES" sz="1100" i="1" dirty="0" smtClean="0"/>
              <a:t> </a:t>
            </a:r>
            <a:r>
              <a:rPr lang="es-ES" sz="1100" i="1" dirty="0" err="1" smtClean="0"/>
              <a:t>urbanístiques</a:t>
            </a:r>
            <a:endParaRPr lang="es-ES" sz="1100" dirty="0" smtClean="0"/>
          </a:p>
          <a:p>
            <a:r>
              <a:rPr lang="es-ES" sz="1100" dirty="0" smtClean="0"/>
              <a:t>1. Les </a:t>
            </a:r>
            <a:r>
              <a:rPr lang="es-ES" sz="1100" dirty="0" err="1" smtClean="0"/>
              <a:t>llicències</a:t>
            </a:r>
            <a:r>
              <a:rPr lang="es-ES" sz="1100" dirty="0" smtClean="0"/>
              <a:t> </a:t>
            </a:r>
            <a:r>
              <a:rPr lang="es-ES" sz="1100" dirty="0" err="1" smtClean="0"/>
              <a:t>urbanístiques</a:t>
            </a:r>
            <a:r>
              <a:rPr lang="es-ES" sz="1100" dirty="0" smtClean="0"/>
              <a:t> </a:t>
            </a:r>
            <a:r>
              <a:rPr lang="es-ES" sz="1100" dirty="0" err="1" smtClean="0"/>
              <a:t>s'han</a:t>
            </a:r>
            <a:r>
              <a:rPr lang="es-ES" sz="1100" dirty="0" smtClean="0"/>
              <a:t> </a:t>
            </a:r>
            <a:r>
              <a:rPr lang="es-ES" sz="1100" dirty="0" err="1" smtClean="0"/>
              <a:t>d'atorgar</a:t>
            </a:r>
            <a:r>
              <a:rPr lang="es-ES" sz="1100" dirty="0" smtClean="0"/>
              <a:t> </a:t>
            </a:r>
            <a:r>
              <a:rPr lang="es-ES" sz="1100" dirty="0" err="1" smtClean="0"/>
              <a:t>d'acord</a:t>
            </a:r>
            <a:r>
              <a:rPr lang="es-ES" sz="1100" dirty="0" smtClean="0"/>
              <a:t> </a:t>
            </a:r>
            <a:r>
              <a:rPr lang="es-ES" sz="1100" dirty="0" err="1" smtClean="0"/>
              <a:t>amb</a:t>
            </a:r>
            <a:r>
              <a:rPr lang="es-ES" sz="1100" dirty="0" smtClean="0"/>
              <a:t> el que </a:t>
            </a:r>
            <a:r>
              <a:rPr lang="es-ES" sz="1100" dirty="0" err="1" smtClean="0"/>
              <a:t>estableixen</a:t>
            </a:r>
            <a:r>
              <a:rPr lang="es-ES" sz="1100" dirty="0" smtClean="0"/>
              <a:t> </a:t>
            </a:r>
            <a:r>
              <a:rPr lang="es-ES" sz="1100" dirty="0" err="1" smtClean="0"/>
              <a:t>aquesta</a:t>
            </a:r>
            <a:r>
              <a:rPr lang="es-ES" sz="1100" dirty="0" smtClean="0"/>
              <a:t> </a:t>
            </a:r>
            <a:r>
              <a:rPr lang="es-ES" sz="1100" dirty="0" err="1" smtClean="0"/>
              <a:t>Llei</a:t>
            </a:r>
            <a:r>
              <a:rPr lang="es-ES" sz="1100" dirty="0" smtClean="0"/>
              <a:t>, el </a:t>
            </a:r>
            <a:r>
              <a:rPr lang="es-ES" sz="1100" dirty="0" err="1" smtClean="0"/>
              <a:t>planejament</a:t>
            </a:r>
            <a:r>
              <a:rPr lang="es-ES" sz="1100" dirty="0" smtClean="0"/>
              <a:t> </a:t>
            </a:r>
            <a:r>
              <a:rPr lang="es-ES" sz="1100" dirty="0" err="1" smtClean="0"/>
              <a:t>urbanístic</a:t>
            </a:r>
            <a:r>
              <a:rPr lang="es-ES" sz="1100" dirty="0" smtClean="0"/>
              <a:t> i les </a:t>
            </a:r>
            <a:r>
              <a:rPr lang="es-ES" sz="1100" dirty="0" err="1" smtClean="0"/>
              <a:t>ordenances</a:t>
            </a:r>
            <a:r>
              <a:rPr lang="es-ES" sz="1100" dirty="0" smtClean="0"/>
              <a:t> </a:t>
            </a:r>
            <a:r>
              <a:rPr lang="es-ES" sz="1100" dirty="0" err="1" smtClean="0"/>
              <a:t>municipals</a:t>
            </a:r>
            <a:r>
              <a:rPr lang="es-ES" sz="1100" dirty="0" smtClean="0"/>
              <a:t>.</a:t>
            </a:r>
          </a:p>
          <a:p>
            <a:r>
              <a:rPr lang="es-ES" sz="1100" dirty="0" smtClean="0"/>
              <a:t>2. La </a:t>
            </a:r>
            <a:r>
              <a:rPr lang="es-ES" sz="1100" dirty="0" err="1" smtClean="0"/>
              <a:t>competència</a:t>
            </a:r>
            <a:r>
              <a:rPr lang="es-ES" sz="1100" dirty="0" smtClean="0"/>
              <a:t> i el </a:t>
            </a:r>
            <a:r>
              <a:rPr lang="es-ES" sz="1100" dirty="0" err="1" smtClean="0"/>
              <a:t>procediment</a:t>
            </a:r>
            <a:r>
              <a:rPr lang="es-ES" sz="1100" dirty="0" smtClean="0"/>
              <a:t> per </a:t>
            </a:r>
            <a:r>
              <a:rPr lang="es-ES" sz="1100" dirty="0" err="1" smtClean="0"/>
              <a:t>atorgar</a:t>
            </a:r>
            <a:r>
              <a:rPr lang="es-ES" sz="1100" dirty="0" smtClean="0"/>
              <a:t> i denegar les </a:t>
            </a:r>
            <a:r>
              <a:rPr lang="es-ES" sz="1100" dirty="0" err="1" smtClean="0"/>
              <a:t>llicències</a:t>
            </a:r>
            <a:r>
              <a:rPr lang="es-ES" sz="1100" dirty="0" smtClean="0"/>
              <a:t> </a:t>
            </a:r>
            <a:r>
              <a:rPr lang="es-ES" sz="1100" dirty="0" err="1" smtClean="0"/>
              <a:t>urbanístiques</a:t>
            </a:r>
            <a:r>
              <a:rPr lang="es-ES" sz="1100" dirty="0" smtClean="0"/>
              <a:t> </a:t>
            </a:r>
            <a:r>
              <a:rPr lang="es-ES" sz="1100" dirty="0" err="1" smtClean="0"/>
              <a:t>s'ajusten</a:t>
            </a:r>
            <a:r>
              <a:rPr lang="es-ES" sz="1100" dirty="0" smtClean="0"/>
              <a:t> al que </a:t>
            </a:r>
            <a:r>
              <a:rPr lang="es-ES" sz="1100" dirty="0" err="1" smtClean="0"/>
              <a:t>estableix</a:t>
            </a:r>
            <a:r>
              <a:rPr lang="es-ES" sz="1100" dirty="0" smtClean="0"/>
              <a:t> la </a:t>
            </a:r>
            <a:r>
              <a:rPr lang="es-ES" sz="1100" dirty="0" err="1" smtClean="0"/>
              <a:t>legislació</a:t>
            </a:r>
            <a:r>
              <a:rPr lang="es-ES" sz="1100" dirty="0" smtClean="0"/>
              <a:t> de </a:t>
            </a:r>
            <a:r>
              <a:rPr lang="es-ES" sz="1100" dirty="0" err="1" smtClean="0"/>
              <a:t>règim</a:t>
            </a:r>
            <a:r>
              <a:rPr lang="es-ES" sz="1100" dirty="0" smtClean="0"/>
              <a:t> local. El </a:t>
            </a:r>
            <a:r>
              <a:rPr lang="es-ES" sz="1100" dirty="0" err="1" smtClean="0"/>
              <a:t>sentit</a:t>
            </a:r>
            <a:r>
              <a:rPr lang="es-ES" sz="1100" dirty="0" smtClean="0"/>
              <a:t> </a:t>
            </a:r>
            <a:r>
              <a:rPr lang="es-ES" sz="1100" dirty="0" err="1" smtClean="0"/>
              <a:t>positiu</a:t>
            </a:r>
            <a:r>
              <a:rPr lang="es-ES" sz="1100" dirty="0" smtClean="0"/>
              <a:t> del </a:t>
            </a:r>
            <a:r>
              <a:rPr lang="es-ES" sz="1100" dirty="0" err="1" smtClean="0"/>
              <a:t>silenci</a:t>
            </a:r>
            <a:r>
              <a:rPr lang="es-ES" sz="1100" dirty="0" smtClean="0"/>
              <a:t> </a:t>
            </a:r>
            <a:r>
              <a:rPr lang="es-ES" sz="1100" dirty="0" err="1" smtClean="0"/>
              <a:t>administratiu</a:t>
            </a:r>
            <a:r>
              <a:rPr lang="es-ES" sz="1100" dirty="0" smtClean="0"/>
              <a:t> en </a:t>
            </a:r>
            <a:r>
              <a:rPr lang="es-ES" sz="1100" dirty="0" err="1" smtClean="0"/>
              <a:t>aquesta</a:t>
            </a:r>
            <a:r>
              <a:rPr lang="es-ES" sz="1100" dirty="0" smtClean="0"/>
              <a:t> </a:t>
            </a:r>
            <a:r>
              <a:rPr lang="es-ES" sz="1100" dirty="0" err="1" smtClean="0"/>
              <a:t>matèria</a:t>
            </a:r>
            <a:r>
              <a:rPr lang="es-ES" sz="1100" dirty="0" smtClean="0"/>
              <a:t> </a:t>
            </a:r>
            <a:r>
              <a:rPr lang="es-ES" sz="1100" dirty="0" err="1" smtClean="0"/>
              <a:t>s'entén</a:t>
            </a:r>
            <a:r>
              <a:rPr lang="es-ES" sz="1100" dirty="0" smtClean="0"/>
              <a:t> </a:t>
            </a:r>
            <a:r>
              <a:rPr lang="es-ES" sz="1100" dirty="0" err="1" smtClean="0"/>
              <a:t>sens</a:t>
            </a:r>
            <a:r>
              <a:rPr lang="es-ES" sz="1100" dirty="0" smtClean="0"/>
              <a:t> </a:t>
            </a:r>
            <a:r>
              <a:rPr lang="es-ES" sz="1100" dirty="0" err="1" smtClean="0"/>
              <a:t>perjudici</a:t>
            </a:r>
            <a:r>
              <a:rPr lang="es-ES" sz="1100" dirty="0" smtClean="0"/>
              <a:t> del que </a:t>
            </a:r>
            <a:r>
              <a:rPr lang="es-ES" sz="1100" dirty="0" err="1" smtClean="0"/>
              <a:t>disposa</a:t>
            </a:r>
            <a:r>
              <a:rPr lang="es-ES" sz="1100" dirty="0" smtClean="0"/>
              <a:t> </a:t>
            </a:r>
            <a:r>
              <a:rPr lang="es-ES" sz="1100" dirty="0" err="1" smtClean="0"/>
              <a:t>l'article</a:t>
            </a:r>
            <a:r>
              <a:rPr lang="es-ES" sz="1100" dirty="0" smtClean="0"/>
              <a:t> 5.2 i en el </a:t>
            </a:r>
            <a:r>
              <a:rPr lang="es-ES" sz="1100" dirty="0" err="1" smtClean="0"/>
              <a:t>marc</a:t>
            </a:r>
            <a:r>
              <a:rPr lang="es-ES" sz="1100" dirty="0" smtClean="0"/>
              <a:t> del que </a:t>
            </a:r>
            <a:r>
              <a:rPr lang="es-ES" sz="1100" dirty="0" err="1" smtClean="0"/>
              <a:t>estableix</a:t>
            </a:r>
            <a:r>
              <a:rPr lang="es-ES" sz="1100" dirty="0" smtClean="0"/>
              <a:t> la </a:t>
            </a:r>
            <a:r>
              <a:rPr lang="es-ES" sz="1100" dirty="0" err="1" smtClean="0"/>
              <a:t>legislació</a:t>
            </a:r>
            <a:r>
              <a:rPr lang="es-ES" sz="1100" dirty="0" smtClean="0"/>
              <a:t> aplicable sobre </a:t>
            </a:r>
            <a:r>
              <a:rPr lang="es-ES" sz="1100" dirty="0" err="1" smtClean="0"/>
              <a:t>procediment</a:t>
            </a:r>
            <a:r>
              <a:rPr lang="es-ES" sz="1100" dirty="0" smtClean="0"/>
              <a:t> </a:t>
            </a:r>
            <a:r>
              <a:rPr lang="es-ES" sz="1100" dirty="0" err="1" smtClean="0"/>
              <a:t>administratiu</a:t>
            </a:r>
            <a:r>
              <a:rPr lang="es-ES" sz="1100" dirty="0" smtClean="0"/>
              <a:t> </a:t>
            </a:r>
            <a:r>
              <a:rPr lang="es-ES" sz="1100" dirty="0" err="1" smtClean="0"/>
              <a:t>comú</a:t>
            </a:r>
            <a:r>
              <a:rPr lang="es-ES" sz="1100" dirty="0" smtClean="0"/>
              <a:t>.</a:t>
            </a:r>
          </a:p>
          <a:p>
            <a:r>
              <a:rPr lang="es-ES" sz="1100" dirty="0" smtClean="0"/>
              <a:t>3. </a:t>
            </a:r>
            <a:r>
              <a:rPr lang="es-ES" sz="1100" dirty="0" err="1" smtClean="0"/>
              <a:t>L'expedient</a:t>
            </a:r>
            <a:r>
              <a:rPr lang="es-ES" sz="1100" dirty="0" smtClean="0"/>
              <a:t> per </a:t>
            </a:r>
            <a:r>
              <a:rPr lang="es-ES" sz="1100" dirty="0" err="1" smtClean="0"/>
              <a:t>atorgar</a:t>
            </a:r>
            <a:r>
              <a:rPr lang="es-ES" sz="1100" dirty="0" smtClean="0"/>
              <a:t> la </a:t>
            </a:r>
            <a:r>
              <a:rPr lang="es-ES" sz="1100" dirty="0" err="1" smtClean="0"/>
              <a:t>llicència</a:t>
            </a:r>
            <a:r>
              <a:rPr lang="es-ES" sz="1100" dirty="0" smtClean="0"/>
              <a:t> urbanística ha </a:t>
            </a:r>
            <a:r>
              <a:rPr lang="es-ES" sz="1100" dirty="0" err="1" smtClean="0"/>
              <a:t>d'incorporar</a:t>
            </a:r>
            <a:r>
              <a:rPr lang="es-ES" sz="1100" dirty="0" smtClean="0"/>
              <a:t> </a:t>
            </a:r>
            <a:r>
              <a:rPr lang="es-ES" sz="1100" dirty="0" err="1" smtClean="0"/>
              <a:t>els</a:t>
            </a:r>
            <a:r>
              <a:rPr lang="es-ES" sz="1100" dirty="0" smtClean="0"/>
              <a:t> informes de </a:t>
            </a:r>
            <a:r>
              <a:rPr lang="es-ES" sz="1100" dirty="0" err="1" smtClean="0"/>
              <a:t>caràcter</a:t>
            </a:r>
            <a:r>
              <a:rPr lang="es-ES" sz="1100" dirty="0" smtClean="0"/>
              <a:t> </a:t>
            </a:r>
            <a:r>
              <a:rPr lang="es-ES" sz="1100" dirty="0" err="1" smtClean="0"/>
              <a:t>tècnic</a:t>
            </a:r>
            <a:r>
              <a:rPr lang="es-ES" sz="1100" dirty="0" smtClean="0"/>
              <a:t> i </a:t>
            </a:r>
            <a:r>
              <a:rPr lang="es-ES" sz="1100" dirty="0" err="1" smtClean="0"/>
              <a:t>jurídic</a:t>
            </a:r>
            <a:r>
              <a:rPr lang="es-ES" sz="1100" dirty="0" smtClean="0"/>
              <a:t>. </a:t>
            </a:r>
            <a:r>
              <a:rPr lang="es-ES" sz="1100" dirty="0" err="1" smtClean="0"/>
              <a:t>L'informe</a:t>
            </a:r>
            <a:r>
              <a:rPr lang="es-ES" sz="1100" dirty="0" smtClean="0"/>
              <a:t> </a:t>
            </a:r>
            <a:r>
              <a:rPr lang="es-ES" sz="1100" dirty="0" err="1" smtClean="0"/>
              <a:t>previ</a:t>
            </a:r>
            <a:r>
              <a:rPr lang="es-ES" sz="1100" dirty="0" smtClean="0"/>
              <a:t> del </a:t>
            </a:r>
            <a:r>
              <a:rPr lang="es-ES" sz="1100" dirty="0" err="1" smtClean="0"/>
              <a:t>secretari</a:t>
            </a:r>
            <a:r>
              <a:rPr lang="es-ES" sz="1100" dirty="0" smtClean="0"/>
              <a:t> o </a:t>
            </a:r>
            <a:r>
              <a:rPr lang="es-ES" sz="1100" dirty="0" err="1" smtClean="0"/>
              <a:t>secretària</a:t>
            </a:r>
            <a:r>
              <a:rPr lang="es-ES" sz="1100" dirty="0" smtClean="0"/>
              <a:t> de </a:t>
            </a:r>
            <a:r>
              <a:rPr lang="es-ES" sz="1100" dirty="0" err="1" smtClean="0"/>
              <a:t>l'ajuntament</a:t>
            </a:r>
            <a:r>
              <a:rPr lang="es-ES" sz="1100" dirty="0" smtClean="0"/>
              <a:t> </a:t>
            </a:r>
            <a:r>
              <a:rPr lang="es-ES" sz="1100" dirty="0" err="1" smtClean="0"/>
              <a:t>és</a:t>
            </a:r>
            <a:r>
              <a:rPr lang="es-ES" sz="1100" dirty="0" smtClean="0"/>
              <a:t> </a:t>
            </a:r>
            <a:r>
              <a:rPr lang="es-ES" sz="1100" dirty="0" err="1" smtClean="0"/>
              <a:t>preceptiu</a:t>
            </a:r>
            <a:r>
              <a:rPr lang="es-ES" sz="1100" dirty="0" smtClean="0"/>
              <a:t> </a:t>
            </a:r>
            <a:r>
              <a:rPr lang="es-ES" sz="1100" dirty="0" err="1" smtClean="0"/>
              <a:t>sempre</a:t>
            </a:r>
            <a:r>
              <a:rPr lang="es-ES" sz="1100" dirty="0" smtClean="0"/>
              <a:t> que </a:t>
            </a:r>
            <a:r>
              <a:rPr lang="es-ES" sz="1100" dirty="0" err="1" smtClean="0"/>
              <a:t>els</a:t>
            </a:r>
            <a:r>
              <a:rPr lang="es-ES" sz="1100" dirty="0" smtClean="0"/>
              <a:t> informes </a:t>
            </a:r>
            <a:r>
              <a:rPr lang="es-ES" sz="1100" dirty="0" err="1" smtClean="0"/>
              <a:t>anteriors</a:t>
            </a:r>
            <a:r>
              <a:rPr lang="es-ES" sz="1100" dirty="0" smtClean="0"/>
              <a:t> </a:t>
            </a:r>
            <a:r>
              <a:rPr lang="es-ES" sz="1100" dirty="0" err="1" smtClean="0"/>
              <a:t>siguin</a:t>
            </a:r>
            <a:r>
              <a:rPr lang="es-ES" sz="1100" dirty="0" smtClean="0"/>
              <a:t> </a:t>
            </a:r>
            <a:r>
              <a:rPr lang="es-ES" sz="1100" dirty="0" err="1" smtClean="0"/>
              <a:t>contradictoris</a:t>
            </a:r>
            <a:r>
              <a:rPr lang="es-ES" sz="1100" dirty="0" smtClean="0"/>
              <a:t> en la </a:t>
            </a:r>
            <a:r>
              <a:rPr lang="es-ES" sz="1100" dirty="0" err="1" smtClean="0"/>
              <a:t>interpretació</a:t>
            </a:r>
            <a:r>
              <a:rPr lang="es-ES" sz="1100" dirty="0" smtClean="0"/>
              <a:t> de la normativa urbanística aplicable. També </a:t>
            </a:r>
            <a:r>
              <a:rPr lang="es-ES" sz="1100" dirty="0" err="1" smtClean="0"/>
              <a:t>ho</a:t>
            </a:r>
            <a:r>
              <a:rPr lang="es-ES" sz="1100" dirty="0" smtClean="0"/>
              <a:t> </a:t>
            </a:r>
            <a:r>
              <a:rPr lang="es-ES" sz="1100" dirty="0" err="1" smtClean="0"/>
              <a:t>és</a:t>
            </a:r>
            <a:r>
              <a:rPr lang="es-ES" sz="1100" dirty="0" smtClean="0"/>
              <a:t> en </a:t>
            </a:r>
            <a:r>
              <a:rPr lang="es-ES" sz="1100" dirty="0" err="1" smtClean="0"/>
              <a:t>els</a:t>
            </a:r>
            <a:r>
              <a:rPr lang="es-ES" sz="1100" dirty="0" smtClean="0"/>
              <a:t> </a:t>
            </a:r>
            <a:r>
              <a:rPr lang="es-ES" sz="1100" dirty="0" err="1" smtClean="0"/>
              <a:t>supòsits</a:t>
            </a:r>
            <a:r>
              <a:rPr lang="es-ES" sz="1100" dirty="0" smtClean="0"/>
              <a:t> de manca </a:t>
            </a:r>
            <a:r>
              <a:rPr lang="es-ES" sz="1100" dirty="0" err="1" smtClean="0"/>
              <a:t>d'altra</a:t>
            </a:r>
            <a:r>
              <a:rPr lang="es-ES" sz="1100" dirty="0" smtClean="0"/>
              <a:t> </a:t>
            </a:r>
            <a:r>
              <a:rPr lang="es-ES" sz="1100" dirty="0" err="1" smtClean="0"/>
              <a:t>assistència</a:t>
            </a:r>
            <a:r>
              <a:rPr lang="es-ES" sz="1100" dirty="0" smtClean="0"/>
              <a:t> </a:t>
            </a:r>
            <a:r>
              <a:rPr lang="es-ES" sz="1100" dirty="0" err="1" smtClean="0"/>
              <a:t>lletrada</a:t>
            </a:r>
            <a:r>
              <a:rPr lang="es-ES" sz="1100" dirty="0" smtClean="0"/>
              <a:t>. Totes les </a:t>
            </a:r>
            <a:r>
              <a:rPr lang="es-ES" sz="1100" dirty="0" err="1" smtClean="0"/>
              <a:t>denegacions</a:t>
            </a:r>
            <a:r>
              <a:rPr lang="es-ES" sz="1100" dirty="0" smtClean="0"/>
              <a:t> de </a:t>
            </a:r>
            <a:r>
              <a:rPr lang="es-ES" sz="1100" dirty="0" err="1" smtClean="0"/>
              <a:t>llicències</a:t>
            </a:r>
            <a:r>
              <a:rPr lang="es-ES" sz="1100" dirty="0" smtClean="0"/>
              <a:t> </a:t>
            </a:r>
            <a:r>
              <a:rPr lang="es-ES" sz="1100" dirty="0" err="1" smtClean="0"/>
              <a:t>urbanístiques</a:t>
            </a:r>
            <a:r>
              <a:rPr lang="es-ES" sz="1100" dirty="0" smtClean="0"/>
              <a:t> han </a:t>
            </a:r>
            <a:r>
              <a:rPr lang="es-ES" sz="1100" dirty="0" err="1" smtClean="0"/>
              <a:t>d'estar</a:t>
            </a:r>
            <a:r>
              <a:rPr lang="es-ES" sz="1100" dirty="0" smtClean="0"/>
              <a:t> </a:t>
            </a:r>
            <a:r>
              <a:rPr lang="es-ES" sz="1100" dirty="0" err="1" smtClean="0"/>
              <a:t>motivades</a:t>
            </a:r>
            <a:r>
              <a:rPr lang="es-ES" sz="1100" dirty="0" smtClean="0"/>
              <a:t>.</a:t>
            </a:r>
          </a:p>
          <a:p>
            <a:r>
              <a:rPr lang="es-ES" sz="1100" dirty="0" smtClean="0"/>
              <a:t>4. En el cas que la </a:t>
            </a:r>
            <a:r>
              <a:rPr lang="es-ES" sz="1100" dirty="0" err="1" smtClean="0"/>
              <a:t>llicència</a:t>
            </a:r>
            <a:r>
              <a:rPr lang="es-ES" sz="1100" dirty="0" smtClean="0"/>
              <a:t> urbanística </a:t>
            </a:r>
            <a:r>
              <a:rPr lang="es-ES" sz="1100" dirty="0" err="1" smtClean="0"/>
              <a:t>estableixi</a:t>
            </a:r>
            <a:r>
              <a:rPr lang="es-ES" sz="1100" dirty="0" smtClean="0"/>
              <a:t> un </a:t>
            </a:r>
            <a:r>
              <a:rPr lang="es-ES" sz="1100" dirty="0" err="1" smtClean="0"/>
              <a:t>reajustament</a:t>
            </a:r>
            <a:r>
              <a:rPr lang="es-ES" sz="1100" dirty="0" smtClean="0"/>
              <a:t> </a:t>
            </a:r>
            <a:r>
              <a:rPr lang="es-ES" sz="1100" dirty="0" err="1" smtClean="0"/>
              <a:t>d'alineacions</a:t>
            </a:r>
            <a:r>
              <a:rPr lang="es-ES" sz="1100" dirty="0" smtClean="0"/>
              <a:t> i </a:t>
            </a:r>
            <a:r>
              <a:rPr lang="es-ES" sz="1100" dirty="0" err="1" smtClean="0"/>
              <a:t>rasants</a:t>
            </a:r>
            <a:r>
              <a:rPr lang="es-ES" sz="1100" dirty="0" smtClean="0"/>
              <a:t>, no es poden alterar les </a:t>
            </a:r>
            <a:r>
              <a:rPr lang="es-ES" sz="1100" dirty="0" err="1" smtClean="0"/>
              <a:t>característiques</a:t>
            </a:r>
            <a:r>
              <a:rPr lang="es-ES" sz="1100" dirty="0" smtClean="0"/>
              <a:t> </a:t>
            </a:r>
            <a:r>
              <a:rPr lang="es-ES" sz="1100" dirty="0" err="1" smtClean="0"/>
              <a:t>físiques</a:t>
            </a:r>
            <a:r>
              <a:rPr lang="es-ES" sz="1100" dirty="0" smtClean="0"/>
              <a:t> de les </a:t>
            </a:r>
            <a:r>
              <a:rPr lang="es-ES" sz="1100" dirty="0" err="1" smtClean="0"/>
              <a:t>parcel·les</a:t>
            </a:r>
            <a:r>
              <a:rPr lang="es-ES" sz="1100" dirty="0" smtClean="0"/>
              <a:t> ni </a:t>
            </a:r>
            <a:r>
              <a:rPr lang="es-ES" sz="1100" dirty="0" err="1" smtClean="0"/>
              <a:t>els</a:t>
            </a:r>
            <a:r>
              <a:rPr lang="es-ES" sz="1100" dirty="0" smtClean="0"/>
              <a:t> </a:t>
            </a:r>
            <a:r>
              <a:rPr lang="es-ES" sz="1100" dirty="0" err="1" smtClean="0"/>
              <a:t>seus</a:t>
            </a:r>
            <a:r>
              <a:rPr lang="es-ES" sz="1100" dirty="0" smtClean="0"/>
              <a:t> </a:t>
            </a:r>
            <a:r>
              <a:rPr lang="es-ES" sz="1100" dirty="0" err="1" smtClean="0"/>
              <a:t>aprofitaments</a:t>
            </a:r>
            <a:r>
              <a:rPr lang="es-ES" sz="1100" dirty="0" smtClean="0"/>
              <a:t> </a:t>
            </a:r>
            <a:r>
              <a:rPr lang="es-ES" sz="1100" dirty="0" err="1" smtClean="0"/>
              <a:t>urbanístics</a:t>
            </a:r>
            <a:r>
              <a:rPr lang="es-ES" sz="1100" dirty="0" smtClean="0"/>
              <a:t>. </a:t>
            </a:r>
            <a:r>
              <a:rPr lang="es-ES" sz="1100" dirty="0" err="1" smtClean="0"/>
              <a:t>Aquest</a:t>
            </a:r>
            <a:r>
              <a:rPr lang="es-ES" sz="1100" dirty="0" smtClean="0"/>
              <a:t> </a:t>
            </a:r>
            <a:r>
              <a:rPr lang="es-ES" sz="1100" dirty="0" err="1" smtClean="0"/>
              <a:t>reajustament</a:t>
            </a:r>
            <a:r>
              <a:rPr lang="es-ES" sz="1100" dirty="0" smtClean="0"/>
              <a:t> </a:t>
            </a:r>
            <a:r>
              <a:rPr lang="es-ES" sz="1100" dirty="0" err="1" smtClean="0"/>
              <a:t>s'ha</a:t>
            </a:r>
            <a:r>
              <a:rPr lang="es-ES" sz="1100" dirty="0" smtClean="0"/>
              <a:t> de </a:t>
            </a:r>
            <a:r>
              <a:rPr lang="es-ES" sz="1100" dirty="0" err="1" smtClean="0"/>
              <a:t>fer</a:t>
            </a:r>
            <a:r>
              <a:rPr lang="es-ES" sz="1100" dirty="0" smtClean="0"/>
              <a:t> </a:t>
            </a:r>
            <a:r>
              <a:rPr lang="es-ES" sz="1100" dirty="0" err="1" smtClean="0"/>
              <a:t>mitjançant</a:t>
            </a:r>
            <a:r>
              <a:rPr lang="es-ES" sz="1100" dirty="0" smtClean="0"/>
              <a:t> un </a:t>
            </a:r>
            <a:r>
              <a:rPr lang="es-ES" sz="1100" dirty="0" err="1" smtClean="0"/>
              <a:t>acte</a:t>
            </a:r>
            <a:r>
              <a:rPr lang="es-ES" sz="1100" dirty="0" smtClean="0"/>
              <a:t> de </a:t>
            </a:r>
            <a:r>
              <a:rPr lang="es-ES" sz="1100" dirty="0" err="1" smtClean="0"/>
              <a:t>replantejament</a:t>
            </a:r>
            <a:r>
              <a:rPr lang="es-ES" sz="1100" dirty="0" smtClean="0"/>
              <a:t>, al </a:t>
            </a:r>
            <a:r>
              <a:rPr lang="es-ES" sz="1100" dirty="0" err="1" smtClean="0"/>
              <a:t>qual</a:t>
            </a:r>
            <a:r>
              <a:rPr lang="es-ES" sz="1100" dirty="0" smtClean="0"/>
              <a:t> han </a:t>
            </a:r>
            <a:r>
              <a:rPr lang="es-ES" sz="1100" dirty="0" err="1" smtClean="0"/>
              <a:t>d'ésser</a:t>
            </a:r>
            <a:r>
              <a:rPr lang="es-ES" sz="1100" dirty="0" smtClean="0"/>
              <a:t> </a:t>
            </a:r>
            <a:r>
              <a:rPr lang="es-ES" sz="1100" dirty="0" err="1" smtClean="0"/>
              <a:t>citades</a:t>
            </a:r>
            <a:r>
              <a:rPr lang="es-ES" sz="1100" dirty="0" smtClean="0"/>
              <a:t> totes les persones </a:t>
            </a:r>
            <a:r>
              <a:rPr lang="es-ES" sz="1100" dirty="0" err="1" smtClean="0"/>
              <a:t>propietàries</a:t>
            </a:r>
            <a:r>
              <a:rPr lang="es-ES" sz="1100" dirty="0" smtClean="0"/>
              <a:t> </a:t>
            </a:r>
            <a:r>
              <a:rPr lang="es-ES" sz="1100" dirty="0" err="1" smtClean="0"/>
              <a:t>afectades</a:t>
            </a:r>
            <a:r>
              <a:rPr lang="es-ES" sz="1100" dirty="0" smtClean="0"/>
              <a:t>.</a:t>
            </a:r>
          </a:p>
          <a:p>
            <a:r>
              <a:rPr lang="es-ES" sz="1100" dirty="0" smtClean="0"/>
              <a:t>5. </a:t>
            </a:r>
            <a:r>
              <a:rPr lang="es-ES" sz="1100" dirty="0" err="1" smtClean="0"/>
              <a:t>L'ordenació</a:t>
            </a:r>
            <a:r>
              <a:rPr lang="es-ES" sz="1100" dirty="0" smtClean="0"/>
              <a:t> de </a:t>
            </a:r>
            <a:r>
              <a:rPr lang="es-ES" sz="1100" dirty="0" err="1" smtClean="0"/>
              <a:t>volums</a:t>
            </a:r>
            <a:r>
              <a:rPr lang="es-ES" sz="1100" dirty="0" smtClean="0"/>
              <a:t>, </a:t>
            </a:r>
            <a:r>
              <a:rPr lang="es-ES" sz="1100" dirty="0" err="1" smtClean="0"/>
              <a:t>d'acord</a:t>
            </a:r>
            <a:r>
              <a:rPr lang="es-ES" sz="1100" dirty="0" smtClean="0"/>
              <a:t> </a:t>
            </a:r>
            <a:r>
              <a:rPr lang="es-ES" sz="1100" dirty="0" err="1" smtClean="0"/>
              <a:t>amb</a:t>
            </a:r>
            <a:r>
              <a:rPr lang="es-ES" sz="1100" dirty="0" smtClean="0"/>
              <a:t> </a:t>
            </a:r>
            <a:r>
              <a:rPr lang="es-ES" sz="1100" dirty="0" err="1" smtClean="0"/>
              <a:t>els</a:t>
            </a:r>
            <a:r>
              <a:rPr lang="es-ES" sz="1100" dirty="0" smtClean="0"/>
              <a:t> </a:t>
            </a:r>
            <a:r>
              <a:rPr lang="es-ES" sz="1100" dirty="0" err="1" smtClean="0"/>
              <a:t>paràmetres</a:t>
            </a:r>
            <a:r>
              <a:rPr lang="es-ES" sz="1100" dirty="0" smtClean="0"/>
              <a:t> </a:t>
            </a:r>
            <a:r>
              <a:rPr lang="es-ES" sz="1100" dirty="0" err="1" smtClean="0"/>
              <a:t>fixats</a:t>
            </a:r>
            <a:r>
              <a:rPr lang="es-ES" sz="1100" dirty="0" smtClean="0"/>
              <a:t> </a:t>
            </a:r>
            <a:r>
              <a:rPr lang="es-ES" sz="1100" dirty="0" err="1" smtClean="0"/>
              <a:t>pel</a:t>
            </a:r>
            <a:r>
              <a:rPr lang="es-ES" sz="1100" dirty="0" smtClean="0"/>
              <a:t> </a:t>
            </a:r>
            <a:r>
              <a:rPr lang="es-ES" sz="1100" dirty="0" err="1" smtClean="0"/>
              <a:t>planejament</a:t>
            </a:r>
            <a:r>
              <a:rPr lang="es-ES" sz="1100" dirty="0" smtClean="0"/>
              <a:t>, </a:t>
            </a:r>
            <a:r>
              <a:rPr lang="es-ES" sz="1100" dirty="0" err="1" smtClean="0"/>
              <a:t>pot</a:t>
            </a:r>
            <a:r>
              <a:rPr lang="es-ES" sz="1100" dirty="0" smtClean="0"/>
              <a:t> concretar-se </a:t>
            </a:r>
            <a:r>
              <a:rPr lang="es-ES" sz="1100" dirty="0" err="1" smtClean="0"/>
              <a:t>amb</a:t>
            </a:r>
            <a:r>
              <a:rPr lang="es-ES" sz="1100" dirty="0" smtClean="0"/>
              <a:t> la </a:t>
            </a:r>
            <a:r>
              <a:rPr lang="es-ES" sz="1100" dirty="0" err="1" smtClean="0"/>
              <a:t>llicència</a:t>
            </a:r>
            <a:r>
              <a:rPr lang="es-ES" sz="1100" dirty="0" smtClean="0"/>
              <a:t> urbanística, si no ha </a:t>
            </a:r>
            <a:r>
              <a:rPr lang="es-ES" sz="1100" dirty="0" err="1" smtClean="0"/>
              <a:t>estat</a:t>
            </a:r>
            <a:r>
              <a:rPr lang="es-ES" sz="1100" dirty="0" smtClean="0"/>
              <a:t> determinada </a:t>
            </a:r>
            <a:r>
              <a:rPr lang="es-ES" sz="1100" dirty="0" err="1" smtClean="0"/>
              <a:t>pel</a:t>
            </a:r>
            <a:r>
              <a:rPr lang="es-ES" sz="1100" dirty="0" smtClean="0"/>
              <a:t> </a:t>
            </a:r>
            <a:r>
              <a:rPr lang="es-ES" sz="1100" dirty="0" err="1" smtClean="0"/>
              <a:t>planejament</a:t>
            </a:r>
            <a:r>
              <a:rPr lang="es-ES" sz="1100" dirty="0" smtClean="0"/>
              <a:t> </a:t>
            </a:r>
            <a:r>
              <a:rPr lang="es-ES" sz="1100" dirty="0" err="1" smtClean="0"/>
              <a:t>urbanístic</a:t>
            </a:r>
            <a:r>
              <a:rPr lang="es-ES" sz="1100" dirty="0" smtClean="0"/>
              <a:t>. En </a:t>
            </a:r>
            <a:r>
              <a:rPr lang="es-ES" sz="1100" dirty="0" err="1" smtClean="0"/>
              <a:t>aquest</a:t>
            </a:r>
            <a:r>
              <a:rPr lang="es-ES" sz="1100" dirty="0" smtClean="0"/>
              <a:t> cas, cal la </a:t>
            </a:r>
            <a:r>
              <a:rPr lang="es-ES" sz="1100" dirty="0" err="1" smtClean="0"/>
              <a:t>documentació</a:t>
            </a:r>
            <a:r>
              <a:rPr lang="es-ES" sz="1100" dirty="0" smtClean="0"/>
              <a:t> específica que </a:t>
            </a:r>
            <a:r>
              <a:rPr lang="es-ES" sz="1100" dirty="0" err="1" smtClean="0"/>
              <a:t>determini</a:t>
            </a:r>
            <a:r>
              <a:rPr lang="es-ES" sz="1100" dirty="0" smtClean="0"/>
              <a:t> el </a:t>
            </a:r>
            <a:r>
              <a:rPr lang="es-ES" sz="1100" dirty="0" err="1" smtClean="0"/>
              <a:t>reglament</a:t>
            </a:r>
            <a:r>
              <a:rPr lang="es-ES" sz="1100" dirty="0" smtClean="0"/>
              <a:t>.</a:t>
            </a:r>
          </a:p>
          <a:p>
            <a:endParaRPr lang="es-ES" sz="1100" dirty="0" smtClean="0"/>
          </a:p>
          <a:p>
            <a:r>
              <a:rPr lang="es-ES" sz="1100" b="1" dirty="0" err="1" smtClean="0"/>
              <a:t>Article</a:t>
            </a:r>
            <a:r>
              <a:rPr lang="es-ES" sz="1100" b="1" dirty="0" smtClean="0"/>
              <a:t> 189</a:t>
            </a:r>
          </a:p>
          <a:p>
            <a:r>
              <a:rPr lang="es-ES" sz="1100" i="1" dirty="0" err="1" smtClean="0"/>
              <a:t>Caducitat</a:t>
            </a:r>
            <a:r>
              <a:rPr lang="es-ES" sz="1100" i="1" dirty="0" smtClean="0"/>
              <a:t> de les </a:t>
            </a:r>
            <a:r>
              <a:rPr lang="es-ES" sz="1100" i="1" dirty="0" err="1" smtClean="0"/>
              <a:t>llicències</a:t>
            </a:r>
            <a:r>
              <a:rPr lang="es-ES" sz="1100" i="1" dirty="0" smtClean="0"/>
              <a:t> </a:t>
            </a:r>
            <a:r>
              <a:rPr lang="es-ES" sz="1100" i="1" dirty="0" err="1" smtClean="0"/>
              <a:t>urbanístiques</a:t>
            </a:r>
            <a:endParaRPr lang="es-ES" sz="1100" dirty="0" smtClean="0"/>
          </a:p>
          <a:p>
            <a:r>
              <a:rPr lang="es-ES" sz="1100" dirty="0" smtClean="0"/>
              <a:t>1. Totes les </a:t>
            </a:r>
            <a:r>
              <a:rPr lang="es-ES" sz="1100" dirty="0" err="1" smtClean="0"/>
              <a:t>llicències</a:t>
            </a:r>
            <a:r>
              <a:rPr lang="es-ES" sz="1100" dirty="0" smtClean="0"/>
              <a:t> </a:t>
            </a:r>
            <a:r>
              <a:rPr lang="es-ES" sz="1100" dirty="0" err="1" smtClean="0"/>
              <a:t>urbanístiques</a:t>
            </a:r>
            <a:r>
              <a:rPr lang="es-ES" sz="1100" dirty="0" smtClean="0"/>
              <a:t> per </a:t>
            </a:r>
            <a:r>
              <a:rPr lang="es-ES" sz="1100" dirty="0" err="1" smtClean="0"/>
              <a:t>executar</a:t>
            </a:r>
            <a:r>
              <a:rPr lang="es-ES" sz="1100" dirty="0" smtClean="0"/>
              <a:t> obres han de </a:t>
            </a:r>
            <a:r>
              <a:rPr lang="es-ES" sz="1100" dirty="0" err="1" smtClean="0"/>
              <a:t>fixar</a:t>
            </a:r>
            <a:r>
              <a:rPr lang="es-ES" sz="1100" dirty="0" smtClean="0"/>
              <a:t> un </a:t>
            </a:r>
            <a:r>
              <a:rPr lang="es-ES" sz="1100" dirty="0" err="1" smtClean="0"/>
              <a:t>termini</a:t>
            </a:r>
            <a:r>
              <a:rPr lang="es-ES" sz="1100" dirty="0" smtClean="0"/>
              <a:t> per </a:t>
            </a:r>
            <a:r>
              <a:rPr lang="es-ES" sz="1100" dirty="0" err="1" smtClean="0"/>
              <a:t>començar</a:t>
            </a:r>
            <a:r>
              <a:rPr lang="es-ES" sz="1100" dirty="0" smtClean="0"/>
              <a:t>-les i un </a:t>
            </a:r>
            <a:r>
              <a:rPr lang="es-ES" sz="1100" dirty="0" err="1" smtClean="0"/>
              <a:t>altre</a:t>
            </a:r>
            <a:r>
              <a:rPr lang="es-ES" sz="1100" dirty="0" smtClean="0"/>
              <a:t> per acabar-les, en </a:t>
            </a:r>
            <a:r>
              <a:rPr lang="es-ES" sz="1100" dirty="0" err="1" smtClean="0"/>
              <a:t>funció</a:t>
            </a:r>
            <a:r>
              <a:rPr lang="es-ES" sz="1100" dirty="0" smtClean="0"/>
              <a:t> del </a:t>
            </a:r>
            <a:r>
              <a:rPr lang="es-ES" sz="1100" dirty="0" err="1" smtClean="0"/>
              <a:t>principi</a:t>
            </a:r>
            <a:r>
              <a:rPr lang="es-ES" sz="1100" dirty="0" smtClean="0"/>
              <a:t> de </a:t>
            </a:r>
            <a:r>
              <a:rPr lang="es-ES" sz="1100" dirty="0" err="1" smtClean="0"/>
              <a:t>proporcionalitat</a:t>
            </a:r>
            <a:r>
              <a:rPr lang="es-ES" sz="1100" dirty="0" smtClean="0"/>
              <a:t>. Si les </a:t>
            </a:r>
            <a:r>
              <a:rPr lang="es-ES" sz="1100" dirty="0" err="1" smtClean="0"/>
              <a:t>llicències</a:t>
            </a:r>
            <a:r>
              <a:rPr lang="es-ES" sz="1100" dirty="0" smtClean="0"/>
              <a:t> no </a:t>
            </a:r>
            <a:r>
              <a:rPr lang="es-ES" sz="1100" dirty="0" err="1" smtClean="0"/>
              <a:t>els</a:t>
            </a:r>
            <a:r>
              <a:rPr lang="es-ES" sz="1100" dirty="0" smtClean="0"/>
              <a:t> </a:t>
            </a:r>
            <a:r>
              <a:rPr lang="es-ES" sz="1100" dirty="0" err="1" smtClean="0"/>
              <a:t>fixen</a:t>
            </a:r>
            <a:r>
              <a:rPr lang="es-ES" sz="1100" dirty="0" smtClean="0"/>
              <a:t>, el </a:t>
            </a:r>
            <a:r>
              <a:rPr lang="es-ES" sz="1100" dirty="0" err="1" smtClean="0"/>
              <a:t>termini</a:t>
            </a:r>
            <a:r>
              <a:rPr lang="es-ES" sz="1100" dirty="0" smtClean="0"/>
              <a:t> per </a:t>
            </a:r>
            <a:r>
              <a:rPr lang="es-ES" sz="1100" dirty="0" err="1" smtClean="0"/>
              <a:t>començar</a:t>
            </a:r>
            <a:r>
              <a:rPr lang="es-ES" sz="1100" dirty="0" smtClean="0"/>
              <a:t> les obres </a:t>
            </a:r>
            <a:r>
              <a:rPr lang="es-ES" sz="1100" dirty="0" err="1" smtClean="0"/>
              <a:t>és</a:t>
            </a:r>
            <a:r>
              <a:rPr lang="es-ES" sz="1100" dirty="0" smtClean="0"/>
              <a:t> </a:t>
            </a:r>
            <a:r>
              <a:rPr lang="es-ES" sz="1100" dirty="0" err="1" smtClean="0"/>
              <a:t>d'un</a:t>
            </a:r>
            <a:r>
              <a:rPr lang="es-ES" sz="1100" dirty="0" smtClean="0"/>
              <a:t> </a:t>
            </a:r>
            <a:r>
              <a:rPr lang="es-ES" sz="1100" dirty="0" err="1" smtClean="0"/>
              <a:t>any</a:t>
            </a:r>
            <a:r>
              <a:rPr lang="es-ES" sz="1100" dirty="0" smtClean="0"/>
              <a:t> i el </a:t>
            </a:r>
            <a:r>
              <a:rPr lang="es-ES" sz="1100" dirty="0" err="1" smtClean="0"/>
              <a:t>termini</a:t>
            </a:r>
            <a:r>
              <a:rPr lang="es-ES" sz="1100" dirty="0" smtClean="0"/>
              <a:t> per acabar-les </a:t>
            </a:r>
            <a:r>
              <a:rPr lang="es-ES" sz="1100" dirty="0" err="1" smtClean="0"/>
              <a:t>és</a:t>
            </a:r>
            <a:r>
              <a:rPr lang="es-ES" sz="1100" dirty="0" smtClean="0"/>
              <a:t> de tres </a:t>
            </a:r>
            <a:r>
              <a:rPr lang="es-ES" sz="1100" dirty="0" err="1" smtClean="0"/>
              <a:t>anys</a:t>
            </a:r>
            <a:r>
              <a:rPr lang="es-ES" sz="1100" dirty="0" smtClean="0"/>
              <a:t>.</a:t>
            </a:r>
          </a:p>
          <a:p>
            <a:r>
              <a:rPr lang="es-ES" sz="1100" dirty="0" smtClean="0"/>
              <a:t>2. La </a:t>
            </a:r>
            <a:r>
              <a:rPr lang="es-ES" sz="1100" dirty="0" err="1" smtClean="0"/>
              <a:t>llicència</a:t>
            </a:r>
            <a:r>
              <a:rPr lang="es-ES" sz="1100" dirty="0" smtClean="0"/>
              <a:t> urbanística caduca si, en finir </a:t>
            </a:r>
            <a:r>
              <a:rPr lang="es-ES" sz="1100" dirty="0" err="1" smtClean="0"/>
              <a:t>qualsevol</a:t>
            </a:r>
            <a:r>
              <a:rPr lang="es-ES" sz="1100" dirty="0" smtClean="0"/>
              <a:t> </a:t>
            </a:r>
            <a:r>
              <a:rPr lang="es-ES" sz="1100" dirty="0" err="1" smtClean="0"/>
              <a:t>dels</a:t>
            </a:r>
            <a:r>
              <a:rPr lang="es-ES" sz="1100" dirty="0" smtClean="0"/>
              <a:t> </a:t>
            </a:r>
            <a:r>
              <a:rPr lang="es-ES" sz="1100" dirty="0" err="1" smtClean="0"/>
              <a:t>terminis</a:t>
            </a:r>
            <a:r>
              <a:rPr lang="es-ES" sz="1100" dirty="0" smtClean="0"/>
              <a:t> a </a:t>
            </a:r>
            <a:r>
              <a:rPr lang="es-ES" sz="1100" dirty="0" err="1" smtClean="0"/>
              <a:t>què</a:t>
            </a:r>
            <a:r>
              <a:rPr lang="es-ES" sz="1100" dirty="0" smtClean="0"/>
              <a:t> fa </a:t>
            </a:r>
            <a:r>
              <a:rPr lang="es-ES" sz="1100" dirty="0" err="1" smtClean="0"/>
              <a:t>referència</a:t>
            </a:r>
            <a:r>
              <a:rPr lang="es-ES" sz="1100" dirty="0" smtClean="0"/>
              <a:t> </a:t>
            </a:r>
            <a:r>
              <a:rPr lang="es-ES" sz="1100" dirty="0" err="1" smtClean="0"/>
              <a:t>l'apartat</a:t>
            </a:r>
            <a:r>
              <a:rPr lang="es-ES" sz="1100" dirty="0" smtClean="0"/>
              <a:t> 1, o les </a:t>
            </a:r>
            <a:r>
              <a:rPr lang="es-ES" sz="1100" dirty="0" err="1" smtClean="0"/>
              <a:t>pròrrogues</a:t>
            </a:r>
            <a:r>
              <a:rPr lang="es-ES" sz="1100" dirty="0" smtClean="0"/>
              <a:t> </a:t>
            </a:r>
            <a:r>
              <a:rPr lang="es-ES" sz="1100" dirty="0" err="1" smtClean="0"/>
              <a:t>corresponents</a:t>
            </a:r>
            <a:r>
              <a:rPr lang="es-ES" sz="1100" dirty="0" smtClean="0"/>
              <a:t>, no </a:t>
            </a:r>
            <a:r>
              <a:rPr lang="es-ES" sz="1100" dirty="0" err="1" smtClean="0"/>
              <a:t>s'han</a:t>
            </a:r>
            <a:r>
              <a:rPr lang="es-ES" sz="1100" dirty="0" smtClean="0"/>
              <a:t> </a:t>
            </a:r>
            <a:r>
              <a:rPr lang="es-ES" sz="1100" dirty="0" err="1" smtClean="0"/>
              <a:t>començat</a:t>
            </a:r>
            <a:r>
              <a:rPr lang="es-ES" sz="1100" dirty="0" smtClean="0"/>
              <a:t> o no </a:t>
            </a:r>
            <a:r>
              <a:rPr lang="es-ES" sz="1100" dirty="0" err="1" smtClean="0"/>
              <a:t>s'han</a:t>
            </a:r>
            <a:r>
              <a:rPr lang="es-ES" sz="1100" dirty="0" smtClean="0"/>
              <a:t> </a:t>
            </a:r>
            <a:r>
              <a:rPr lang="es-ES" sz="1100" dirty="0" err="1" smtClean="0"/>
              <a:t>acabat</a:t>
            </a:r>
            <a:r>
              <a:rPr lang="es-ES" sz="1100" dirty="0" smtClean="0"/>
              <a:t> les obres. A </a:t>
            </a:r>
            <a:r>
              <a:rPr lang="es-ES" sz="1100" dirty="0" err="1" smtClean="0"/>
              <a:t>aquests</a:t>
            </a:r>
            <a:r>
              <a:rPr lang="es-ES" sz="1100" dirty="0" smtClean="0"/>
              <a:t> </a:t>
            </a:r>
            <a:r>
              <a:rPr lang="es-ES" sz="1100" dirty="0" err="1" smtClean="0"/>
              <a:t>efectes</a:t>
            </a:r>
            <a:r>
              <a:rPr lang="es-ES" sz="1100" dirty="0" smtClean="0"/>
              <a:t>, el </a:t>
            </a:r>
            <a:r>
              <a:rPr lang="es-ES" sz="1100" dirty="0" err="1" smtClean="0"/>
              <a:t>document</a:t>
            </a:r>
            <a:r>
              <a:rPr lang="es-ES" sz="1100" dirty="0" smtClean="0"/>
              <a:t> de la </a:t>
            </a:r>
            <a:r>
              <a:rPr lang="es-ES" sz="1100" dirty="0" err="1" smtClean="0"/>
              <a:t>llicència</a:t>
            </a:r>
            <a:r>
              <a:rPr lang="es-ES" sz="1100" dirty="0" smtClean="0"/>
              <a:t> ha </a:t>
            </a:r>
            <a:r>
              <a:rPr lang="es-ES" sz="1100" dirty="0" err="1" smtClean="0"/>
              <a:t>d'incorporar</a:t>
            </a:r>
            <a:r>
              <a:rPr lang="es-ES" sz="1100" dirty="0" smtClean="0"/>
              <a:t> </a:t>
            </a:r>
            <a:r>
              <a:rPr lang="es-ES" sz="1100" dirty="0" err="1" smtClean="0"/>
              <a:t>l'advertiment</a:t>
            </a:r>
            <a:r>
              <a:rPr lang="es-ES" sz="1100" dirty="0" smtClean="0"/>
              <a:t> </a:t>
            </a:r>
            <a:r>
              <a:rPr lang="es-ES" sz="1100" dirty="0" err="1" smtClean="0"/>
              <a:t>corresponent</a:t>
            </a:r>
            <a:r>
              <a:rPr lang="es-ES" sz="1100" dirty="0" smtClean="0"/>
              <a:t>.</a:t>
            </a:r>
          </a:p>
          <a:p>
            <a:r>
              <a:rPr lang="es-ES" sz="1100" dirty="0" smtClean="0"/>
              <a:t>3. Si la </a:t>
            </a:r>
            <a:r>
              <a:rPr lang="es-ES" sz="1100" dirty="0" err="1" smtClean="0"/>
              <a:t>llicència</a:t>
            </a:r>
            <a:r>
              <a:rPr lang="es-ES" sz="1100" dirty="0" smtClean="0"/>
              <a:t> urbanística ha </a:t>
            </a:r>
            <a:r>
              <a:rPr lang="es-ES" sz="1100" dirty="0" err="1" smtClean="0"/>
              <a:t>caducat</a:t>
            </a:r>
            <a:r>
              <a:rPr lang="es-ES" sz="1100" dirty="0" smtClean="0"/>
              <a:t>, les obres no es poden iniciar ni </a:t>
            </a:r>
            <a:r>
              <a:rPr lang="es-ES" sz="1100" dirty="0" err="1" smtClean="0"/>
              <a:t>prosseguir</a:t>
            </a:r>
            <a:r>
              <a:rPr lang="es-ES" sz="1100" dirty="0" smtClean="0"/>
              <a:t> si no </a:t>
            </a:r>
            <a:r>
              <a:rPr lang="es-ES" sz="1100" dirty="0" err="1" smtClean="0"/>
              <a:t>se'n</a:t>
            </a:r>
            <a:r>
              <a:rPr lang="es-ES" sz="1100" dirty="0" smtClean="0"/>
              <a:t> </a:t>
            </a:r>
            <a:r>
              <a:rPr lang="es-ES" sz="1100" dirty="0" err="1" smtClean="0"/>
              <a:t>demana</a:t>
            </a:r>
            <a:r>
              <a:rPr lang="es-ES" sz="1100" dirty="0" smtClean="0"/>
              <a:t> i se </a:t>
            </a:r>
            <a:r>
              <a:rPr lang="es-ES" sz="1100" dirty="0" err="1" smtClean="0"/>
              <a:t>n'obté</a:t>
            </a:r>
            <a:r>
              <a:rPr lang="es-ES" sz="1100" dirty="0" smtClean="0"/>
              <a:t> una de nova, ajustada a </a:t>
            </a:r>
            <a:r>
              <a:rPr lang="es-ES" sz="1100" dirty="0" err="1" smtClean="0"/>
              <a:t>l'ordenació</a:t>
            </a:r>
            <a:r>
              <a:rPr lang="es-ES" sz="1100" dirty="0" smtClean="0"/>
              <a:t> urbanística en vigor, </a:t>
            </a:r>
            <a:r>
              <a:rPr lang="es-ES" sz="1100" dirty="0" err="1" smtClean="0"/>
              <a:t>llevat</a:t>
            </a:r>
            <a:r>
              <a:rPr lang="es-ES" sz="1100" dirty="0" smtClean="0"/>
              <a:t> </a:t>
            </a:r>
            <a:r>
              <a:rPr lang="es-ES" sz="1100" dirty="0" err="1" smtClean="0"/>
              <a:t>dels</a:t>
            </a:r>
            <a:r>
              <a:rPr lang="es-ES" sz="1100" dirty="0" smtClean="0"/>
              <a:t> casos en </a:t>
            </a:r>
            <a:r>
              <a:rPr lang="es-ES" sz="1100" dirty="0" err="1" smtClean="0"/>
              <a:t>què</a:t>
            </a:r>
            <a:r>
              <a:rPr lang="es-ES" sz="1100" dirty="0" smtClean="0"/>
              <a:t> </a:t>
            </a:r>
            <a:r>
              <a:rPr lang="es-ES" sz="1100" dirty="0" err="1" smtClean="0"/>
              <a:t>s'hagi</a:t>
            </a:r>
            <a:r>
              <a:rPr lang="es-ES" sz="1100" dirty="0" smtClean="0"/>
              <a:t> </a:t>
            </a:r>
            <a:r>
              <a:rPr lang="es-ES" sz="1100" dirty="0" err="1" smtClean="0"/>
              <a:t>acordat</a:t>
            </a:r>
            <a:r>
              <a:rPr lang="es-ES" sz="1100" dirty="0" smtClean="0"/>
              <a:t> la </a:t>
            </a:r>
            <a:r>
              <a:rPr lang="es-ES" sz="1100" dirty="0" err="1" smtClean="0"/>
              <a:t>suspensió</a:t>
            </a:r>
            <a:r>
              <a:rPr lang="es-ES" sz="1100" dirty="0" smtClean="0"/>
              <a:t> de </a:t>
            </a:r>
            <a:r>
              <a:rPr lang="es-ES" sz="1100" dirty="0" err="1" smtClean="0"/>
              <a:t>l'atorgament</a:t>
            </a:r>
            <a:r>
              <a:rPr lang="es-ES" sz="1100" dirty="0" smtClean="0"/>
              <a:t>.</a:t>
            </a:r>
          </a:p>
          <a:p>
            <a:r>
              <a:rPr lang="es-ES" sz="1100" dirty="0" smtClean="0"/>
              <a:t>4. Les persones </a:t>
            </a:r>
            <a:r>
              <a:rPr lang="es-ES" sz="1100" dirty="0" err="1" smtClean="0"/>
              <a:t>titulars</a:t>
            </a:r>
            <a:r>
              <a:rPr lang="es-ES" sz="1100" dirty="0" smtClean="0"/>
              <a:t> </a:t>
            </a:r>
            <a:r>
              <a:rPr lang="es-ES" sz="1100" dirty="0" err="1" smtClean="0"/>
              <a:t>d'una</a:t>
            </a:r>
            <a:r>
              <a:rPr lang="es-ES" sz="1100" dirty="0" smtClean="0"/>
              <a:t> </a:t>
            </a:r>
            <a:r>
              <a:rPr lang="es-ES" sz="1100" dirty="0" err="1" smtClean="0"/>
              <a:t>llicència</a:t>
            </a:r>
            <a:r>
              <a:rPr lang="es-ES" sz="1100" dirty="0" smtClean="0"/>
              <a:t> urbanística </a:t>
            </a:r>
            <a:r>
              <a:rPr lang="es-ES" sz="1100" dirty="0" err="1" smtClean="0"/>
              <a:t>tenen</a:t>
            </a:r>
            <a:r>
              <a:rPr lang="es-ES" sz="1100" dirty="0" smtClean="0"/>
              <a:t> </a:t>
            </a:r>
            <a:r>
              <a:rPr lang="es-ES" sz="1100" dirty="0" err="1" smtClean="0"/>
              <a:t>dret</a:t>
            </a:r>
            <a:r>
              <a:rPr lang="es-ES" sz="1100" dirty="0" smtClean="0"/>
              <a:t> a </a:t>
            </a:r>
            <a:r>
              <a:rPr lang="es-ES" sz="1100" dirty="0" err="1" smtClean="0"/>
              <a:t>obtenir</a:t>
            </a:r>
            <a:r>
              <a:rPr lang="es-ES" sz="1100" dirty="0" smtClean="0"/>
              <a:t> una </a:t>
            </a:r>
            <a:r>
              <a:rPr lang="es-ES" sz="1100" dirty="0" err="1" smtClean="0"/>
              <a:t>pròrroga</a:t>
            </a:r>
            <a:r>
              <a:rPr lang="es-ES" sz="1100" dirty="0" smtClean="0"/>
              <a:t> </a:t>
            </a:r>
            <a:r>
              <a:rPr lang="es-ES" sz="1100" dirty="0" err="1" smtClean="0"/>
              <a:t>tant</a:t>
            </a:r>
            <a:r>
              <a:rPr lang="es-ES" sz="1100" dirty="0" smtClean="0"/>
              <a:t> del </a:t>
            </a:r>
            <a:r>
              <a:rPr lang="es-ES" sz="1100" dirty="0" err="1" smtClean="0"/>
              <a:t>termini</a:t>
            </a:r>
            <a:r>
              <a:rPr lang="es-ES" sz="1100" dirty="0" smtClean="0"/>
              <a:t> de </a:t>
            </a:r>
            <a:r>
              <a:rPr lang="es-ES" sz="1100" dirty="0" err="1" smtClean="0"/>
              <a:t>començament</a:t>
            </a:r>
            <a:r>
              <a:rPr lang="es-ES" sz="1100" dirty="0" smtClean="0"/>
              <a:t> </a:t>
            </a:r>
            <a:r>
              <a:rPr lang="es-ES" sz="1100" dirty="0" err="1" smtClean="0"/>
              <a:t>com</a:t>
            </a:r>
            <a:r>
              <a:rPr lang="es-ES" sz="1100" dirty="0" smtClean="0"/>
              <a:t> del </a:t>
            </a:r>
            <a:r>
              <a:rPr lang="es-ES" sz="1100" dirty="0" err="1" smtClean="0"/>
              <a:t>termini</a:t>
            </a:r>
            <a:r>
              <a:rPr lang="es-ES" sz="1100" dirty="0" smtClean="0"/>
              <a:t> </a:t>
            </a:r>
            <a:r>
              <a:rPr lang="es-ES" sz="1100" dirty="0" err="1" smtClean="0"/>
              <a:t>d'acabament</a:t>
            </a:r>
            <a:r>
              <a:rPr lang="es-ES" sz="1100" dirty="0" smtClean="0"/>
              <a:t> de les obres, i </a:t>
            </a:r>
            <a:r>
              <a:rPr lang="es-ES" sz="1100" dirty="0" err="1" smtClean="0"/>
              <a:t>l'obtenen</a:t>
            </a:r>
            <a:r>
              <a:rPr lang="es-ES" sz="1100" dirty="0" smtClean="0"/>
              <a:t>, en </a:t>
            </a:r>
            <a:r>
              <a:rPr lang="es-ES" sz="1100" dirty="0" err="1" smtClean="0"/>
              <a:t>virtut</a:t>
            </a:r>
            <a:r>
              <a:rPr lang="es-ES" sz="1100" dirty="0" smtClean="0"/>
              <a:t> de la </a:t>
            </a:r>
            <a:r>
              <a:rPr lang="es-ES" sz="1100" dirty="0" err="1" smtClean="0"/>
              <a:t>llei</a:t>
            </a:r>
            <a:r>
              <a:rPr lang="es-ES" sz="1100" dirty="0" smtClean="0"/>
              <a:t>, per la </a:t>
            </a:r>
            <a:r>
              <a:rPr lang="es-ES" sz="1100" dirty="0" err="1" smtClean="0"/>
              <a:t>meitat</a:t>
            </a:r>
            <a:r>
              <a:rPr lang="es-ES" sz="1100" dirty="0" smtClean="0"/>
              <a:t> del </a:t>
            </a:r>
            <a:r>
              <a:rPr lang="es-ES" sz="1100" dirty="0" err="1" smtClean="0"/>
              <a:t>termini</a:t>
            </a:r>
            <a:r>
              <a:rPr lang="es-ES" sz="1100" dirty="0" smtClean="0"/>
              <a:t> de </a:t>
            </a:r>
            <a:r>
              <a:rPr lang="es-ES" sz="1100" dirty="0" err="1" smtClean="0"/>
              <a:t>què</a:t>
            </a:r>
            <a:r>
              <a:rPr lang="es-ES" sz="1100" dirty="0" smtClean="0"/>
              <a:t> es </a:t>
            </a:r>
            <a:r>
              <a:rPr lang="es-ES" sz="1100" dirty="0" err="1" smtClean="0"/>
              <a:t>tracti</a:t>
            </a:r>
            <a:r>
              <a:rPr lang="es-ES" sz="1100" dirty="0" smtClean="0"/>
              <a:t>, si la </a:t>
            </a:r>
            <a:r>
              <a:rPr lang="es-ES" sz="1100" dirty="0" err="1" smtClean="0"/>
              <a:t>sol·liciten</a:t>
            </a:r>
            <a:r>
              <a:rPr lang="es-ES" sz="1100" dirty="0" smtClean="0"/>
              <a:t> </a:t>
            </a:r>
            <a:r>
              <a:rPr lang="es-ES" sz="1100" dirty="0" err="1" smtClean="0"/>
              <a:t>d'una</a:t>
            </a:r>
            <a:r>
              <a:rPr lang="es-ES" sz="1100" dirty="0" smtClean="0"/>
              <a:t> manera justificada </a:t>
            </a:r>
            <a:r>
              <a:rPr lang="es-ES" sz="1100" dirty="0" err="1" smtClean="0"/>
              <a:t>abans</a:t>
            </a:r>
            <a:r>
              <a:rPr lang="es-ES" sz="1100" dirty="0" smtClean="0"/>
              <a:t> </a:t>
            </a:r>
            <a:r>
              <a:rPr lang="es-ES" sz="1100" dirty="0" err="1" smtClean="0"/>
              <a:t>d'exhaurir</a:t>
            </a:r>
            <a:r>
              <a:rPr lang="es-ES" sz="1100" dirty="0" smtClean="0"/>
              <a:t>-se </a:t>
            </a:r>
            <a:r>
              <a:rPr lang="es-ES" sz="1100" dirty="0" err="1" smtClean="0"/>
              <a:t>els</a:t>
            </a:r>
            <a:r>
              <a:rPr lang="es-ES" sz="1100" dirty="0" smtClean="0"/>
              <a:t> </a:t>
            </a:r>
            <a:r>
              <a:rPr lang="es-ES" sz="1100" dirty="0" err="1" smtClean="0"/>
              <a:t>terminis</a:t>
            </a:r>
            <a:r>
              <a:rPr lang="es-ES" sz="1100" dirty="0" smtClean="0"/>
              <a:t> </a:t>
            </a:r>
            <a:r>
              <a:rPr lang="es-ES" sz="1100" dirty="0" err="1" smtClean="0"/>
              <a:t>establerts</a:t>
            </a:r>
            <a:r>
              <a:rPr lang="es-ES" sz="1100" dirty="0" smtClean="0"/>
              <a:t>. La </a:t>
            </a:r>
            <a:r>
              <a:rPr lang="es-ES" sz="1100" dirty="0" err="1" smtClean="0"/>
              <a:t>llicència</a:t>
            </a:r>
            <a:r>
              <a:rPr lang="es-ES" sz="1100" dirty="0" smtClean="0"/>
              <a:t> prorrogada per </a:t>
            </a:r>
            <a:r>
              <a:rPr lang="es-ES" sz="1100" dirty="0" err="1" smtClean="0"/>
              <a:t>aquest</a:t>
            </a:r>
            <a:r>
              <a:rPr lang="es-ES" sz="1100" dirty="0" smtClean="0"/>
              <a:t> </a:t>
            </a:r>
            <a:r>
              <a:rPr lang="es-ES" sz="1100" dirty="0" err="1" smtClean="0"/>
              <a:t>procediment</a:t>
            </a:r>
            <a:r>
              <a:rPr lang="es-ES" sz="1100" dirty="0" smtClean="0"/>
              <a:t> no queda afectada </a:t>
            </a:r>
            <a:r>
              <a:rPr lang="es-ES" sz="1100" dirty="0" err="1" smtClean="0"/>
              <a:t>pels</a:t>
            </a:r>
            <a:r>
              <a:rPr lang="es-ES" sz="1100" dirty="0" smtClean="0"/>
              <a:t> </a:t>
            </a:r>
            <a:r>
              <a:rPr lang="es-ES" sz="1100" dirty="0" err="1" smtClean="0"/>
              <a:t>acords</a:t>
            </a:r>
            <a:r>
              <a:rPr lang="es-ES" sz="1100" dirty="0" smtClean="0"/>
              <a:t> </a:t>
            </a:r>
            <a:r>
              <a:rPr lang="es-ES" sz="1100" dirty="0" err="1" smtClean="0"/>
              <a:t>regulats</a:t>
            </a:r>
            <a:r>
              <a:rPr lang="es-ES" sz="1100" dirty="0" smtClean="0"/>
              <a:t> per </a:t>
            </a:r>
            <a:r>
              <a:rPr lang="es-ES" sz="1100" dirty="0" err="1" smtClean="0"/>
              <a:t>l'article</a:t>
            </a:r>
            <a:r>
              <a:rPr lang="es-ES" sz="1100" dirty="0" smtClean="0"/>
              <a:t> 73.</a:t>
            </a:r>
          </a:p>
          <a:p>
            <a:r>
              <a:rPr lang="es-ES" sz="1100" dirty="0" smtClean="0"/>
              <a:t>5. Un </a:t>
            </a:r>
            <a:r>
              <a:rPr lang="es-ES" sz="1100" dirty="0" err="1" smtClean="0"/>
              <a:t>cop</a:t>
            </a:r>
            <a:r>
              <a:rPr lang="es-ES" sz="1100" dirty="0" smtClean="0"/>
              <a:t> caducada la </a:t>
            </a:r>
            <a:r>
              <a:rPr lang="es-ES" sz="1100" dirty="0" err="1" smtClean="0"/>
              <a:t>llicència</a:t>
            </a:r>
            <a:r>
              <a:rPr lang="es-ES" sz="1100" dirty="0" smtClean="0"/>
              <a:t> urbanística, </a:t>
            </a:r>
            <a:r>
              <a:rPr lang="es-ES" sz="1100" dirty="0" err="1" smtClean="0"/>
              <a:t>l'òrgan</a:t>
            </a:r>
            <a:r>
              <a:rPr lang="es-ES" sz="1100" dirty="0" smtClean="0"/>
              <a:t> municipal </a:t>
            </a:r>
            <a:r>
              <a:rPr lang="es-ES" sz="1100" dirty="0" err="1" smtClean="0"/>
              <a:t>competent</a:t>
            </a:r>
            <a:r>
              <a:rPr lang="es-ES" sz="1100" dirty="0" smtClean="0"/>
              <a:t> </a:t>
            </a:r>
            <a:r>
              <a:rPr lang="es-ES" sz="1100" dirty="0" err="1" smtClean="0"/>
              <a:t>ho</a:t>
            </a:r>
            <a:r>
              <a:rPr lang="es-ES" sz="1100" dirty="0" smtClean="0"/>
              <a:t> ha de declarar i ha </a:t>
            </a:r>
            <a:r>
              <a:rPr lang="es-ES" sz="1100" dirty="0" err="1" smtClean="0"/>
              <a:t>d'acordar</a:t>
            </a:r>
            <a:r>
              <a:rPr lang="es-ES" sz="1100" dirty="0" smtClean="0"/>
              <a:t> </a:t>
            </a:r>
            <a:r>
              <a:rPr lang="es-ES" sz="1100" dirty="0" err="1" smtClean="0"/>
              <a:t>l'arxivament</a:t>
            </a:r>
            <a:r>
              <a:rPr lang="es-ES" sz="1100" dirty="0" smtClean="0"/>
              <a:t> de les </a:t>
            </a:r>
            <a:r>
              <a:rPr lang="es-ES" sz="1100" dirty="0" err="1" smtClean="0"/>
              <a:t>actuacions</a:t>
            </a:r>
            <a:r>
              <a:rPr lang="es-ES" sz="1100" dirty="0" smtClean="0"/>
              <a:t>, </a:t>
            </a:r>
            <a:r>
              <a:rPr lang="es-ES" sz="1100" dirty="0" err="1" smtClean="0"/>
              <a:t>d'ofici</a:t>
            </a:r>
            <a:r>
              <a:rPr lang="es-ES" sz="1100" dirty="0" smtClean="0"/>
              <a:t> o a </a:t>
            </a:r>
            <a:r>
              <a:rPr lang="es-ES" sz="1100" dirty="0" err="1" smtClean="0"/>
              <a:t>instància</a:t>
            </a:r>
            <a:r>
              <a:rPr lang="es-ES" sz="1100" dirty="0" smtClean="0"/>
              <a:t> de </a:t>
            </a:r>
            <a:r>
              <a:rPr lang="es-ES" sz="1100" dirty="0" err="1" smtClean="0"/>
              <a:t>terceres</a:t>
            </a:r>
            <a:r>
              <a:rPr lang="es-ES" sz="1100" dirty="0" smtClean="0"/>
              <a:t> persones i </a:t>
            </a:r>
            <a:r>
              <a:rPr lang="es-ES" sz="1100" dirty="0" err="1" smtClean="0"/>
              <a:t>amb</a:t>
            </a:r>
            <a:r>
              <a:rPr lang="es-ES" sz="1100" dirty="0" smtClean="0"/>
              <a:t> </a:t>
            </a:r>
            <a:r>
              <a:rPr lang="es-ES" sz="1100" dirty="0" err="1" smtClean="0"/>
              <a:t>l'audiència</a:t>
            </a:r>
            <a:r>
              <a:rPr lang="es-ES" sz="1100" dirty="0" smtClean="0"/>
              <a:t> </a:t>
            </a:r>
            <a:r>
              <a:rPr lang="es-ES" sz="1100" dirty="0" err="1" smtClean="0"/>
              <a:t>prèvia</a:t>
            </a:r>
            <a:r>
              <a:rPr lang="es-ES" sz="1100" dirty="0" smtClean="0"/>
              <a:t> de la persona titular.</a:t>
            </a:r>
          </a:p>
          <a:p>
            <a:endParaRPr lang="es-ES" sz="1100" dirty="0" smtClean="0"/>
          </a:p>
          <a:p>
            <a:endParaRPr lang="es-ES" sz="1200" dirty="0"/>
          </a:p>
        </p:txBody>
      </p:sp>
      <p:sp>
        <p:nvSpPr>
          <p:cNvPr id="13"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3" name="12 Rectángulo"/>
          <p:cNvSpPr/>
          <p:nvPr/>
        </p:nvSpPr>
        <p:spPr>
          <a:xfrm>
            <a:off x="357354" y="549275"/>
            <a:ext cx="8126730" cy="5262979"/>
          </a:xfrm>
          <a:prstGeom prst="rect">
            <a:avLst/>
          </a:prstGeom>
        </p:spPr>
        <p:txBody>
          <a:bodyPr wrap="square">
            <a:spAutoFit/>
          </a:bodyPr>
          <a:lstStyle/>
          <a:p>
            <a:endParaRPr lang="ca-ES" sz="1400" b="1" dirty="0" smtClean="0"/>
          </a:p>
          <a:p>
            <a:r>
              <a:rPr lang="ca-ES" sz="1400" b="1" dirty="0" smtClean="0"/>
              <a:t>Decret 64/2014</a:t>
            </a:r>
          </a:p>
          <a:p>
            <a:r>
              <a:rPr lang="ca-ES" sz="1400" b="1" dirty="0" smtClean="0"/>
              <a:t>Article 13</a:t>
            </a:r>
          </a:p>
          <a:p>
            <a:r>
              <a:rPr lang="ca-ES" sz="1400" i="1" dirty="0" smtClean="0"/>
              <a:t>Procediment</a:t>
            </a:r>
            <a:endParaRPr lang="ca-ES" sz="1400" dirty="0" smtClean="0"/>
          </a:p>
          <a:p>
            <a:r>
              <a:rPr lang="ca-ES" sz="1400" dirty="0" smtClean="0"/>
              <a:t>13.1 Les sol·licituds de llicències urbanístiques es tramiten de conformitat amb la legislació sobre règim local, sens perjudici de la legislació sobre procediment administratiu comú i procediment de les administracions públiques de Catalunya i els aspectes procedimentals establerts a la legislació urbanística.</a:t>
            </a:r>
          </a:p>
          <a:p>
            <a:r>
              <a:rPr lang="ca-ES" sz="1400" dirty="0" smtClean="0"/>
              <a:t>13.2 No es poden tramitar les sol·licituds de llicència urbanística sense la documentació que requereixen aquest Reglament i les ordenances municipals sobre ús del sòl i edificació.</a:t>
            </a:r>
          </a:p>
          <a:p>
            <a:r>
              <a:rPr lang="ca-ES" sz="1400" dirty="0" smtClean="0"/>
              <a:t>13.3 D’acord amb l’article 188.3 de la Llei d’urbanisme, l’expedient per atorgar la llicència urbanística ha d’incorporar els informes de caràcter tècnic i jurídic. L’informe previ del secretari o secretària de l’ajuntament és preceptiu sempre que els informes anteriors siguin contradictoris en la interpretació de la normativa aplicable. També ho és en els supòsits de manca d’altra assistència lletrada.</a:t>
            </a:r>
          </a:p>
          <a:p>
            <a:r>
              <a:rPr lang="ca-ES" sz="1400" dirty="0" smtClean="0"/>
              <a:t>13.4 Els edictes sobre convocatòria d’informació pública relatius als procediments d’atorgament de llicències urbanístiques en què s’exigeix aquest tràmit s’han de publicar al diari o butlletí oficial que correspongui i a la seu electrònica de l’administració municipal competent.</a:t>
            </a:r>
          </a:p>
          <a:p>
            <a:r>
              <a:rPr lang="ca-ES" sz="1400" b="1" dirty="0" smtClean="0"/>
              <a:t>Article 14</a:t>
            </a:r>
          </a:p>
          <a:p>
            <a:r>
              <a:rPr lang="ca-ES" sz="1400" i="1" dirty="0" smtClean="0"/>
              <a:t>Règim jurídic aplicable a l’atorgament de llicències</a:t>
            </a:r>
            <a:endParaRPr lang="ca-ES" sz="1400" dirty="0" smtClean="0"/>
          </a:p>
          <a:p>
            <a:r>
              <a:rPr lang="ca-ES" sz="1400" dirty="0" smtClean="0"/>
              <a:t>14.1 Les llicències urbanístiques s’han d’atorgar d’acord amb les previsions de la legislació i el planejament urbanístics i les ordenances municipals sobre ús del sòl i edificació vigents en el moment de la resolució de la sol·licitud, o en la data en què s’entenen produïts els efectes de la manca de resolució expressa de la sol·licitud, llevat que s’hagin d’atorgar de conformitat amb un certificat de règim urbanístic vigent.</a:t>
            </a:r>
          </a:p>
          <a:p>
            <a:r>
              <a:rPr lang="ca-ES" sz="1400" dirty="0" smtClean="0"/>
              <a:t>14.2 No es poden denegar o atorgar llicències urbanístiques amb fonament en les determinacions de plans urbanístics encara no vigents, ni tan sols condicionades a l’assoliment de la seva vigència.</a:t>
            </a:r>
            <a:endParaRPr lang="ca-ES" sz="1400" dirty="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11 Rectángulo"/>
          <p:cNvSpPr/>
          <p:nvPr/>
        </p:nvSpPr>
        <p:spPr>
          <a:xfrm>
            <a:off x="357355" y="554177"/>
            <a:ext cx="7943684" cy="5355312"/>
          </a:xfrm>
          <a:prstGeom prst="rect">
            <a:avLst/>
          </a:prstGeom>
        </p:spPr>
        <p:txBody>
          <a:bodyPr wrap="square">
            <a:spAutoFit/>
          </a:bodyPr>
          <a:lstStyle/>
          <a:p>
            <a:r>
              <a:rPr lang="ca-ES" b="1" dirty="0" smtClean="0"/>
              <a:t>Article 81 DEL ROAS: TERMINIS PER RESOLDRE</a:t>
            </a:r>
          </a:p>
          <a:p>
            <a:r>
              <a:rPr lang="ca-ES" i="1" dirty="0" smtClean="0"/>
              <a:t>Resolució</a:t>
            </a:r>
            <a:endParaRPr lang="ca-ES" dirty="0" smtClean="0"/>
          </a:p>
          <a:p>
            <a:r>
              <a:rPr lang="ca-ES" dirty="0" smtClean="0"/>
              <a:t>81.1 Les llicències d’obres previstes a l’article 75.2 i 75.4 d’aquest Reglament per a les actuacions respecte de les quals la normativa reguladora exigeix projecte, s’han d’atorgar o denegar de manera motivada en el termini de dos mesos, i les de la resta en el d’un mes. Aquests terminis es comencen a comptar a partir del primer dia hàbil següent al de la presentació de la sol·licitud. No obstant això, quan prèviament a la concessió de la llicència sigui necessari l’informe preceptiu d’una altra administració pública, el còmput s’interromp durant el termini establert a la normativa sectorial d’aplicació, per a l’emissió de l’informe.</a:t>
            </a:r>
          </a:p>
          <a:p>
            <a:r>
              <a:rPr lang="ca-ES" dirty="0" smtClean="0"/>
              <a:t>81.2 Les llicències per a l’exercici d’activitats classificades a les quals es refereix l’article 75.3 d’aquest Reglament s’han d’atorgar o denegar de manera motivada, en el termini i de conformitat amb el procediment que estableix la legislació sectorial aplicable a Catalunya.</a:t>
            </a:r>
          </a:p>
          <a:p>
            <a:r>
              <a:rPr lang="ca-ES" dirty="0" smtClean="0"/>
              <a:t>81.3 El còmput dels terminis anteriors resta suspès durant el temps que es concedeixi al sol·licitant per a l’esmena de deficiències a què es refereix l’article 79.d) d’aquest Reglament.</a:t>
            </a:r>
          </a:p>
          <a:p>
            <a:r>
              <a:rPr lang="ca-ES" dirty="0" smtClean="0"/>
              <a:t>81.4 Els ens locals poden reduir els terminis assenyalats en aquest article respecte de les actuacions de la seva competència.</a:t>
            </a:r>
            <a:endParaRPr lang="ca-ES" dirty="0"/>
          </a:p>
        </p:txBody>
      </p:sp>
      <p:sp>
        <p:nvSpPr>
          <p:cNvPr id="13"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Rectángulo"/>
          <p:cNvSpPr/>
          <p:nvPr/>
        </p:nvSpPr>
        <p:spPr>
          <a:xfrm>
            <a:off x="357354" y="766285"/>
            <a:ext cx="8349766" cy="6463308"/>
          </a:xfrm>
          <a:prstGeom prst="rect">
            <a:avLst/>
          </a:prstGeom>
        </p:spPr>
        <p:txBody>
          <a:bodyPr wrap="square">
            <a:spAutoFit/>
          </a:bodyPr>
          <a:lstStyle/>
          <a:p>
            <a:r>
              <a:rPr lang="es-ES" sz="2000" b="1" dirty="0" smtClean="0"/>
              <a:t>TRETZÈ.- LLICÈNCIES URBANÍSTIQUES I SILENCI ADMINISTRATIU</a:t>
            </a:r>
          </a:p>
          <a:p>
            <a:r>
              <a:rPr lang="es-ES" b="1" dirty="0" err="1" smtClean="0"/>
              <a:t>així</a:t>
            </a:r>
            <a:r>
              <a:rPr lang="es-ES" b="1" dirty="0" smtClean="0"/>
              <a:t> ha </a:t>
            </a:r>
            <a:r>
              <a:rPr lang="es-ES" b="1" dirty="0" err="1" smtClean="0"/>
              <a:t>quedat</a:t>
            </a:r>
            <a:r>
              <a:rPr lang="es-ES" b="1" dirty="0" smtClean="0"/>
              <a:t> el TRLS </a:t>
            </a:r>
            <a:r>
              <a:rPr lang="es-ES" b="1" dirty="0" err="1" smtClean="0"/>
              <a:t>després</a:t>
            </a:r>
            <a:r>
              <a:rPr lang="es-ES" b="1" dirty="0" smtClean="0"/>
              <a:t> de la STC </a:t>
            </a:r>
            <a:r>
              <a:rPr lang="es-ES" dirty="0" smtClean="0"/>
              <a:t>143/2017, de 14 de diciembre de 2017.</a:t>
            </a:r>
          </a:p>
          <a:p>
            <a:r>
              <a:rPr lang="es-ES" b="1" dirty="0" smtClean="0"/>
              <a:t> (en cursiva lo </a:t>
            </a:r>
            <a:r>
              <a:rPr lang="es-ES" b="1" dirty="0" err="1" smtClean="0"/>
              <a:t>expulsat</a:t>
            </a:r>
            <a:r>
              <a:rPr lang="es-ES" b="1" dirty="0" smtClean="0"/>
              <a:t>)</a:t>
            </a:r>
          </a:p>
          <a:p>
            <a:r>
              <a:rPr lang="es-ES" sz="1100" b="1" dirty="0" smtClean="0"/>
              <a:t>Artículo 11. Régimen urbanístico del derecho de propiedad del suelo</a:t>
            </a:r>
          </a:p>
          <a:p>
            <a:r>
              <a:rPr lang="es-ES" sz="1100" dirty="0" smtClean="0"/>
              <a:t>1. El régimen urbanístico de la propiedad del suelo es estatutario y resulta de su vinculación a concretos destinos, en los términos dispuestos por la legislación sobre ordenación territorial y urbanística.</a:t>
            </a:r>
          </a:p>
          <a:p>
            <a:r>
              <a:rPr lang="es-ES" sz="1100" dirty="0" smtClean="0"/>
              <a:t>2. La previsión de edificabilidad por la ordenación territorial y urbanística, por sí misma, no la integra en el contenido del derecho de propiedad del suelo. La </a:t>
            </a:r>
            <a:r>
              <a:rPr lang="es-ES" sz="1100" dirty="0" err="1" smtClean="0"/>
              <a:t>patrimonialización</a:t>
            </a:r>
            <a:r>
              <a:rPr lang="es-ES" sz="1100" dirty="0" smtClean="0"/>
              <a:t> de la edificabilidad se produce únicamente con su realización efectiva y está condicionada en todo caso al cumplimiento de los deberes y el levantamiento de las cargas propias del régimen que corresponda, en los términos dispuestos por la legislación sobre ordenación territorial y urbanística.</a:t>
            </a:r>
          </a:p>
          <a:p>
            <a:r>
              <a:rPr lang="es-ES" sz="1100" dirty="0" smtClean="0"/>
              <a:t>3. Todo acto de edificación requerirá del acto de conformidad, aprobación o autorización administrativa que sea preceptivo, según la legislación de ordenación territorial y urbanística, debiendo ser motivada su denegación. En ningún caso podrán entenderse adquiridas por</a:t>
            </a:r>
            <a:r>
              <a:rPr lang="es-ES" sz="1100" b="1" dirty="0" smtClean="0"/>
              <a:t> silencio administrativo facultades o derechos que contravengan la ordenación territorial o urbanística.</a:t>
            </a:r>
          </a:p>
          <a:p>
            <a:r>
              <a:rPr lang="es-ES" sz="1100" dirty="0" smtClean="0"/>
              <a:t>4. Con independencia de lo establecido en el apartado anterior, serán expresos, con</a:t>
            </a:r>
            <a:r>
              <a:rPr lang="es-ES" sz="1100" b="1" dirty="0" smtClean="0"/>
              <a:t> silencio administrativo negativo, los actos que autoricen:</a:t>
            </a:r>
          </a:p>
          <a:p>
            <a:r>
              <a:rPr lang="es-ES" sz="1100" dirty="0" smtClean="0"/>
              <a:t>a) Movimientos de tierras, </a:t>
            </a:r>
            <a:r>
              <a:rPr lang="es-ES" sz="1100" dirty="0" err="1" smtClean="0"/>
              <a:t>explanaciones,</a:t>
            </a:r>
            <a:r>
              <a:rPr lang="es-ES" sz="1100" i="1" dirty="0" err="1" smtClean="0"/>
              <a:t>parcelaciones</a:t>
            </a:r>
            <a:r>
              <a:rPr lang="es-ES" sz="1100" i="1" dirty="0" smtClean="0"/>
              <a:t>, segregaciones u otros actos de división de fincas en cualquier clase de suelo, cuando no formen parte de un proyecto de reparcelación.</a:t>
            </a:r>
          </a:p>
          <a:p>
            <a:r>
              <a:rPr lang="es-ES" sz="1100" dirty="0" smtClean="0"/>
              <a:t>b) Las obras de edificación, construcción e implantación de instalaciones de nueva planta.</a:t>
            </a:r>
          </a:p>
          <a:p>
            <a:r>
              <a:rPr lang="es-ES" sz="1100" dirty="0" smtClean="0"/>
              <a:t>c) La ubicación de casas prefabricadas e instalaciones similares, ya sean provisionales o permanentes.</a:t>
            </a:r>
          </a:p>
          <a:p>
            <a:r>
              <a:rPr lang="es-ES" sz="1100" i="1" dirty="0" smtClean="0"/>
              <a:t>d) La tala de masas arbóreas o de vegetación arbustiva en terrenos incorporados a procesos de transformación urbanística y, en todo caso, cuando dicha tala se derive de la legislación de protección del dominio público.</a:t>
            </a:r>
          </a:p>
          <a:p>
            <a:r>
              <a:rPr lang="es-ES" sz="1100" dirty="0" smtClean="0"/>
              <a:t>5. Cuando la legislación de ordenación territorial y urbanística aplicable sujete la primera ocupación o utilización de las edificaciones a un régimen de comunicación previa o de declaración responsable, y de dichos procedimientos no resulte que la edificación cumple los requisitos necesarios para el destino al uso previsto, la Administración a la que se realice la comunicación deberá adoptar las medidas necesarias para el cese de la ocupación o utilización comunicada. Si no adopta dichas medidas en el plazo de seis meses, será responsable de los perjuicios que puedan ocasionarse a terceros de buena fe por la omisión de tales medidas. La Administración podrá repercutir en el sujeto obligado a la presentación de la comunicación previa o declaración responsable el importe de tales perjuicios.</a:t>
            </a:r>
          </a:p>
          <a:p>
            <a:r>
              <a:rPr lang="es-ES" sz="1100" dirty="0" smtClean="0"/>
              <a:t>Tanto la práctica de la comunicación previa a la Administración competente, como las medidas de restablecimiento de la legalidad urbanística que aquella pudiera adoptar en relación con el acto comunicado, deberán hacerse constar en el Registro de la Propiedad, en los términos establecidos por la legislación hipotecaria y por esta ley.</a:t>
            </a:r>
            <a:endParaRPr lang="es-ES" sz="1100" b="1" dirty="0" smtClean="0">
              <a:solidFill>
                <a:srgbClr val="FF0000"/>
              </a:solidFill>
            </a:endParaRPr>
          </a:p>
          <a:p>
            <a:endParaRPr lang="es-ES" b="1" dirty="0" smtClean="0">
              <a:solidFill>
                <a:srgbClr val="FF0000"/>
              </a:solidFill>
            </a:endParaRPr>
          </a:p>
          <a:p>
            <a:endParaRPr lang="es-ES" b="1" dirty="0" smtClean="0">
              <a:solidFill>
                <a:srgbClr val="FF0000"/>
              </a:solidFill>
            </a:endParaRPr>
          </a:p>
          <a:p>
            <a:r>
              <a:rPr lang="es-ES" dirty="0" smtClean="0"/>
              <a:t/>
            </a:r>
            <a:br>
              <a:rPr lang="es-ES" dirty="0" smtClean="0"/>
            </a:br>
            <a:endParaRPr lang="es-ES" dirty="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
        <p:nvSpPr>
          <p:cNvPr id="13" name="12 Rectángulo"/>
          <p:cNvSpPr/>
          <p:nvPr/>
        </p:nvSpPr>
        <p:spPr>
          <a:xfrm>
            <a:off x="4135120" y="5623844"/>
            <a:ext cx="4572000" cy="646331"/>
          </a:xfrm>
          <a:prstGeom prst="rect">
            <a:avLst/>
          </a:prstGeom>
        </p:spPr>
        <p:txBody>
          <a:bodyPr>
            <a:spAutoFit/>
          </a:bodyPr>
          <a:lstStyle/>
          <a:p>
            <a:r>
              <a:rPr lang="es-ES" b="1" dirty="0" smtClean="0">
                <a:solidFill>
                  <a:srgbClr val="FF0000"/>
                </a:solidFill>
              </a:rPr>
              <a:t>RECORDEU EL CERTIFICAT DE SILENCI DE LA LLEI 39/2015 !!!</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
        <p:nvSpPr>
          <p:cNvPr id="15" name="14 Rectángulo"/>
          <p:cNvSpPr/>
          <p:nvPr/>
        </p:nvSpPr>
        <p:spPr>
          <a:xfrm>
            <a:off x="371475" y="677288"/>
            <a:ext cx="8186738" cy="5509200"/>
          </a:xfrm>
          <a:prstGeom prst="rect">
            <a:avLst/>
          </a:prstGeom>
        </p:spPr>
        <p:txBody>
          <a:bodyPr wrap="square">
            <a:spAutoFit/>
          </a:bodyPr>
          <a:lstStyle/>
          <a:p>
            <a:r>
              <a:rPr lang="ca-ES" sz="1100" dirty="0" smtClean="0"/>
              <a:t>L'explicació:</a:t>
            </a:r>
          </a:p>
          <a:p>
            <a:endParaRPr lang="ca-ES" sz="1100" dirty="0" smtClean="0"/>
          </a:p>
          <a:p>
            <a:r>
              <a:rPr lang="es-ES" sz="1100" dirty="0" smtClean="0"/>
              <a:t>Procede, en consecuencia, analizar ahora los distintos procedimientos urbanísticos afectados para determinar si el Estado ostenta algún título competencial que pueda dar cobertura a la regulación del sentido negativo del </a:t>
            </a:r>
            <a:r>
              <a:rPr lang="es-ES" sz="1100" b="1" dirty="0" smtClean="0"/>
              <a:t>silencio administrativo. Y para ello es preciso realizar dos consideraciones previas que, nos permitirán, abordar la cuestión de forma más clara.</a:t>
            </a:r>
          </a:p>
          <a:p>
            <a:r>
              <a:rPr lang="es-ES" sz="1100" dirty="0" smtClean="0"/>
              <a:t>a) El artículo 9.8 del texto refundido de la Ley de suelo 2008 disciplina el régimen del </a:t>
            </a:r>
            <a:r>
              <a:rPr lang="es-ES" sz="1100" b="1" dirty="0" smtClean="0"/>
              <a:t>silencio administrativo con independencia, en la mayor parte de los supuestos, de la situación básica –rural o urbanizado– en la que se encuentre el suelo en el que se pretende llevar a cabo la actividad o uso urbanístico cuya autorización se solicita.</a:t>
            </a:r>
          </a:p>
          <a:p>
            <a:r>
              <a:rPr lang="es-ES" sz="1100" dirty="0" smtClean="0"/>
              <a:t>b) Desde la perspectiva competencial, la situación del suelo rural es claramente diferente del urbanizado (suelo urbano) o del que los instrumentos de ordenación territorial y urbanística prevean o permitan su paso a urbanizado (suelo urbanizable), por la componente medioambiental, presente de forma más intensa, si cabe, en el suelo del medio rural. En este sentido, al analizar la constitucionalidad del artículo 10.1 a) del texto refundido de la Ley de suelo de 2008, se declaró que dicho precepto refleja «el reconocimiento de un valor medioambiental a todo suelo rural, y no sólo al especialmente protegido; es, por tanto, una regla de protección del medio ambiente que, por razones de interés general, el legislador estatal ha considerado, legítimamente, que ha de ser común a todo el territorio nacional. Se trata, en consecuencia, de una regulación básica para cuyo establecimiento el Estado cuenta con competencia </a:t>
            </a:r>
            <a:r>
              <a:rPr lang="es-ES" sz="1100" i="1" dirty="0" smtClean="0"/>
              <a:t>ex  </a:t>
            </a:r>
            <a:r>
              <a:rPr lang="es-ES" sz="1100" i="1" dirty="0" smtClean="0">
                <a:hlinkClick r:id="rId3"/>
              </a:rPr>
              <a:t>artículo 149.1.23  CE, puesto que, aun cuando, como es propio de toda norma básica, condiciona o limita la política de ordenación territorial y urbanística de las Comunidades Autónomas, no las vacía de contenido. Dentro del respeto a la norma básica medioambiental, queda un amplio margen para la configuración del modelo concreto de ordenación del territorio y la ciudad, por lo que no se aprecia vulneración de las competencias autonómicas» [STC 141/2014, FJ 8 A)]. Reconocimiento que sigue presente en la legislación vigente cuando, en virtud del principio de desarrollo sostenible, se fija la protección, adecuada a su carácter, del medio rural y la preservación de los valores del suelo innecesario o inidóneo para atender a las necesidades de transformación urbanística [artículo 3.2 b) del texto refundido de la Ley de suelo y rehabilitación urbana].</a:t>
            </a:r>
          </a:p>
          <a:p>
            <a:r>
              <a:rPr lang="es-ES" sz="1100" dirty="0" smtClean="0"/>
              <a:t>A la vista de las anteriores precisiones, se puede ahora abordar de forma sistemática el análisis de los supuestos previstos en el artículo 9.8 del texto refundido de la Ley de suelo de 2008.</a:t>
            </a:r>
          </a:p>
          <a:p>
            <a:r>
              <a:rPr lang="es-ES" sz="1100" dirty="0" smtClean="0"/>
              <a:t>El apartado a) contempla, a su vez, dos supuestos: por una parte, los movimientos de tierra y explanaciones que sean independientes de proyectos urbanización, edificación o construcción –en cuyo caso seguirán el régimen previsto para estos–; y, por otra parte, la parcelación, segregación u otros actos de división de fincas no incluidas en un proyecto de reparcelación.</a:t>
            </a:r>
          </a:p>
          <a:p>
            <a:r>
              <a:rPr lang="es-ES" sz="1100" dirty="0" smtClean="0"/>
              <a:t>La regulación del </a:t>
            </a:r>
            <a:r>
              <a:rPr lang="es-ES" sz="1100" b="1" dirty="0" smtClean="0"/>
              <a:t>silencio negativo no será inconstitucional en el caso de los movimientos de tierra y explanaciones al amparo de la competencia básica del Estado en materia de medio ambiente, dada la necesidad de preservar los valores propios del medio rural. Por el contrario, la exigencia de silencio negativo en lo relativo a la división de fincas, cuya finalidad no es otra que comprobar el cumplimiento de las condiciones establecidas para su división, ya sea en suelo rural o urbanizado cuando no hay necesidad de </a:t>
            </a:r>
            <a:r>
              <a:rPr lang="es-ES" sz="1100" b="1" dirty="0" err="1" smtClean="0"/>
              <a:t>equidistribución</a:t>
            </a:r>
            <a:r>
              <a:rPr lang="es-ES" sz="1100" b="1" dirty="0" smtClean="0"/>
              <a:t>, vulnera las competencias autonómicas. Al carecer el Estado de título competencial, este inciso del apartado a) es inconstitucional. Lo propio sucede con el artículo 11.4 a) del texto refundido de la Ley de suelo y rehabilitación urbana, que lo reproduce.</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
        <p:nvSpPr>
          <p:cNvPr id="11" name="10 Rectángulo"/>
          <p:cNvSpPr/>
          <p:nvPr/>
        </p:nvSpPr>
        <p:spPr>
          <a:xfrm>
            <a:off x="342899" y="1872198"/>
            <a:ext cx="8486775" cy="3785652"/>
          </a:xfrm>
          <a:prstGeom prst="rect">
            <a:avLst/>
          </a:prstGeom>
        </p:spPr>
        <p:txBody>
          <a:bodyPr wrap="square">
            <a:spAutoFit/>
          </a:bodyPr>
          <a:lstStyle/>
          <a:p>
            <a:r>
              <a:rPr lang="es-ES" sz="1200" dirty="0" smtClean="0"/>
              <a:t>El apartado b) regula «las obras de edificación, construcción e implantación de instalaciones de nueva planta», con independencia de la situación del suelo. En el caso de la edificación, la  </a:t>
            </a:r>
            <a:r>
              <a:rPr lang="es-ES" sz="1200" dirty="0" smtClean="0">
                <a:hlinkClick r:id="rId3"/>
              </a:rPr>
              <a:t>Ley 38/1999  (RCL 1999, 2799) , de ordenación de la edificación, establece una serie de requisitos básicos de la edificación destinados a garantizar la seguridad de las personas, el bienestar de la sociedad y la protección del medio ambiente (art. 3), al amparo del  </a:t>
            </a:r>
            <a:r>
              <a:rPr lang="es-ES" sz="1200" dirty="0" smtClean="0">
                <a:hlinkClick r:id="rId4"/>
              </a:rPr>
              <a:t>artículo 149.1.16  ,  </a:t>
            </a:r>
            <a:r>
              <a:rPr lang="es-ES" sz="1200" dirty="0" smtClean="0">
                <a:hlinkClick r:id="rId5"/>
              </a:rPr>
              <a:t>21  ,  </a:t>
            </a:r>
            <a:r>
              <a:rPr lang="es-ES" sz="1200" dirty="0" smtClean="0">
                <a:hlinkClick r:id="rId6"/>
              </a:rPr>
              <a:t>23   y  </a:t>
            </a:r>
            <a:r>
              <a:rPr lang="es-ES" sz="1200" dirty="0" smtClean="0">
                <a:hlinkClick r:id="rId7"/>
              </a:rPr>
              <a:t>25  CE (disposición final primera), los mismos títulos que amparan al Estado para determinar, como especialidad </a:t>
            </a:r>
            <a:r>
              <a:rPr lang="es-ES" sz="1200" i="1" dirty="0" err="1" smtClean="0">
                <a:hlinkClick r:id="rId7"/>
              </a:rPr>
              <a:t>ratione</a:t>
            </a:r>
            <a:r>
              <a:rPr lang="es-ES" sz="1200" i="1" dirty="0" smtClean="0">
                <a:hlinkClick r:id="rId7"/>
              </a:rPr>
              <a:t> </a:t>
            </a:r>
            <a:r>
              <a:rPr lang="es-ES" sz="1200" i="1" dirty="0" err="1" smtClean="0">
                <a:hlinkClick r:id="rId7"/>
              </a:rPr>
              <a:t>materiae</a:t>
            </a:r>
            <a:r>
              <a:rPr lang="es-ES" sz="1200" i="1" dirty="0" smtClean="0">
                <a:hlinkClick r:id="rId7"/>
              </a:rPr>
              <a:t> , el carácter negativo del </a:t>
            </a:r>
            <a:r>
              <a:rPr lang="es-ES" sz="1200" b="1" i="1" dirty="0" smtClean="0">
                <a:hlinkClick r:id="rId7"/>
              </a:rPr>
              <a:t>silencio de la autorización que exige para este tipo de uso del suelo. No cabe llegar, sin embargo, a la misma conclusión en lo que se refiere a otras construcciones e instalaciones que carecen del carácter de edificación, excluidas, en consecuencia, de la  </a:t>
            </a:r>
            <a:r>
              <a:rPr lang="es-ES" sz="1200" b="1" i="1" dirty="0" smtClean="0">
                <a:hlinkClick r:id="rId3"/>
              </a:rPr>
              <a:t>Ley de ordenación de la edificación  (RCL 1999, 2799) . En estos casos, cuando la construcción o implantación tiene lugar en suelo urbano o urbanizable, la autorización se limitará a verificar la adecuación del proyecto al planeamiento urbanístico vigente. En el caso del suelo rural, además de la verificación de legalidad, concurre la finalidad prevista en la legislación de preservar sus valores medioambientales. Es, por ello, que la regulación del silencio negativo no será inconstitucional, con base en el título competencial del  </a:t>
            </a:r>
            <a:r>
              <a:rPr lang="es-ES" sz="1200" b="1" i="1" dirty="0" smtClean="0">
                <a:hlinkClick r:id="rId4"/>
              </a:rPr>
              <a:t>artículo 149.1.23  CE, en los supuestos de «construcción e implantación de instalaciones» contemplado en el apartado b) pero solamente cuando las actividades y usos urbanísticos cuya autorización se solicita se lleven a cabo en suelo rural cuya transformación urbanística no esté prevista o permitida. Esta interpretación de conformidad se llevará al fallo. Interpretación de conformidad que debe extenderse también al artículo 11.4 b) del texto refundido de la Ley de suelo y rehabilitación urbana.</a:t>
            </a:r>
          </a:p>
          <a:p>
            <a:r>
              <a:rPr lang="es-ES" sz="1200" dirty="0" smtClean="0"/>
              <a:t>Por la misma razón, el apartado c) que se refiere a «la ubicación de casas prefabricadas e instalaciones similares, ya sean provisionales o permanentes», con independencia de la situación del suelo, no será inconstitucional, con base en el título competencial del  </a:t>
            </a:r>
            <a:r>
              <a:rPr lang="es-ES" sz="1200" dirty="0" smtClean="0">
                <a:hlinkClick r:id="rId4"/>
              </a:rPr>
              <a:t>artículo 149.1.23  CE, solamente cuando la ubicación se lleve a cabo en suelo rural cuya transformación urbanística no esté prevista o permitida. Esta interpretación de conformidad también se llevará al fallo y también ha de aplicarse al artículo 11.4 c) del texto refundido de la Ley de suelo y rehabilitación urbana.</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
        <p:nvSpPr>
          <p:cNvPr id="11" name="10 Rectángulo"/>
          <p:cNvSpPr/>
          <p:nvPr/>
        </p:nvSpPr>
        <p:spPr>
          <a:xfrm>
            <a:off x="871538" y="971550"/>
            <a:ext cx="7015162" cy="4524315"/>
          </a:xfrm>
          <a:prstGeom prst="rect">
            <a:avLst/>
          </a:prstGeom>
        </p:spPr>
        <p:txBody>
          <a:bodyPr wrap="square">
            <a:spAutoFit/>
          </a:bodyPr>
          <a:lstStyle/>
          <a:p>
            <a:r>
              <a:rPr lang="es-ES" dirty="0" smtClean="0"/>
              <a:t>Por último, el apartado d) contempla también dos supuestos que exigen un pronunciamiento diferenciado. Por una parte, la tala de masas arbóreas o de vegetación arbustiva en terrenos incorporados a procesos de transformación urbanística, en la medida en que se realiza sobre suelos cuya finalidad es convertirse en ciudad, nos remite de nuevo a un control de legalidad y adecuación al instrumento de planeamiento que rige dicha operación transformadora, sin que ello deba suponer una preterición total de los valores ambientales. En consecuencia este inciso resulta inconstitucional, al carecer el Estado de título competencial para fijar el sentido del </a:t>
            </a:r>
            <a:r>
              <a:rPr lang="es-ES" b="1" dirty="0" smtClean="0"/>
              <a:t>silencio administrativo. También lo es, por tanto, el mismo inciso del artículo 11.4 d) del texto refundido de la Ley de suelo y rehabilitación urbana.</a:t>
            </a:r>
          </a:p>
          <a:p>
            <a:r>
              <a:rPr lang="es-ES" dirty="0" smtClean="0"/>
              <a:t>Por otra parte, la tala de masas arbóreas o de vegetación arbustiva que se derive de la legislación de protección del dominio público tiene su encaje en la competencia estatal de procedimiento administrativo común, </a:t>
            </a:r>
            <a:r>
              <a:rPr lang="es-ES" i="1" dirty="0" smtClean="0"/>
              <a:t>ex  </a:t>
            </a:r>
            <a:r>
              <a:rPr lang="es-ES" i="1" dirty="0" smtClean="0">
                <a:hlinkClick r:id="rId3"/>
              </a:rPr>
              <a:t>artículo 149.1.18  CE.</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CuadroTexto"/>
          <p:cNvSpPr txBox="1"/>
          <p:nvPr/>
        </p:nvSpPr>
        <p:spPr>
          <a:xfrm>
            <a:off x="508000" y="833121"/>
            <a:ext cx="7904480" cy="4801314"/>
          </a:xfrm>
          <a:prstGeom prst="rect">
            <a:avLst/>
          </a:prstGeom>
          <a:noFill/>
        </p:spPr>
        <p:txBody>
          <a:bodyPr wrap="square" rtlCol="0">
            <a:spAutoFit/>
          </a:bodyPr>
          <a:lstStyle/>
          <a:p>
            <a:r>
              <a:rPr lang="es-ES" b="1" dirty="0" smtClean="0"/>
              <a:t>CATORZÈ.- TIPUS DE LLICÈNCIES URBANÍSTIQUES I COMUNICATS</a:t>
            </a:r>
          </a:p>
          <a:p>
            <a:r>
              <a:rPr lang="es-ES" b="1" dirty="0" smtClean="0"/>
              <a:t>(</a:t>
            </a:r>
            <a:r>
              <a:rPr lang="es-ES" b="1" dirty="0" err="1" smtClean="0"/>
              <a:t>moltes</a:t>
            </a:r>
            <a:r>
              <a:rPr lang="es-ES" b="1" dirty="0" smtClean="0"/>
              <a:t> </a:t>
            </a:r>
            <a:r>
              <a:rPr lang="es-ES" b="1" dirty="0" err="1" smtClean="0"/>
              <a:t>classificacions</a:t>
            </a:r>
            <a:r>
              <a:rPr lang="es-ES" b="1" dirty="0" smtClean="0"/>
              <a:t>)</a:t>
            </a:r>
          </a:p>
          <a:p>
            <a:endParaRPr lang="es-ES" b="1" dirty="0" smtClean="0"/>
          </a:p>
          <a:p>
            <a:pPr marL="342900" indent="-342900">
              <a:buAutoNum type="alphaUcParenR"/>
            </a:pPr>
            <a:r>
              <a:rPr lang="es-ES" b="1" dirty="0" smtClean="0"/>
              <a:t>DE CONSTRUCCIÓ</a:t>
            </a:r>
          </a:p>
          <a:p>
            <a:pPr marL="342900" indent="-342900">
              <a:buAutoNum type="alphaUcParenR"/>
            </a:pPr>
            <a:r>
              <a:rPr lang="es-ES" b="1" dirty="0" smtClean="0"/>
              <a:t>D’ENDERROC </a:t>
            </a:r>
          </a:p>
          <a:p>
            <a:pPr marL="342900" indent="-342900">
              <a:buAutoNum type="alphaUcParenR"/>
            </a:pPr>
            <a:r>
              <a:rPr lang="es-ES" b="1" dirty="0" smtClean="0"/>
              <a:t>DE PARCEL-LACIÓ</a:t>
            </a:r>
          </a:p>
          <a:p>
            <a:pPr marL="342900" indent="-342900">
              <a:buAutoNum type="alphaUcParenR"/>
            </a:pPr>
            <a:r>
              <a:rPr lang="es-ES" b="1" dirty="0" smtClean="0"/>
              <a:t>DE PRIMERA OCUPACIÓ ????????? Alerta DS!! </a:t>
            </a:r>
            <a:r>
              <a:rPr lang="es-ES" b="1" dirty="0" err="1" smtClean="0"/>
              <a:t>comunicat</a:t>
            </a:r>
            <a:endParaRPr lang="es-ES" b="1" dirty="0" smtClean="0"/>
          </a:p>
          <a:p>
            <a:pPr marL="342900" indent="-342900">
              <a:buAutoNum type="alphaUcParenR"/>
            </a:pPr>
            <a:endParaRPr lang="es-ES" b="1" dirty="0" smtClean="0"/>
          </a:p>
          <a:p>
            <a:pPr marL="342900" indent="-342900"/>
            <a:r>
              <a:rPr lang="es-ES" b="1" dirty="0" err="1" smtClean="0"/>
              <a:t>Divisió</a:t>
            </a:r>
            <a:r>
              <a:rPr lang="es-ES" b="1" dirty="0" smtClean="0"/>
              <a:t> de </a:t>
            </a:r>
            <a:r>
              <a:rPr lang="es-ES" b="1" dirty="0" err="1" smtClean="0"/>
              <a:t>terrenys</a:t>
            </a:r>
            <a:r>
              <a:rPr lang="es-ES" b="1" dirty="0" smtClean="0"/>
              <a:t>, </a:t>
            </a:r>
            <a:r>
              <a:rPr lang="es-ES" b="1" dirty="0" err="1" smtClean="0"/>
              <a:t>parcel-lació</a:t>
            </a:r>
            <a:r>
              <a:rPr lang="es-ES" b="1" dirty="0" smtClean="0"/>
              <a:t>, </a:t>
            </a:r>
            <a:r>
              <a:rPr lang="es-ES" b="1" dirty="0" err="1" smtClean="0"/>
              <a:t>modificació</a:t>
            </a:r>
            <a:r>
              <a:rPr lang="es-ES" b="1" dirty="0" smtClean="0"/>
              <a:t> </a:t>
            </a:r>
            <a:r>
              <a:rPr lang="es-ES" b="1" dirty="0" err="1" smtClean="0"/>
              <a:t>elements</a:t>
            </a:r>
            <a:r>
              <a:rPr lang="es-ES" b="1" dirty="0" smtClean="0"/>
              <a:t> </a:t>
            </a:r>
            <a:r>
              <a:rPr lang="es-ES" b="1" dirty="0" err="1" smtClean="0"/>
              <a:t>horitzontals</a:t>
            </a:r>
            <a:r>
              <a:rPr lang="es-ES" b="1" dirty="0" smtClean="0"/>
              <a:t>, </a:t>
            </a:r>
            <a:r>
              <a:rPr lang="es-ES" b="1" dirty="0" err="1" smtClean="0"/>
              <a:t>llicència</a:t>
            </a:r>
            <a:r>
              <a:rPr lang="es-ES" b="1" dirty="0" smtClean="0"/>
              <a:t> </a:t>
            </a:r>
            <a:r>
              <a:rPr lang="es-ES" b="1" dirty="0" err="1" smtClean="0"/>
              <a:t>sumultània</a:t>
            </a:r>
            <a:r>
              <a:rPr lang="es-ES" b="1" dirty="0" smtClean="0"/>
              <a:t> a la </a:t>
            </a:r>
            <a:r>
              <a:rPr lang="es-ES" b="1" dirty="0" err="1" smtClean="0"/>
              <a:t>urbanització</a:t>
            </a:r>
            <a:r>
              <a:rPr lang="es-ES" b="1" dirty="0" smtClean="0"/>
              <a:t>, </a:t>
            </a:r>
            <a:r>
              <a:rPr lang="es-ES" b="1" dirty="0" err="1" smtClean="0"/>
              <a:t>comunicació</a:t>
            </a:r>
            <a:r>
              <a:rPr lang="es-ES" b="1" dirty="0" smtClean="0"/>
              <a:t> de primera </a:t>
            </a:r>
            <a:r>
              <a:rPr lang="es-ES" b="1" dirty="0" err="1" smtClean="0"/>
              <a:t>ocupació</a:t>
            </a:r>
            <a:r>
              <a:rPr lang="es-ES" b="1" dirty="0" smtClean="0"/>
              <a:t>, </a:t>
            </a:r>
            <a:r>
              <a:rPr lang="es-ES" b="1" dirty="0" err="1" smtClean="0"/>
              <a:t>ordenació</a:t>
            </a:r>
            <a:r>
              <a:rPr lang="es-ES" b="1" dirty="0" smtClean="0"/>
              <a:t> de </a:t>
            </a:r>
            <a:r>
              <a:rPr lang="es-ES" b="1" dirty="0" err="1" smtClean="0"/>
              <a:t>volums</a:t>
            </a:r>
            <a:r>
              <a:rPr lang="es-ES" b="1" dirty="0" smtClean="0"/>
              <a:t>, en </a:t>
            </a:r>
            <a:r>
              <a:rPr lang="es-ES" b="1" dirty="0" err="1" smtClean="0"/>
              <a:t>sòl</a:t>
            </a:r>
            <a:r>
              <a:rPr lang="es-ES" b="1" dirty="0" smtClean="0"/>
              <a:t> </a:t>
            </a:r>
            <a:r>
              <a:rPr lang="es-ES" b="1" dirty="0" err="1" smtClean="0"/>
              <a:t>urbanitzable</a:t>
            </a:r>
            <a:r>
              <a:rPr lang="es-ES" b="1" dirty="0" smtClean="0"/>
              <a:t> no </a:t>
            </a:r>
            <a:r>
              <a:rPr lang="es-ES" b="1" dirty="0" err="1" smtClean="0"/>
              <a:t>delimitat</a:t>
            </a:r>
            <a:r>
              <a:rPr lang="es-ES" b="1" dirty="0" smtClean="0"/>
              <a:t> i </a:t>
            </a:r>
            <a:r>
              <a:rPr lang="es-ES" b="1" dirty="0" err="1" smtClean="0"/>
              <a:t>sòl</a:t>
            </a:r>
            <a:r>
              <a:rPr lang="es-ES" b="1" dirty="0" smtClean="0"/>
              <a:t> </a:t>
            </a:r>
            <a:r>
              <a:rPr lang="es-ES" b="1" dirty="0" err="1" smtClean="0"/>
              <a:t>urbanitzable</a:t>
            </a:r>
            <a:r>
              <a:rPr lang="es-ES" b="1" dirty="0" smtClean="0"/>
              <a:t>, usos </a:t>
            </a:r>
            <a:r>
              <a:rPr lang="es-ES" b="1" dirty="0" err="1" smtClean="0"/>
              <a:t>provisionals</a:t>
            </a:r>
            <a:r>
              <a:rPr lang="es-ES" b="1" dirty="0" smtClean="0"/>
              <a:t>, en </a:t>
            </a:r>
            <a:r>
              <a:rPr lang="es-ES" b="1" dirty="0" err="1" smtClean="0"/>
              <a:t>edificis</a:t>
            </a:r>
            <a:r>
              <a:rPr lang="es-ES" b="1" dirty="0" smtClean="0"/>
              <a:t> </a:t>
            </a:r>
            <a:r>
              <a:rPr lang="es-ES" b="1" dirty="0" err="1" smtClean="0"/>
              <a:t>fora</a:t>
            </a:r>
            <a:r>
              <a:rPr lang="es-ES" b="1" dirty="0" smtClean="0"/>
              <a:t> </a:t>
            </a:r>
            <a:r>
              <a:rPr lang="es-ES" b="1" dirty="0" err="1" smtClean="0"/>
              <a:t>d’ordenació</a:t>
            </a:r>
            <a:r>
              <a:rPr lang="es-ES" b="1" dirty="0" smtClean="0"/>
              <a:t> i </a:t>
            </a:r>
            <a:r>
              <a:rPr lang="es-ES" b="1" dirty="0" err="1" smtClean="0"/>
              <a:t>disconformitats</a:t>
            </a:r>
            <a:r>
              <a:rPr lang="es-ES" b="1" dirty="0" smtClean="0"/>
              <a:t>, </a:t>
            </a:r>
            <a:r>
              <a:rPr lang="es-ES" b="1" dirty="0" err="1" smtClean="0"/>
              <a:t>actuacions</a:t>
            </a:r>
            <a:r>
              <a:rPr lang="es-ES" b="1" dirty="0" smtClean="0"/>
              <a:t> </a:t>
            </a:r>
            <a:r>
              <a:rPr lang="es-ES" b="1" dirty="0" err="1" smtClean="0"/>
              <a:t>d’interés</a:t>
            </a:r>
            <a:r>
              <a:rPr lang="es-ES" b="1" dirty="0" smtClean="0"/>
              <a:t> </a:t>
            </a:r>
            <a:r>
              <a:rPr lang="es-ES" b="1" dirty="0" err="1" smtClean="0"/>
              <a:t>públic</a:t>
            </a:r>
            <a:r>
              <a:rPr lang="es-ES" b="1" dirty="0" smtClean="0"/>
              <a:t>…</a:t>
            </a:r>
          </a:p>
          <a:p>
            <a:pPr marL="342900" indent="-342900"/>
            <a:endParaRPr lang="es-ES" b="1" dirty="0" smtClean="0"/>
          </a:p>
          <a:p>
            <a:pPr marL="342900" indent="-342900"/>
            <a:r>
              <a:rPr lang="es-ES" b="1" dirty="0" smtClean="0"/>
              <a:t>RESULTA FONAMENTAL QUE L’ASSEGURANÇA MUNICIPAL DE RESPONSABILITAT COBREIXI EL  FUNCIONAMENT ANORMAL PER ERRORS I QUE EN CAS D’IMPUGNACIÓ D’UNA LLICÈNCIA DE CONSTRUCCIÓ S’INSCRIGUI AQUESTA AL REGISTRE DE LA PROPIETAT</a:t>
            </a:r>
            <a:endParaRPr lang="es-ES" dirty="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CuadroTexto"/>
          <p:cNvSpPr txBox="1"/>
          <p:nvPr/>
        </p:nvSpPr>
        <p:spPr>
          <a:xfrm>
            <a:off x="152400" y="549275"/>
            <a:ext cx="8808720" cy="6155531"/>
          </a:xfrm>
          <a:prstGeom prst="rect">
            <a:avLst/>
          </a:prstGeom>
          <a:noFill/>
        </p:spPr>
        <p:txBody>
          <a:bodyPr wrap="square" rtlCol="0">
            <a:spAutoFit/>
          </a:bodyPr>
          <a:lstStyle/>
          <a:p>
            <a:r>
              <a:rPr lang="es-ES" b="1" dirty="0" smtClean="0"/>
              <a:t>QUINZÈ.- ELS COMUNICATS D’OBRES</a:t>
            </a:r>
          </a:p>
          <a:p>
            <a:r>
              <a:rPr lang="es-ES" sz="1600" b="1" dirty="0" err="1" smtClean="0"/>
              <a:t>Article</a:t>
            </a:r>
            <a:r>
              <a:rPr lang="es-ES" sz="1600" b="1" dirty="0" smtClean="0"/>
              <a:t> 187 bis</a:t>
            </a:r>
          </a:p>
          <a:p>
            <a:r>
              <a:rPr lang="es-ES" sz="1600" i="1" dirty="0" err="1" smtClean="0"/>
              <a:t>Actes</a:t>
            </a:r>
            <a:r>
              <a:rPr lang="es-ES" sz="1600" i="1" dirty="0" smtClean="0"/>
              <a:t> </a:t>
            </a:r>
            <a:r>
              <a:rPr lang="es-ES" sz="1600" i="1" dirty="0" err="1" smtClean="0"/>
              <a:t>subjectes</a:t>
            </a:r>
            <a:r>
              <a:rPr lang="es-ES" sz="1600" i="1" dirty="0" smtClean="0"/>
              <a:t> a </a:t>
            </a:r>
            <a:r>
              <a:rPr lang="es-ES" sz="1600" i="1" dirty="0" err="1" smtClean="0"/>
              <a:t>comunicació</a:t>
            </a:r>
            <a:r>
              <a:rPr lang="es-ES" sz="1600" i="1" dirty="0" smtClean="0"/>
              <a:t> </a:t>
            </a:r>
            <a:r>
              <a:rPr lang="es-ES" sz="1600" i="1" dirty="0" err="1" smtClean="0"/>
              <a:t>prèvia</a:t>
            </a:r>
            <a:endParaRPr lang="es-ES" sz="1600" dirty="0" smtClean="0"/>
          </a:p>
          <a:p>
            <a:r>
              <a:rPr lang="es-ES" sz="1600" dirty="0" err="1" smtClean="0"/>
              <a:t>Estan</a:t>
            </a:r>
            <a:r>
              <a:rPr lang="es-ES" sz="1600" dirty="0" smtClean="0"/>
              <a:t> </a:t>
            </a:r>
            <a:r>
              <a:rPr lang="es-ES" sz="1600" dirty="0" err="1" smtClean="0"/>
              <a:t>subjectes</a:t>
            </a:r>
            <a:r>
              <a:rPr lang="es-ES" sz="1600" dirty="0" smtClean="0"/>
              <a:t> a la </a:t>
            </a:r>
            <a:r>
              <a:rPr lang="es-ES" sz="1600" dirty="0" err="1" smtClean="0"/>
              <a:t>comunicació</a:t>
            </a:r>
            <a:r>
              <a:rPr lang="es-ES" sz="1600" dirty="0" smtClean="0"/>
              <a:t> </a:t>
            </a:r>
            <a:r>
              <a:rPr lang="es-ES" sz="1600" dirty="0" err="1" smtClean="0"/>
              <a:t>prèvia</a:t>
            </a:r>
            <a:r>
              <a:rPr lang="es-ES" sz="1600" dirty="0" smtClean="0"/>
              <a:t>, </a:t>
            </a:r>
            <a:r>
              <a:rPr lang="es-ES" sz="1600" dirty="0" err="1" smtClean="0"/>
              <a:t>amb</a:t>
            </a:r>
            <a:r>
              <a:rPr lang="es-ES" sz="1600" dirty="0" smtClean="0"/>
              <a:t> les </a:t>
            </a:r>
            <a:r>
              <a:rPr lang="es-ES" sz="1600" dirty="0" err="1" smtClean="0"/>
              <a:t>excepcions</a:t>
            </a:r>
            <a:r>
              <a:rPr lang="es-ES" sz="1600" dirty="0" smtClean="0"/>
              <a:t> que </a:t>
            </a:r>
            <a:r>
              <a:rPr lang="es-ES" sz="1600" dirty="0" err="1" smtClean="0"/>
              <a:t>estableixen</a:t>
            </a:r>
            <a:r>
              <a:rPr lang="es-ES" sz="1600" dirty="0" smtClean="0"/>
              <a:t> </a:t>
            </a:r>
            <a:r>
              <a:rPr lang="es-ES" sz="1600" dirty="0" err="1" smtClean="0"/>
              <a:t>els</a:t>
            </a:r>
            <a:r>
              <a:rPr lang="es-ES" sz="1600" dirty="0" smtClean="0"/>
              <a:t> </a:t>
            </a:r>
            <a:r>
              <a:rPr lang="es-ES" sz="1600" dirty="0" err="1" smtClean="0"/>
              <a:t>articles</a:t>
            </a:r>
            <a:r>
              <a:rPr lang="es-ES" sz="1600" dirty="0" smtClean="0"/>
              <a:t> 187.2 i 187</a:t>
            </a:r>
            <a:r>
              <a:rPr lang="es-ES" sz="1600" i="1" dirty="0" smtClean="0"/>
              <a:t> ter, </a:t>
            </a:r>
            <a:r>
              <a:rPr lang="es-ES" sz="1600" dirty="0" err="1" smtClean="0"/>
              <a:t>els</a:t>
            </a:r>
            <a:r>
              <a:rPr lang="es-ES" sz="1600" dirty="0" smtClean="0"/>
              <a:t> </a:t>
            </a:r>
            <a:r>
              <a:rPr lang="es-ES" sz="1600" dirty="0" err="1" smtClean="0"/>
              <a:t>actes</a:t>
            </a:r>
            <a:r>
              <a:rPr lang="es-ES" sz="1600" dirty="0" smtClean="0"/>
              <a:t> </a:t>
            </a:r>
            <a:r>
              <a:rPr lang="es-ES" sz="1600" dirty="0" err="1" smtClean="0"/>
              <a:t>següents:a</a:t>
            </a:r>
            <a:r>
              <a:rPr lang="es-ES" sz="1600" dirty="0" smtClean="0"/>
              <a:t>) Les </a:t>
            </a:r>
            <a:r>
              <a:rPr lang="es-ES" sz="1600" dirty="0" err="1" smtClean="0"/>
              <a:t>construccions</a:t>
            </a:r>
            <a:r>
              <a:rPr lang="es-ES" sz="1600" dirty="0" smtClean="0"/>
              <a:t> i </a:t>
            </a:r>
            <a:r>
              <a:rPr lang="es-ES" sz="1600" dirty="0" err="1" smtClean="0"/>
              <a:t>instal·lacions</a:t>
            </a:r>
            <a:r>
              <a:rPr lang="es-ES" sz="1600" dirty="0" smtClean="0"/>
              <a:t> de nova planta, i les obres </a:t>
            </a:r>
            <a:r>
              <a:rPr lang="es-ES" sz="1600" dirty="0" err="1" smtClean="0"/>
              <a:t>d’ampliació</a:t>
            </a:r>
            <a:r>
              <a:rPr lang="es-ES" sz="1600" dirty="0" smtClean="0"/>
              <a:t>, reforma, </a:t>
            </a:r>
            <a:r>
              <a:rPr lang="es-ES" sz="1600" dirty="0" err="1" smtClean="0"/>
              <a:t>modificació</a:t>
            </a:r>
            <a:r>
              <a:rPr lang="es-ES" sz="1600" dirty="0" smtClean="0"/>
              <a:t>, </a:t>
            </a:r>
            <a:r>
              <a:rPr lang="es-ES" sz="1600" dirty="0" err="1" smtClean="0"/>
              <a:t>rehabilitació</a:t>
            </a:r>
            <a:r>
              <a:rPr lang="es-ES" sz="1600" dirty="0" smtClean="0"/>
              <a:t> o </a:t>
            </a:r>
            <a:r>
              <a:rPr lang="es-ES" sz="1600" dirty="0" err="1" smtClean="0"/>
              <a:t>demolició</a:t>
            </a:r>
            <a:r>
              <a:rPr lang="es-ES" sz="1600" dirty="0" smtClean="0"/>
              <a:t> total o parcial de </a:t>
            </a:r>
            <a:r>
              <a:rPr lang="es-ES" sz="1600" dirty="0" err="1" smtClean="0"/>
              <a:t>construccions</a:t>
            </a:r>
            <a:r>
              <a:rPr lang="es-ES" sz="1600" dirty="0" smtClean="0"/>
              <a:t> i </a:t>
            </a:r>
            <a:r>
              <a:rPr lang="es-ES" sz="1600" dirty="0" err="1" smtClean="0"/>
              <a:t>instal·lacions</a:t>
            </a:r>
            <a:r>
              <a:rPr lang="es-ES" sz="1600" dirty="0" smtClean="0"/>
              <a:t> </a:t>
            </a:r>
            <a:r>
              <a:rPr lang="es-ES" sz="1600" dirty="0" err="1" smtClean="0"/>
              <a:t>existents</a:t>
            </a:r>
            <a:r>
              <a:rPr lang="es-ES" sz="1600" dirty="0" smtClean="0"/>
              <a:t> que, </a:t>
            </a:r>
            <a:r>
              <a:rPr lang="es-ES" sz="1600" dirty="0" err="1" smtClean="0"/>
              <a:t>d’acord</a:t>
            </a:r>
            <a:r>
              <a:rPr lang="es-ES" sz="1600" dirty="0" smtClean="0"/>
              <a:t> </a:t>
            </a:r>
            <a:r>
              <a:rPr lang="es-ES" sz="1600" dirty="0" err="1" smtClean="0"/>
              <a:t>amb</a:t>
            </a:r>
            <a:r>
              <a:rPr lang="es-ES" sz="1600" dirty="0" smtClean="0"/>
              <a:t> la </a:t>
            </a:r>
            <a:r>
              <a:rPr lang="es-ES" sz="1600" dirty="0" err="1" smtClean="0"/>
              <a:t>legislació</a:t>
            </a:r>
            <a:r>
              <a:rPr lang="es-ES" sz="1600" dirty="0" smtClean="0"/>
              <a:t> sobre </a:t>
            </a:r>
            <a:r>
              <a:rPr lang="es-ES" sz="1600" dirty="0" err="1" smtClean="0"/>
              <a:t>ordenació</a:t>
            </a:r>
            <a:r>
              <a:rPr lang="es-ES" sz="1600" dirty="0" smtClean="0"/>
              <a:t> de </a:t>
            </a:r>
            <a:r>
              <a:rPr lang="es-ES" sz="1600" dirty="0" err="1" smtClean="0"/>
              <a:t>l’edificació</a:t>
            </a:r>
            <a:r>
              <a:rPr lang="es-ES" sz="1600" dirty="0" smtClean="0"/>
              <a:t>, no </a:t>
            </a:r>
            <a:r>
              <a:rPr lang="es-ES" sz="1600" dirty="0" err="1" smtClean="0"/>
              <a:t>requereixen</a:t>
            </a:r>
            <a:r>
              <a:rPr lang="es-ES" sz="1600" dirty="0" smtClean="0"/>
              <a:t> </a:t>
            </a:r>
            <a:r>
              <a:rPr lang="es-ES" sz="1600" dirty="0" err="1" smtClean="0"/>
              <a:t>l’elaboració</a:t>
            </a:r>
            <a:r>
              <a:rPr lang="es-ES" sz="1600" dirty="0" smtClean="0"/>
              <a:t> </a:t>
            </a:r>
            <a:r>
              <a:rPr lang="es-ES" sz="1600" dirty="0" err="1" smtClean="0"/>
              <a:t>d’un</a:t>
            </a:r>
            <a:r>
              <a:rPr lang="es-ES" sz="1600" dirty="0" smtClean="0"/>
              <a:t> </a:t>
            </a:r>
            <a:r>
              <a:rPr lang="es-ES" sz="1600" dirty="0" err="1" smtClean="0"/>
              <a:t>projecte</a:t>
            </a:r>
            <a:r>
              <a:rPr lang="es-ES" sz="1600" dirty="0" smtClean="0"/>
              <a:t> </a:t>
            </a:r>
            <a:r>
              <a:rPr lang="es-ES" sz="1600" dirty="0" err="1" smtClean="0"/>
              <a:t>tècnic</a:t>
            </a:r>
            <a:r>
              <a:rPr lang="es-ES" sz="1600" dirty="0" smtClean="0"/>
              <a:t>.</a:t>
            </a:r>
          </a:p>
          <a:p>
            <a:r>
              <a:rPr lang="es-ES" sz="1600" dirty="0" smtClean="0"/>
              <a:t>b) La primera </a:t>
            </a:r>
            <a:r>
              <a:rPr lang="es-ES" sz="1600" dirty="0" err="1" smtClean="0"/>
              <a:t>utilització</a:t>
            </a:r>
            <a:r>
              <a:rPr lang="es-ES" sz="1600" dirty="0" smtClean="0"/>
              <a:t> i </a:t>
            </a:r>
            <a:r>
              <a:rPr lang="es-ES" sz="1600" dirty="0" err="1" smtClean="0"/>
              <a:t>ocupació</a:t>
            </a:r>
            <a:r>
              <a:rPr lang="es-ES" sz="1600" dirty="0" smtClean="0"/>
              <a:t> </a:t>
            </a:r>
            <a:r>
              <a:rPr lang="es-ES" sz="1600" dirty="0" err="1" smtClean="0"/>
              <a:t>dels</a:t>
            </a:r>
            <a:r>
              <a:rPr lang="es-ES" sz="1600" dirty="0" smtClean="0"/>
              <a:t> </a:t>
            </a:r>
            <a:r>
              <a:rPr lang="es-ES" sz="1600" dirty="0" err="1" smtClean="0"/>
              <a:t>edificis</a:t>
            </a:r>
            <a:r>
              <a:rPr lang="es-ES" sz="1600" dirty="0" smtClean="0"/>
              <a:t>.</a:t>
            </a:r>
          </a:p>
          <a:p>
            <a:r>
              <a:rPr lang="es-ES" sz="1600" dirty="0" smtClean="0"/>
              <a:t>c) El </a:t>
            </a:r>
            <a:r>
              <a:rPr lang="es-ES" sz="1600" dirty="0" err="1" smtClean="0"/>
              <a:t>canvi</a:t>
            </a:r>
            <a:r>
              <a:rPr lang="es-ES" sz="1600" dirty="0" smtClean="0"/>
              <a:t> </a:t>
            </a:r>
            <a:r>
              <a:rPr lang="es-ES" sz="1600" dirty="0" err="1" smtClean="0"/>
              <a:t>d’ús</a:t>
            </a:r>
            <a:r>
              <a:rPr lang="es-ES" sz="1600" dirty="0" smtClean="0"/>
              <a:t> </a:t>
            </a:r>
            <a:r>
              <a:rPr lang="es-ES" sz="1600" dirty="0" err="1" smtClean="0"/>
              <a:t>dels</a:t>
            </a:r>
            <a:r>
              <a:rPr lang="es-ES" sz="1600" dirty="0" smtClean="0"/>
              <a:t> </a:t>
            </a:r>
            <a:r>
              <a:rPr lang="es-ES" sz="1600" dirty="0" err="1" smtClean="0"/>
              <a:t>edificis</a:t>
            </a:r>
            <a:r>
              <a:rPr lang="es-ES" sz="1600" dirty="0" smtClean="0"/>
              <a:t> i les </a:t>
            </a:r>
            <a:r>
              <a:rPr lang="es-ES" sz="1600" dirty="0" err="1" smtClean="0"/>
              <a:t>instal·lacions</a:t>
            </a:r>
            <a:r>
              <a:rPr lang="es-ES" sz="1600" dirty="0" smtClean="0"/>
              <a:t>, </a:t>
            </a:r>
            <a:r>
              <a:rPr lang="es-ES" sz="1600" dirty="0" err="1" smtClean="0"/>
              <a:t>excepte</a:t>
            </a:r>
            <a:r>
              <a:rPr lang="es-ES" sz="1600" dirty="0" smtClean="0"/>
              <a:t> a </a:t>
            </a:r>
            <a:r>
              <a:rPr lang="es-ES" sz="1600" dirty="0" err="1" smtClean="0"/>
              <a:t>ús</a:t>
            </a:r>
            <a:r>
              <a:rPr lang="es-ES" sz="1600" dirty="0" smtClean="0"/>
              <a:t> residencial.</a:t>
            </a:r>
          </a:p>
          <a:p>
            <a:r>
              <a:rPr lang="es-ES" sz="1600" dirty="0" smtClean="0"/>
              <a:t>d) La </a:t>
            </a:r>
            <a:r>
              <a:rPr lang="es-ES" sz="1600" dirty="0" err="1" smtClean="0"/>
              <a:t>construcció</a:t>
            </a:r>
            <a:r>
              <a:rPr lang="es-ES" sz="1600" dirty="0" smtClean="0"/>
              <a:t> o la </a:t>
            </a:r>
            <a:r>
              <a:rPr lang="es-ES" sz="1600" dirty="0" err="1" smtClean="0"/>
              <a:t>instal·lació</a:t>
            </a:r>
            <a:r>
              <a:rPr lang="es-ES" sz="1600" dirty="0" smtClean="0"/>
              <a:t> de </a:t>
            </a:r>
            <a:r>
              <a:rPr lang="es-ES" sz="1600" dirty="0" err="1" smtClean="0"/>
              <a:t>murs</a:t>
            </a:r>
            <a:r>
              <a:rPr lang="es-ES" sz="1600" dirty="0" smtClean="0"/>
              <a:t> i tanques.</a:t>
            </a:r>
          </a:p>
          <a:p>
            <a:r>
              <a:rPr lang="es-ES" sz="1600" dirty="0" smtClean="0"/>
              <a:t>e) La </a:t>
            </a:r>
            <a:r>
              <a:rPr lang="es-ES" sz="1600" dirty="0" err="1" smtClean="0"/>
              <a:t>col·locació</a:t>
            </a:r>
            <a:r>
              <a:rPr lang="es-ES" sz="1600" dirty="0" smtClean="0"/>
              <a:t> de </a:t>
            </a:r>
            <a:r>
              <a:rPr lang="es-ES" sz="1600" dirty="0" err="1" smtClean="0"/>
              <a:t>cartells</a:t>
            </a:r>
            <a:r>
              <a:rPr lang="es-ES" sz="1600" dirty="0" smtClean="0"/>
              <a:t> i tanques de propaganda visibles des de la </a:t>
            </a:r>
            <a:r>
              <a:rPr lang="es-ES" sz="1600" dirty="0" err="1" smtClean="0"/>
              <a:t>via</a:t>
            </a:r>
            <a:r>
              <a:rPr lang="es-ES" sz="1600" dirty="0" smtClean="0"/>
              <a:t> pública.</a:t>
            </a:r>
          </a:p>
          <a:p>
            <a:r>
              <a:rPr lang="es-ES" sz="1600" dirty="0" smtClean="0"/>
              <a:t>f) La </a:t>
            </a:r>
            <a:r>
              <a:rPr lang="es-ES" sz="1600" dirty="0" err="1" smtClean="0"/>
              <a:t>formalització</a:t>
            </a:r>
            <a:r>
              <a:rPr lang="es-ES" sz="1600" dirty="0" smtClean="0"/>
              <a:t> </a:t>
            </a:r>
            <a:r>
              <a:rPr lang="es-ES" sz="1600" dirty="0" err="1" smtClean="0"/>
              <a:t>d’operacions</a:t>
            </a:r>
            <a:r>
              <a:rPr lang="es-ES" sz="1600" dirty="0" smtClean="0"/>
              <a:t> </a:t>
            </a:r>
            <a:r>
              <a:rPr lang="es-ES" sz="1600" dirty="0" err="1" smtClean="0"/>
              <a:t>jurídiques</a:t>
            </a:r>
            <a:r>
              <a:rPr lang="es-ES" sz="1600" dirty="0" smtClean="0"/>
              <a:t> que, </a:t>
            </a:r>
            <a:r>
              <a:rPr lang="es-ES" sz="1600" dirty="0" err="1" smtClean="0"/>
              <a:t>sense</a:t>
            </a:r>
            <a:r>
              <a:rPr lang="es-ES" sz="1600" dirty="0" smtClean="0"/>
              <a:t> constituir o modificar un </a:t>
            </a:r>
            <a:r>
              <a:rPr lang="es-ES" sz="1600" dirty="0" err="1" smtClean="0"/>
              <a:t>règim</a:t>
            </a:r>
            <a:r>
              <a:rPr lang="es-ES" sz="1600" dirty="0" smtClean="0"/>
              <a:t> de </a:t>
            </a:r>
            <a:r>
              <a:rPr lang="es-ES" sz="1600" dirty="0" err="1" smtClean="0"/>
              <a:t>propietat</a:t>
            </a:r>
            <a:r>
              <a:rPr lang="es-ES" sz="1600" dirty="0" smtClean="0"/>
              <a:t> </a:t>
            </a:r>
            <a:r>
              <a:rPr lang="es-ES" sz="1600" dirty="0" err="1" smtClean="0"/>
              <a:t>horitzontal</a:t>
            </a:r>
            <a:r>
              <a:rPr lang="es-ES" sz="1600" dirty="0" smtClean="0"/>
              <a:t>, simple o complexa, comporten un </a:t>
            </a:r>
            <a:r>
              <a:rPr lang="es-ES" sz="1600" dirty="0" err="1" smtClean="0"/>
              <a:t>increment</a:t>
            </a:r>
            <a:r>
              <a:rPr lang="es-ES" sz="1600" dirty="0" smtClean="0"/>
              <a:t> del nombre </a:t>
            </a:r>
            <a:r>
              <a:rPr lang="es-ES" sz="1600" dirty="0" err="1" smtClean="0"/>
              <a:t>d’habitatges</a:t>
            </a:r>
            <a:r>
              <a:rPr lang="es-ES" sz="1600" dirty="0" smtClean="0"/>
              <a:t>, </a:t>
            </a:r>
            <a:r>
              <a:rPr lang="es-ES" sz="1600" dirty="0" err="1" smtClean="0"/>
              <a:t>establiments</a:t>
            </a:r>
            <a:r>
              <a:rPr lang="es-ES" sz="1600" dirty="0" smtClean="0"/>
              <a:t> o </a:t>
            </a:r>
            <a:r>
              <a:rPr lang="es-ES" sz="1600" dirty="0" err="1" smtClean="0"/>
              <a:t>altres</a:t>
            </a:r>
            <a:r>
              <a:rPr lang="es-ES" sz="1600" dirty="0" smtClean="0"/>
              <a:t> </a:t>
            </a:r>
            <a:r>
              <a:rPr lang="es-ES" sz="1600" dirty="0" err="1" smtClean="0"/>
              <a:t>elements</a:t>
            </a:r>
            <a:r>
              <a:rPr lang="es-ES" sz="1600" dirty="0" smtClean="0"/>
              <a:t> susceptibles </a:t>
            </a:r>
            <a:r>
              <a:rPr lang="es-ES" sz="1600" dirty="0" err="1" smtClean="0"/>
              <a:t>d’aprofitament</a:t>
            </a:r>
            <a:r>
              <a:rPr lang="es-ES" sz="1600" dirty="0" smtClean="0"/>
              <a:t> </a:t>
            </a:r>
            <a:r>
              <a:rPr lang="es-ES" sz="1600" dirty="0" err="1" smtClean="0"/>
              <a:t>privatiu</a:t>
            </a:r>
            <a:r>
              <a:rPr lang="es-ES" sz="1600" dirty="0" smtClean="0"/>
              <a:t> </a:t>
            </a:r>
            <a:r>
              <a:rPr lang="es-ES" sz="1600" dirty="0" err="1" smtClean="0"/>
              <a:t>independent</a:t>
            </a:r>
            <a:r>
              <a:rPr lang="es-ES" sz="1600" dirty="0" smtClean="0"/>
              <a:t> respecte </a:t>
            </a:r>
            <a:r>
              <a:rPr lang="es-ES" sz="1600" dirty="0" err="1" smtClean="0"/>
              <a:t>dels</a:t>
            </a:r>
            <a:r>
              <a:rPr lang="es-ES" sz="1600" dirty="0" smtClean="0"/>
              <a:t> </a:t>
            </a:r>
            <a:r>
              <a:rPr lang="es-ES" sz="1600" dirty="0" err="1" smtClean="0"/>
              <a:t>autoritzats</a:t>
            </a:r>
            <a:r>
              <a:rPr lang="es-ES" sz="1600" dirty="0" smtClean="0"/>
              <a:t> en una </a:t>
            </a:r>
            <a:r>
              <a:rPr lang="es-ES" sz="1600" dirty="0" err="1" smtClean="0"/>
              <a:t>llicència</a:t>
            </a:r>
            <a:r>
              <a:rPr lang="es-ES" sz="1600" dirty="0" smtClean="0"/>
              <a:t> urbanística anterior.</a:t>
            </a:r>
          </a:p>
          <a:p>
            <a:r>
              <a:rPr lang="es-ES" sz="1600" dirty="0" smtClean="0"/>
              <a:t>g) </a:t>
            </a:r>
            <a:r>
              <a:rPr lang="es-ES" sz="1600" dirty="0" err="1" smtClean="0"/>
              <a:t>Els</a:t>
            </a:r>
            <a:r>
              <a:rPr lang="es-ES" sz="1600" dirty="0" smtClean="0"/>
              <a:t> </a:t>
            </a:r>
            <a:r>
              <a:rPr lang="es-ES" sz="1600" dirty="0" err="1" smtClean="0"/>
              <a:t>actes</a:t>
            </a:r>
            <a:r>
              <a:rPr lang="es-ES" sz="1600" dirty="0" smtClean="0"/>
              <a:t> </a:t>
            </a:r>
            <a:r>
              <a:rPr lang="es-ES" sz="1600" dirty="0" err="1" smtClean="0"/>
              <a:t>subjectes</a:t>
            </a:r>
            <a:r>
              <a:rPr lang="es-ES" sz="1600" dirty="0" smtClean="0"/>
              <a:t> a </a:t>
            </a:r>
            <a:r>
              <a:rPr lang="es-ES" sz="1600" dirty="0" err="1" smtClean="0"/>
              <a:t>intervenció</a:t>
            </a:r>
            <a:r>
              <a:rPr lang="es-ES" sz="1600" dirty="0" smtClean="0"/>
              <a:t> que es </a:t>
            </a:r>
            <a:r>
              <a:rPr lang="es-ES" sz="1600" dirty="0" err="1" smtClean="0"/>
              <a:t>duguin</a:t>
            </a:r>
            <a:r>
              <a:rPr lang="es-ES" sz="1600" dirty="0" smtClean="0"/>
              <a:t> a </a:t>
            </a:r>
            <a:r>
              <a:rPr lang="es-ES" sz="1600" dirty="0" err="1" smtClean="0"/>
              <a:t>terme</a:t>
            </a:r>
            <a:r>
              <a:rPr lang="es-ES" sz="1600" dirty="0" smtClean="0"/>
              <a:t> en </a:t>
            </a:r>
            <a:r>
              <a:rPr lang="es-ES" sz="1600" dirty="0" err="1" smtClean="0"/>
              <a:t>sòl</a:t>
            </a:r>
            <a:r>
              <a:rPr lang="es-ES" sz="1600" dirty="0" smtClean="0"/>
              <a:t> no </a:t>
            </a:r>
            <a:r>
              <a:rPr lang="es-ES" sz="1600" dirty="0" err="1" smtClean="0"/>
              <a:t>urbanitzable</a:t>
            </a:r>
            <a:r>
              <a:rPr lang="es-ES" sz="1600" dirty="0" smtClean="0"/>
              <a:t> i </a:t>
            </a:r>
            <a:r>
              <a:rPr lang="es-ES" sz="1600" dirty="0" err="1" smtClean="0"/>
              <a:t>urbanitzable</a:t>
            </a:r>
            <a:r>
              <a:rPr lang="es-ES" sz="1600" dirty="0" smtClean="0"/>
              <a:t> no </a:t>
            </a:r>
            <a:r>
              <a:rPr lang="es-ES" sz="1600" dirty="0" err="1" smtClean="0"/>
              <a:t>delimitat</a:t>
            </a:r>
            <a:r>
              <a:rPr lang="es-ES" sz="1600" dirty="0" smtClean="0"/>
              <a:t> i que </a:t>
            </a:r>
            <a:r>
              <a:rPr lang="es-ES" sz="1600" dirty="0" err="1" smtClean="0"/>
              <a:t>estiguin</a:t>
            </a:r>
            <a:r>
              <a:rPr lang="es-ES" sz="1600" dirty="0" smtClean="0"/>
              <a:t> </a:t>
            </a:r>
            <a:r>
              <a:rPr lang="es-ES" sz="1600" dirty="0" err="1" smtClean="0"/>
              <a:t>emparats</a:t>
            </a:r>
            <a:r>
              <a:rPr lang="es-ES" sz="1600" dirty="0" smtClean="0"/>
              <a:t> en un </a:t>
            </a:r>
            <a:r>
              <a:rPr lang="es-ES" sz="1600" dirty="0" err="1" smtClean="0"/>
              <a:t>projecte</a:t>
            </a:r>
            <a:r>
              <a:rPr lang="es-ES" sz="1600" dirty="0" smtClean="0"/>
              <a:t> </a:t>
            </a:r>
            <a:r>
              <a:rPr lang="es-ES" sz="1600" dirty="0" err="1" smtClean="0"/>
              <a:t>d’actuació</a:t>
            </a:r>
            <a:r>
              <a:rPr lang="es-ES" sz="1600" dirty="0" smtClean="0"/>
              <a:t> específica o en un </a:t>
            </a:r>
            <a:r>
              <a:rPr lang="es-ES" sz="1600" dirty="0" err="1" smtClean="0"/>
              <a:t>pla</a:t>
            </a:r>
            <a:r>
              <a:rPr lang="es-ES" sz="1600" dirty="0" smtClean="0"/>
              <a:t> </a:t>
            </a:r>
            <a:r>
              <a:rPr lang="es-ES" sz="1600" dirty="0" err="1" smtClean="0"/>
              <a:t>urbanístic</a:t>
            </a:r>
            <a:r>
              <a:rPr lang="es-ES" sz="1600" dirty="0" smtClean="0"/>
              <a:t> que </a:t>
            </a:r>
            <a:r>
              <a:rPr lang="es-ES" sz="1600" dirty="0" err="1" smtClean="0"/>
              <a:t>ordeni</a:t>
            </a:r>
            <a:r>
              <a:rPr lang="es-ES" sz="1600" dirty="0" smtClean="0"/>
              <a:t> </a:t>
            </a:r>
            <a:r>
              <a:rPr lang="es-ES" sz="1600" dirty="0" err="1" smtClean="0"/>
              <a:t>amb</a:t>
            </a:r>
            <a:r>
              <a:rPr lang="es-ES" sz="1600" dirty="0" smtClean="0"/>
              <a:t> el </a:t>
            </a:r>
            <a:r>
              <a:rPr lang="es-ES" sz="1600" dirty="0" err="1" smtClean="0"/>
              <a:t>mateix</a:t>
            </a:r>
            <a:r>
              <a:rPr lang="es-ES" sz="1600" dirty="0" smtClean="0"/>
              <a:t> </a:t>
            </a:r>
            <a:r>
              <a:rPr lang="es-ES" sz="1600" dirty="0" err="1" smtClean="0"/>
              <a:t>detall</a:t>
            </a:r>
            <a:r>
              <a:rPr lang="es-ES" sz="1600" dirty="0" smtClean="0"/>
              <a:t> </a:t>
            </a:r>
            <a:r>
              <a:rPr lang="es-ES" sz="1600" dirty="0" err="1" smtClean="0"/>
              <a:t>els</a:t>
            </a:r>
            <a:r>
              <a:rPr lang="es-ES" sz="1600" dirty="0" smtClean="0"/>
              <a:t> </a:t>
            </a:r>
            <a:r>
              <a:rPr lang="es-ES" sz="1600" dirty="0" err="1" smtClean="0"/>
              <a:t>terrenys</a:t>
            </a:r>
            <a:r>
              <a:rPr lang="es-ES" sz="1600" dirty="0" smtClean="0"/>
              <a:t> </a:t>
            </a:r>
            <a:r>
              <a:rPr lang="es-ES" sz="1600" dirty="0" err="1" smtClean="0"/>
              <a:t>afectats</a:t>
            </a:r>
            <a:r>
              <a:rPr lang="es-ES" sz="1600" dirty="0" smtClean="0"/>
              <a:t>, </a:t>
            </a:r>
            <a:r>
              <a:rPr lang="es-ES" sz="1600" dirty="0" err="1" smtClean="0"/>
              <a:t>sempre</a:t>
            </a:r>
            <a:r>
              <a:rPr lang="es-ES" sz="1600" dirty="0" smtClean="0"/>
              <a:t> que no </a:t>
            </a:r>
            <a:r>
              <a:rPr lang="es-ES" sz="1600" dirty="0" err="1" smtClean="0"/>
              <a:t>requereixin</a:t>
            </a:r>
            <a:r>
              <a:rPr lang="es-ES" sz="1600" dirty="0" smtClean="0"/>
              <a:t> </a:t>
            </a:r>
            <a:r>
              <a:rPr lang="es-ES" sz="1600" dirty="0" err="1" smtClean="0"/>
              <a:t>l’elaboració</a:t>
            </a:r>
            <a:r>
              <a:rPr lang="es-ES" sz="1600" dirty="0" smtClean="0"/>
              <a:t> </a:t>
            </a:r>
            <a:r>
              <a:rPr lang="es-ES" sz="1600" dirty="0" err="1" smtClean="0"/>
              <a:t>d’un</a:t>
            </a:r>
            <a:r>
              <a:rPr lang="es-ES" sz="1600" dirty="0" smtClean="0"/>
              <a:t> </a:t>
            </a:r>
            <a:r>
              <a:rPr lang="es-ES" sz="1600" dirty="0" err="1" smtClean="0"/>
              <a:t>projecte</a:t>
            </a:r>
            <a:r>
              <a:rPr lang="es-ES" sz="1600" dirty="0" smtClean="0"/>
              <a:t> </a:t>
            </a:r>
            <a:r>
              <a:rPr lang="es-ES" sz="1600" dirty="0" err="1" smtClean="0"/>
              <a:t>tècnic</a:t>
            </a:r>
            <a:r>
              <a:rPr lang="es-ES" sz="1600" dirty="0" smtClean="0"/>
              <a:t> </a:t>
            </a:r>
            <a:r>
              <a:rPr lang="es-ES" sz="1600" dirty="0" err="1" smtClean="0"/>
              <a:t>d’acord</a:t>
            </a:r>
            <a:r>
              <a:rPr lang="es-ES" sz="1600" dirty="0" smtClean="0"/>
              <a:t> </a:t>
            </a:r>
            <a:r>
              <a:rPr lang="es-ES" sz="1600" dirty="0" err="1" smtClean="0"/>
              <a:t>amb</a:t>
            </a:r>
            <a:r>
              <a:rPr lang="es-ES" sz="1600" dirty="0" smtClean="0"/>
              <a:t> la </a:t>
            </a:r>
            <a:r>
              <a:rPr lang="es-ES" sz="1600" dirty="0" err="1" smtClean="0"/>
              <a:t>legislació</a:t>
            </a:r>
            <a:r>
              <a:rPr lang="es-ES" sz="1600" dirty="0" smtClean="0"/>
              <a:t> sobre </a:t>
            </a:r>
            <a:r>
              <a:rPr lang="es-ES" sz="1600" dirty="0" err="1" smtClean="0"/>
              <a:t>ordenació</a:t>
            </a:r>
            <a:r>
              <a:rPr lang="es-ES" sz="1600" dirty="0" smtClean="0"/>
              <a:t> de </a:t>
            </a:r>
            <a:r>
              <a:rPr lang="es-ES" sz="1600" dirty="0" err="1" smtClean="0"/>
              <a:t>l’edificació</a:t>
            </a:r>
            <a:r>
              <a:rPr lang="es-ES" sz="1600" dirty="0" smtClean="0"/>
              <a:t>.</a:t>
            </a:r>
          </a:p>
          <a:p>
            <a:endParaRPr lang="es-ES" dirty="0" smtClean="0"/>
          </a:p>
          <a:p>
            <a:endParaRPr lang="es-ES" dirty="0" smtClean="0"/>
          </a:p>
          <a:p>
            <a:endParaRPr lang="es-ES" dirty="0" smtClean="0"/>
          </a:p>
          <a:p>
            <a:endParaRPr lang="es-ES" dirty="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Rectángulo"/>
          <p:cNvSpPr/>
          <p:nvPr/>
        </p:nvSpPr>
        <p:spPr>
          <a:xfrm>
            <a:off x="591034" y="549275"/>
            <a:ext cx="8136406" cy="5078313"/>
          </a:xfrm>
          <a:prstGeom prst="rect">
            <a:avLst/>
          </a:prstGeom>
        </p:spPr>
        <p:txBody>
          <a:bodyPr wrap="square">
            <a:spAutoFit/>
          </a:bodyPr>
          <a:lstStyle/>
          <a:p>
            <a:r>
              <a:rPr lang="es-ES" b="1" dirty="0" smtClean="0"/>
              <a:t>187 ter</a:t>
            </a:r>
          </a:p>
          <a:p>
            <a:r>
              <a:rPr lang="es-ES" i="1" dirty="0" err="1" smtClean="0"/>
              <a:t>Actes</a:t>
            </a:r>
            <a:r>
              <a:rPr lang="es-ES" i="1" dirty="0" smtClean="0"/>
              <a:t> no </a:t>
            </a:r>
            <a:r>
              <a:rPr lang="es-ES" i="1" dirty="0" err="1" smtClean="0"/>
              <a:t>subjectes</a:t>
            </a:r>
            <a:r>
              <a:rPr lang="es-ES" i="1" dirty="0" smtClean="0"/>
              <a:t> a </a:t>
            </a:r>
            <a:r>
              <a:rPr lang="es-ES" i="1" dirty="0" err="1" smtClean="0"/>
              <a:t>intervenció</a:t>
            </a:r>
            <a:r>
              <a:rPr lang="es-ES" i="1" dirty="0" smtClean="0"/>
              <a:t> </a:t>
            </a:r>
            <a:r>
              <a:rPr lang="es-ES" i="1" dirty="0" err="1" smtClean="0"/>
              <a:t>mitjançant</a:t>
            </a:r>
            <a:r>
              <a:rPr lang="es-ES" i="1" dirty="0" smtClean="0"/>
              <a:t> </a:t>
            </a:r>
            <a:r>
              <a:rPr lang="es-ES" i="1" dirty="0" err="1" smtClean="0"/>
              <a:t>llicència</a:t>
            </a:r>
            <a:r>
              <a:rPr lang="es-ES" i="1" dirty="0" smtClean="0"/>
              <a:t> urbanística o </a:t>
            </a:r>
            <a:r>
              <a:rPr lang="es-ES" i="1" dirty="0" err="1" smtClean="0"/>
              <a:t>comunicació</a:t>
            </a:r>
            <a:r>
              <a:rPr lang="es-ES" i="1" dirty="0" smtClean="0"/>
              <a:t> </a:t>
            </a:r>
            <a:r>
              <a:rPr lang="es-ES" i="1" dirty="0" err="1" smtClean="0"/>
              <a:t>prèvia</a:t>
            </a:r>
            <a:endParaRPr lang="es-ES" dirty="0" smtClean="0"/>
          </a:p>
          <a:p>
            <a:r>
              <a:rPr lang="es-ES" dirty="0" smtClean="0"/>
              <a:t>No </a:t>
            </a:r>
            <a:r>
              <a:rPr lang="es-ES" dirty="0" err="1" smtClean="0"/>
              <a:t>estan</a:t>
            </a:r>
            <a:r>
              <a:rPr lang="es-ES" dirty="0" smtClean="0"/>
              <a:t> </a:t>
            </a:r>
            <a:r>
              <a:rPr lang="es-ES" dirty="0" err="1" smtClean="0"/>
              <a:t>subjectes</a:t>
            </a:r>
            <a:r>
              <a:rPr lang="es-ES" dirty="0" smtClean="0"/>
              <a:t> a </a:t>
            </a:r>
            <a:r>
              <a:rPr lang="es-ES" dirty="0" err="1" smtClean="0"/>
              <a:t>intervenció</a:t>
            </a:r>
            <a:r>
              <a:rPr lang="es-ES" dirty="0" smtClean="0"/>
              <a:t> </a:t>
            </a:r>
            <a:r>
              <a:rPr lang="es-ES" dirty="0" err="1" smtClean="0"/>
              <a:t>mitjançant</a:t>
            </a:r>
            <a:r>
              <a:rPr lang="es-ES" dirty="0" smtClean="0"/>
              <a:t> </a:t>
            </a:r>
            <a:r>
              <a:rPr lang="es-ES" dirty="0" err="1" smtClean="0"/>
              <a:t>llicència</a:t>
            </a:r>
            <a:r>
              <a:rPr lang="es-ES" dirty="0" smtClean="0"/>
              <a:t> urbanística o </a:t>
            </a:r>
            <a:r>
              <a:rPr lang="es-ES" dirty="0" err="1" smtClean="0"/>
              <a:t>comunicació</a:t>
            </a:r>
            <a:r>
              <a:rPr lang="es-ES" dirty="0" smtClean="0"/>
              <a:t> </a:t>
            </a:r>
            <a:r>
              <a:rPr lang="es-ES" dirty="0" err="1" smtClean="0"/>
              <a:t>prèvia</a:t>
            </a:r>
            <a:r>
              <a:rPr lang="es-ES" dirty="0" smtClean="0"/>
              <a:t> </a:t>
            </a:r>
            <a:r>
              <a:rPr lang="es-ES" dirty="0" err="1" smtClean="0"/>
              <a:t>els</a:t>
            </a:r>
            <a:r>
              <a:rPr lang="es-ES" dirty="0" smtClean="0"/>
              <a:t> </a:t>
            </a:r>
            <a:r>
              <a:rPr lang="es-ES" dirty="0" err="1" smtClean="0"/>
              <a:t>actes</a:t>
            </a:r>
            <a:r>
              <a:rPr lang="es-ES" dirty="0" smtClean="0"/>
              <a:t> </a:t>
            </a:r>
            <a:r>
              <a:rPr lang="es-ES" dirty="0" err="1" smtClean="0"/>
              <a:t>següents:a</a:t>
            </a:r>
            <a:r>
              <a:rPr lang="es-ES" dirty="0" smtClean="0"/>
              <a:t>) Les obres </a:t>
            </a:r>
            <a:r>
              <a:rPr lang="es-ES" dirty="0" err="1" smtClean="0"/>
              <a:t>d’urbanització</a:t>
            </a:r>
            <a:r>
              <a:rPr lang="es-ES" dirty="0" smtClean="0"/>
              <a:t> </a:t>
            </a:r>
            <a:r>
              <a:rPr lang="es-ES" dirty="0" err="1" smtClean="0"/>
              <a:t>incloses</a:t>
            </a:r>
            <a:r>
              <a:rPr lang="es-ES" dirty="0" smtClean="0"/>
              <a:t> en </a:t>
            </a:r>
            <a:r>
              <a:rPr lang="es-ES" dirty="0" err="1" smtClean="0"/>
              <a:t>els</a:t>
            </a:r>
            <a:r>
              <a:rPr lang="es-ES" dirty="0" smtClean="0"/>
              <a:t> </a:t>
            </a:r>
            <a:r>
              <a:rPr lang="es-ES" dirty="0" err="1" smtClean="0"/>
              <a:t>plans</a:t>
            </a:r>
            <a:r>
              <a:rPr lang="es-ES" dirty="0" smtClean="0"/>
              <a:t> o </a:t>
            </a:r>
            <a:r>
              <a:rPr lang="es-ES" dirty="0" err="1" smtClean="0"/>
              <a:t>els</a:t>
            </a:r>
            <a:r>
              <a:rPr lang="es-ES" dirty="0" smtClean="0"/>
              <a:t> </a:t>
            </a:r>
            <a:r>
              <a:rPr lang="es-ES" dirty="0" err="1" smtClean="0"/>
              <a:t>projectes</a:t>
            </a:r>
            <a:r>
              <a:rPr lang="es-ES" dirty="0" smtClean="0"/>
              <a:t> </a:t>
            </a:r>
            <a:r>
              <a:rPr lang="es-ES" dirty="0" err="1" smtClean="0"/>
              <a:t>d’urbanització</a:t>
            </a:r>
            <a:r>
              <a:rPr lang="es-ES" dirty="0" smtClean="0"/>
              <a:t>.</a:t>
            </a:r>
          </a:p>
          <a:p>
            <a:r>
              <a:rPr lang="es-ES" dirty="0" smtClean="0"/>
              <a:t>b) Les </a:t>
            </a:r>
            <a:r>
              <a:rPr lang="es-ES" dirty="0" err="1" smtClean="0"/>
              <a:t>parcel·lacions</a:t>
            </a:r>
            <a:r>
              <a:rPr lang="es-ES" dirty="0" smtClean="0"/>
              <a:t> </a:t>
            </a:r>
            <a:r>
              <a:rPr lang="es-ES" dirty="0" err="1" smtClean="0"/>
              <a:t>urbanístiques</a:t>
            </a:r>
            <a:r>
              <a:rPr lang="es-ES" dirty="0" smtClean="0"/>
              <a:t> </a:t>
            </a:r>
            <a:r>
              <a:rPr lang="es-ES" dirty="0" err="1" smtClean="0"/>
              <a:t>incloses</a:t>
            </a:r>
            <a:r>
              <a:rPr lang="es-ES" dirty="0" smtClean="0"/>
              <a:t> en </a:t>
            </a:r>
            <a:r>
              <a:rPr lang="es-ES" dirty="0" err="1" smtClean="0"/>
              <a:t>els</a:t>
            </a:r>
            <a:r>
              <a:rPr lang="es-ES" dirty="0" smtClean="0"/>
              <a:t> </a:t>
            </a:r>
            <a:r>
              <a:rPr lang="es-ES" dirty="0" err="1" smtClean="0"/>
              <a:t>projectes</a:t>
            </a:r>
            <a:r>
              <a:rPr lang="es-ES" dirty="0" smtClean="0"/>
              <a:t> de </a:t>
            </a:r>
            <a:r>
              <a:rPr lang="es-ES" dirty="0" err="1" smtClean="0"/>
              <a:t>reparcel·lació</a:t>
            </a:r>
            <a:r>
              <a:rPr lang="es-ES" dirty="0" smtClean="0"/>
              <a:t>.</a:t>
            </a:r>
          </a:p>
          <a:p>
            <a:r>
              <a:rPr lang="es-ES" dirty="0" smtClean="0"/>
              <a:t>c) </a:t>
            </a:r>
            <a:r>
              <a:rPr lang="es-ES" dirty="0" err="1" smtClean="0"/>
              <a:t>Els</a:t>
            </a:r>
            <a:r>
              <a:rPr lang="es-ES" dirty="0" smtClean="0"/>
              <a:t> </a:t>
            </a:r>
            <a:r>
              <a:rPr lang="es-ES" dirty="0" err="1" smtClean="0"/>
              <a:t>actes</a:t>
            </a:r>
            <a:r>
              <a:rPr lang="es-ES" dirty="0" smtClean="0"/>
              <a:t> i les obres que </a:t>
            </a:r>
            <a:r>
              <a:rPr lang="es-ES" dirty="0" err="1" smtClean="0"/>
              <a:t>s’han</a:t>
            </a:r>
            <a:r>
              <a:rPr lang="es-ES" dirty="0" smtClean="0"/>
              <a:t> de </a:t>
            </a:r>
            <a:r>
              <a:rPr lang="es-ES" dirty="0" err="1" smtClean="0"/>
              <a:t>dur</a:t>
            </a:r>
            <a:r>
              <a:rPr lang="es-ES" dirty="0" smtClean="0"/>
              <a:t> a </a:t>
            </a:r>
            <a:r>
              <a:rPr lang="es-ES" dirty="0" err="1" smtClean="0"/>
              <a:t>terme</a:t>
            </a:r>
            <a:r>
              <a:rPr lang="es-ES" dirty="0" smtClean="0"/>
              <a:t> en </a:t>
            </a:r>
            <a:r>
              <a:rPr lang="es-ES" dirty="0" err="1" smtClean="0"/>
              <a:t>compliment</a:t>
            </a:r>
            <a:r>
              <a:rPr lang="es-ES" dirty="0" smtClean="0"/>
              <a:t> </a:t>
            </a:r>
            <a:r>
              <a:rPr lang="es-ES" dirty="0" err="1" smtClean="0"/>
              <a:t>d’una</a:t>
            </a:r>
            <a:r>
              <a:rPr lang="es-ES" dirty="0" smtClean="0"/>
              <a:t> </a:t>
            </a:r>
            <a:r>
              <a:rPr lang="es-ES" dirty="0" err="1" smtClean="0"/>
              <a:t>ordre</a:t>
            </a:r>
            <a:r>
              <a:rPr lang="es-ES" dirty="0" smtClean="0"/>
              <a:t> </a:t>
            </a:r>
            <a:r>
              <a:rPr lang="es-ES" dirty="0" err="1" smtClean="0"/>
              <a:t>d’execució</a:t>
            </a:r>
            <a:r>
              <a:rPr lang="es-ES" dirty="0" smtClean="0"/>
              <a:t> o de </a:t>
            </a:r>
            <a:r>
              <a:rPr lang="es-ES" dirty="0" err="1" smtClean="0"/>
              <a:t>restauració</a:t>
            </a:r>
            <a:r>
              <a:rPr lang="es-ES" dirty="0" smtClean="0"/>
              <a:t>, si no </a:t>
            </a:r>
            <a:r>
              <a:rPr lang="es-ES" dirty="0" err="1" smtClean="0"/>
              <a:t>requereixen</a:t>
            </a:r>
            <a:r>
              <a:rPr lang="es-ES" dirty="0" smtClean="0"/>
              <a:t> </a:t>
            </a:r>
            <a:r>
              <a:rPr lang="es-ES" dirty="0" err="1" smtClean="0"/>
              <a:t>projecte</a:t>
            </a:r>
            <a:r>
              <a:rPr lang="es-ES" dirty="0" smtClean="0"/>
              <a:t> </a:t>
            </a:r>
            <a:r>
              <a:rPr lang="es-ES" dirty="0" err="1" smtClean="0"/>
              <a:t>tècnic</a:t>
            </a:r>
            <a:r>
              <a:rPr lang="es-ES" dirty="0" smtClean="0"/>
              <a:t> o si la </a:t>
            </a:r>
            <a:r>
              <a:rPr lang="es-ES" dirty="0" err="1" smtClean="0"/>
              <a:t>mateixa</a:t>
            </a:r>
            <a:r>
              <a:rPr lang="es-ES" dirty="0" smtClean="0"/>
              <a:t> </a:t>
            </a:r>
            <a:r>
              <a:rPr lang="es-ES" dirty="0" err="1" smtClean="0"/>
              <a:t>ordre</a:t>
            </a:r>
            <a:r>
              <a:rPr lang="es-ES" dirty="0" smtClean="0"/>
              <a:t> o </a:t>
            </a:r>
            <a:r>
              <a:rPr lang="es-ES" dirty="0" err="1" smtClean="0"/>
              <a:t>l’acte</a:t>
            </a:r>
            <a:r>
              <a:rPr lang="es-ES" dirty="0" smtClean="0"/>
              <a:t> que </a:t>
            </a:r>
            <a:r>
              <a:rPr lang="es-ES" dirty="0" err="1" smtClean="0"/>
              <a:t>n’ordena</a:t>
            </a:r>
            <a:r>
              <a:rPr lang="es-ES" dirty="0" smtClean="0"/>
              <a:t> </a:t>
            </a:r>
            <a:r>
              <a:rPr lang="es-ES" dirty="0" err="1" smtClean="0"/>
              <a:t>l’execució</a:t>
            </a:r>
            <a:r>
              <a:rPr lang="es-ES" dirty="0" smtClean="0"/>
              <a:t> </a:t>
            </a:r>
            <a:r>
              <a:rPr lang="es-ES" dirty="0" err="1" smtClean="0"/>
              <a:t>subsidiària</a:t>
            </a:r>
            <a:r>
              <a:rPr lang="es-ES" dirty="0" smtClean="0"/>
              <a:t> incorpora el </a:t>
            </a:r>
            <a:r>
              <a:rPr lang="es-ES" dirty="0" err="1" smtClean="0"/>
              <a:t>projecte</a:t>
            </a:r>
            <a:r>
              <a:rPr lang="es-ES" dirty="0" smtClean="0"/>
              <a:t> </a:t>
            </a:r>
            <a:r>
              <a:rPr lang="es-ES" dirty="0" err="1" smtClean="0"/>
              <a:t>tècnic</a:t>
            </a:r>
            <a:r>
              <a:rPr lang="es-ES" dirty="0" smtClean="0"/>
              <a:t> </a:t>
            </a:r>
            <a:r>
              <a:rPr lang="es-ES" dirty="0" err="1" smtClean="0"/>
              <a:t>requerit</a:t>
            </a:r>
            <a:r>
              <a:rPr lang="es-ES" dirty="0" smtClean="0"/>
              <a:t>.</a:t>
            </a:r>
          </a:p>
          <a:p>
            <a:r>
              <a:rPr lang="es-ES" dirty="0" smtClean="0"/>
              <a:t>d) En </a:t>
            </a:r>
            <a:r>
              <a:rPr lang="es-ES" dirty="0" err="1" smtClean="0"/>
              <a:t>sòl</a:t>
            </a:r>
            <a:r>
              <a:rPr lang="es-ES" dirty="0" smtClean="0"/>
              <a:t> no </a:t>
            </a:r>
            <a:r>
              <a:rPr lang="es-ES" dirty="0" err="1" smtClean="0"/>
              <a:t>urbanitzable</a:t>
            </a:r>
            <a:r>
              <a:rPr lang="es-ES" dirty="0" smtClean="0"/>
              <a:t> i </a:t>
            </a:r>
            <a:r>
              <a:rPr lang="es-ES" dirty="0" err="1" smtClean="0"/>
              <a:t>urbanitzable</a:t>
            </a:r>
            <a:r>
              <a:rPr lang="es-ES" dirty="0" smtClean="0"/>
              <a:t> no </a:t>
            </a:r>
            <a:r>
              <a:rPr lang="es-ES" dirty="0" err="1" smtClean="0"/>
              <a:t>delimitat</a:t>
            </a:r>
            <a:r>
              <a:rPr lang="es-ES" dirty="0" smtClean="0"/>
              <a:t>:</a:t>
            </a:r>
          </a:p>
          <a:p>
            <a:r>
              <a:rPr lang="es-ES" dirty="0" smtClean="0"/>
              <a:t>Primer. </a:t>
            </a:r>
            <a:r>
              <a:rPr lang="es-ES" dirty="0" err="1" smtClean="0"/>
              <a:t>Els</a:t>
            </a:r>
            <a:r>
              <a:rPr lang="es-ES" dirty="0" smtClean="0"/>
              <a:t> </a:t>
            </a:r>
            <a:r>
              <a:rPr lang="es-ES" dirty="0" err="1" smtClean="0"/>
              <a:t>moviments</a:t>
            </a:r>
            <a:r>
              <a:rPr lang="es-ES" dirty="0" smtClean="0"/>
              <a:t> de </a:t>
            </a:r>
            <a:r>
              <a:rPr lang="es-ES" dirty="0" err="1" smtClean="0"/>
              <a:t>terra</a:t>
            </a:r>
            <a:r>
              <a:rPr lang="es-ES" dirty="0" smtClean="0"/>
              <a:t>, </a:t>
            </a:r>
            <a:r>
              <a:rPr lang="es-ES" dirty="0" err="1" smtClean="0"/>
              <a:t>l’explanació</a:t>
            </a:r>
            <a:r>
              <a:rPr lang="es-ES" dirty="0" smtClean="0"/>
              <a:t> de </a:t>
            </a:r>
            <a:r>
              <a:rPr lang="es-ES" dirty="0" err="1" smtClean="0"/>
              <a:t>terrenys</a:t>
            </a:r>
            <a:r>
              <a:rPr lang="es-ES" dirty="0" smtClean="0"/>
              <a:t>, </a:t>
            </a:r>
            <a:r>
              <a:rPr lang="es-ES" dirty="0" err="1" smtClean="0"/>
              <a:t>l’obertura</a:t>
            </a:r>
            <a:r>
              <a:rPr lang="es-ES" dirty="0" smtClean="0"/>
              <a:t>, la </a:t>
            </a:r>
            <a:r>
              <a:rPr lang="es-ES" dirty="0" err="1" smtClean="0"/>
              <a:t>pavimentació</a:t>
            </a:r>
            <a:r>
              <a:rPr lang="es-ES" dirty="0" smtClean="0"/>
              <a:t> i la </a:t>
            </a:r>
            <a:r>
              <a:rPr lang="es-ES" dirty="0" err="1" smtClean="0"/>
              <a:t>modificació</a:t>
            </a:r>
            <a:r>
              <a:rPr lang="es-ES" dirty="0" smtClean="0"/>
              <a:t> de </a:t>
            </a:r>
            <a:r>
              <a:rPr lang="es-ES" dirty="0" err="1" smtClean="0"/>
              <a:t>camins</a:t>
            </a:r>
            <a:r>
              <a:rPr lang="es-ES" dirty="0" smtClean="0"/>
              <a:t> </a:t>
            </a:r>
            <a:r>
              <a:rPr lang="es-ES" dirty="0" err="1" smtClean="0"/>
              <a:t>rurals</a:t>
            </a:r>
            <a:r>
              <a:rPr lang="es-ES" dirty="0" smtClean="0"/>
              <a:t> i la tala de </a:t>
            </a:r>
            <a:r>
              <a:rPr lang="es-ES" dirty="0" err="1" smtClean="0"/>
              <a:t>masses</a:t>
            </a:r>
            <a:r>
              <a:rPr lang="es-ES" dirty="0" smtClean="0"/>
              <a:t> </a:t>
            </a:r>
            <a:r>
              <a:rPr lang="es-ES" dirty="0" err="1" smtClean="0"/>
              <a:t>arbòries</a:t>
            </a:r>
            <a:r>
              <a:rPr lang="es-ES" dirty="0" smtClean="0"/>
              <a:t> o de </a:t>
            </a:r>
            <a:r>
              <a:rPr lang="es-ES" dirty="0" err="1" smtClean="0"/>
              <a:t>vegetació</a:t>
            </a:r>
            <a:r>
              <a:rPr lang="es-ES" dirty="0" smtClean="0"/>
              <a:t> arbustiva que </a:t>
            </a:r>
            <a:r>
              <a:rPr lang="es-ES" dirty="0" err="1" smtClean="0"/>
              <a:t>s’executin</a:t>
            </a:r>
            <a:r>
              <a:rPr lang="es-ES" dirty="0" smtClean="0"/>
              <a:t> a </a:t>
            </a:r>
            <a:r>
              <a:rPr lang="es-ES" dirty="0" err="1" smtClean="0"/>
              <a:t>l’empara</a:t>
            </a:r>
            <a:r>
              <a:rPr lang="es-ES" dirty="0" smtClean="0"/>
              <a:t> </a:t>
            </a:r>
            <a:r>
              <a:rPr lang="es-ES" dirty="0" err="1" smtClean="0"/>
              <a:t>d’un</a:t>
            </a:r>
            <a:r>
              <a:rPr lang="es-ES" dirty="0" smtClean="0"/>
              <a:t> </a:t>
            </a:r>
            <a:r>
              <a:rPr lang="es-ES" dirty="0" err="1" smtClean="0"/>
              <a:t>instrument</a:t>
            </a:r>
            <a:r>
              <a:rPr lang="es-ES" dirty="0" smtClean="0"/>
              <a:t> </a:t>
            </a:r>
            <a:r>
              <a:rPr lang="es-ES" dirty="0" err="1" smtClean="0"/>
              <a:t>d’ordenació</a:t>
            </a:r>
            <a:r>
              <a:rPr lang="es-ES" dirty="0" smtClean="0"/>
              <a:t> forestal o sota la </a:t>
            </a:r>
            <a:r>
              <a:rPr lang="es-ES" dirty="0" err="1" smtClean="0"/>
              <a:t>intervenció</a:t>
            </a:r>
            <a:r>
              <a:rPr lang="es-ES" dirty="0" smtClean="0"/>
              <a:t> de </a:t>
            </a:r>
            <a:r>
              <a:rPr lang="es-ES" dirty="0" err="1" smtClean="0"/>
              <a:t>l’administració</a:t>
            </a:r>
            <a:r>
              <a:rPr lang="es-ES" dirty="0" smtClean="0"/>
              <a:t> forestal i de </a:t>
            </a:r>
            <a:r>
              <a:rPr lang="es-ES" dirty="0" err="1" smtClean="0"/>
              <a:t>l’administració</a:t>
            </a:r>
            <a:r>
              <a:rPr lang="es-ES" dirty="0" smtClean="0"/>
              <a:t> </a:t>
            </a:r>
            <a:r>
              <a:rPr lang="es-ES" dirty="0" err="1" smtClean="0"/>
              <a:t>competent</a:t>
            </a:r>
            <a:r>
              <a:rPr lang="es-ES" dirty="0" smtClean="0"/>
              <a:t> en </a:t>
            </a:r>
            <a:r>
              <a:rPr lang="es-ES" dirty="0" err="1" smtClean="0"/>
              <a:t>matèria</a:t>
            </a:r>
            <a:r>
              <a:rPr lang="es-ES" dirty="0" smtClean="0"/>
              <a:t> de </a:t>
            </a:r>
            <a:r>
              <a:rPr lang="es-ES" dirty="0" err="1" smtClean="0"/>
              <a:t>medi</a:t>
            </a:r>
            <a:r>
              <a:rPr lang="es-ES" dirty="0" smtClean="0"/>
              <a:t> </a:t>
            </a:r>
            <a:r>
              <a:rPr lang="es-ES" dirty="0" err="1" smtClean="0"/>
              <a:t>ambient</a:t>
            </a:r>
            <a:r>
              <a:rPr lang="es-ES" dirty="0" smtClean="0"/>
              <a:t>.</a:t>
            </a:r>
          </a:p>
          <a:p>
            <a:r>
              <a:rPr lang="es-ES" dirty="0" err="1" smtClean="0"/>
              <a:t>Segon</a:t>
            </a:r>
            <a:r>
              <a:rPr lang="es-ES" dirty="0" smtClean="0"/>
              <a:t>. La tala de </a:t>
            </a:r>
            <a:r>
              <a:rPr lang="es-ES" dirty="0" err="1" smtClean="0"/>
              <a:t>masses</a:t>
            </a:r>
            <a:r>
              <a:rPr lang="es-ES" dirty="0" smtClean="0"/>
              <a:t> </a:t>
            </a:r>
            <a:r>
              <a:rPr lang="es-ES" dirty="0" err="1" smtClean="0"/>
              <a:t>arbòries</a:t>
            </a:r>
            <a:r>
              <a:rPr lang="es-ES" dirty="0" smtClean="0"/>
              <a:t> o de </a:t>
            </a:r>
            <a:r>
              <a:rPr lang="es-ES" dirty="0" err="1" smtClean="0"/>
              <a:t>vegetació</a:t>
            </a:r>
            <a:r>
              <a:rPr lang="es-ES" dirty="0" smtClean="0"/>
              <a:t> arbustiva que </a:t>
            </a:r>
            <a:r>
              <a:rPr lang="es-ES" dirty="0" err="1" smtClean="0"/>
              <a:t>s’executi</a:t>
            </a:r>
            <a:r>
              <a:rPr lang="es-ES" dirty="0" smtClean="0"/>
              <a:t> sota la </a:t>
            </a:r>
            <a:r>
              <a:rPr lang="es-ES" dirty="0" err="1" smtClean="0"/>
              <a:t>intervenció</a:t>
            </a:r>
            <a:r>
              <a:rPr lang="es-ES" dirty="0" smtClean="0"/>
              <a:t> </a:t>
            </a:r>
            <a:r>
              <a:rPr lang="es-ES" dirty="0" err="1" smtClean="0"/>
              <a:t>d’una</a:t>
            </a:r>
            <a:r>
              <a:rPr lang="es-ES" dirty="0" smtClean="0"/>
              <a:t> </a:t>
            </a:r>
            <a:r>
              <a:rPr lang="es-ES" dirty="0" err="1" smtClean="0"/>
              <a:t>administració</a:t>
            </a:r>
            <a:r>
              <a:rPr lang="es-ES" dirty="0" smtClean="0"/>
              <a:t> </a:t>
            </a:r>
            <a:r>
              <a:rPr lang="es-ES" dirty="0" err="1" smtClean="0"/>
              <a:t>competent</a:t>
            </a:r>
            <a:r>
              <a:rPr lang="es-ES" dirty="0" smtClean="0"/>
              <a:t> en </a:t>
            </a:r>
            <a:r>
              <a:rPr lang="es-ES" dirty="0" err="1" smtClean="0"/>
              <a:t>matèria</a:t>
            </a:r>
            <a:r>
              <a:rPr lang="es-ES" dirty="0" smtClean="0"/>
              <a:t> de </a:t>
            </a:r>
            <a:r>
              <a:rPr lang="es-ES" dirty="0" err="1" smtClean="0"/>
              <a:t>protecció</a:t>
            </a:r>
            <a:r>
              <a:rPr lang="es-ES" dirty="0" smtClean="0"/>
              <a:t> del </a:t>
            </a:r>
            <a:r>
              <a:rPr lang="es-ES" dirty="0" err="1" smtClean="0"/>
              <a:t>domini</a:t>
            </a:r>
            <a:r>
              <a:rPr lang="es-ES" dirty="0" smtClean="0"/>
              <a:t> </a:t>
            </a:r>
            <a:r>
              <a:rPr lang="es-ES" dirty="0" err="1" smtClean="0"/>
              <a:t>públic</a:t>
            </a:r>
            <a:r>
              <a:rPr lang="es-ES" dirty="0" smtClean="0"/>
              <a:t> i de </a:t>
            </a:r>
            <a:r>
              <a:rPr lang="es-ES" dirty="0" err="1" smtClean="0"/>
              <a:t>l’administració</a:t>
            </a:r>
            <a:r>
              <a:rPr lang="es-ES" dirty="0" smtClean="0"/>
              <a:t> </a:t>
            </a:r>
            <a:r>
              <a:rPr lang="es-ES" dirty="0" err="1" smtClean="0"/>
              <a:t>competent</a:t>
            </a:r>
            <a:r>
              <a:rPr lang="es-ES" dirty="0" smtClean="0"/>
              <a:t> en </a:t>
            </a:r>
            <a:r>
              <a:rPr lang="es-ES" dirty="0" err="1" smtClean="0"/>
              <a:t>matèria</a:t>
            </a:r>
            <a:r>
              <a:rPr lang="es-ES" dirty="0" smtClean="0"/>
              <a:t> de </a:t>
            </a:r>
            <a:r>
              <a:rPr lang="es-ES" dirty="0" err="1" smtClean="0"/>
              <a:t>medi</a:t>
            </a:r>
            <a:r>
              <a:rPr lang="es-ES" dirty="0" smtClean="0"/>
              <a:t> </a:t>
            </a:r>
            <a:r>
              <a:rPr lang="es-ES" dirty="0" err="1" smtClean="0"/>
              <a:t>ambient</a:t>
            </a:r>
            <a:r>
              <a:rPr lang="es-ES" dirty="0" smtClean="0"/>
              <a:t>.</a:t>
            </a:r>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
        <p:nvSpPr>
          <p:cNvPr id="11" name="2 Marcador de contenido"/>
          <p:cNvSpPr txBox="1">
            <a:spLocks/>
          </p:cNvSpPr>
          <p:nvPr/>
        </p:nvSpPr>
        <p:spPr>
          <a:xfrm>
            <a:off x="685800" y="1100138"/>
            <a:ext cx="8305800" cy="4979988"/>
          </a:xfrm>
          <a:prstGeom prst="rect">
            <a:avLst/>
          </a:prstGeom>
        </p:spPr>
        <p:txBody>
          <a:bodyPr>
            <a:normAutofit fontScale="625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es-ES" sz="3200" b="1" i="1"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200" b="1" i="0" u="sng" strike="noStrike" kern="1200" cap="none" spc="0" normalizeH="0" baseline="0" noProof="0" dirty="0" err="1" smtClean="0">
                <a:ln>
                  <a:noFill/>
                </a:ln>
                <a:solidFill>
                  <a:schemeClr val="tx1"/>
                </a:solidFill>
                <a:effectLst/>
                <a:uLnTx/>
                <a:uFillTx/>
                <a:latin typeface="Garamond" pitchFamily="18" charset="0"/>
                <a:ea typeface="+mn-ea"/>
                <a:cs typeface="+mn-cs"/>
              </a:rPr>
              <a:t>Canvi</a:t>
            </a:r>
            <a:r>
              <a:rPr kumimoji="0" lang="es-ES" sz="3200" b="1" i="0" u="sng"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200" b="1" i="0" u="sng" strike="noStrike" kern="1200" cap="none" spc="0" normalizeH="0" baseline="0" noProof="0" dirty="0" err="1" smtClean="0">
                <a:ln>
                  <a:noFill/>
                </a:ln>
                <a:solidFill>
                  <a:schemeClr val="tx1"/>
                </a:solidFill>
                <a:effectLst/>
                <a:uLnTx/>
                <a:uFillTx/>
                <a:latin typeface="Garamond" pitchFamily="18" charset="0"/>
                <a:ea typeface="+mn-ea"/>
                <a:cs typeface="+mn-cs"/>
              </a:rPr>
              <a:t>rellevant</a:t>
            </a:r>
            <a:r>
              <a:rPr kumimoji="0" lang="es-ES" sz="3200" b="1" i="0" u="sng"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200" b="1" i="0" u="sng" strike="noStrike" kern="1200" cap="none" spc="0" normalizeH="0" baseline="0" noProof="0" dirty="0" err="1" smtClean="0">
                <a:ln>
                  <a:noFill/>
                </a:ln>
                <a:solidFill>
                  <a:schemeClr val="tx1"/>
                </a:solidFill>
                <a:effectLst/>
                <a:uLnTx/>
                <a:uFillTx/>
                <a:latin typeface="Garamond" pitchFamily="18" charset="0"/>
                <a:ea typeface="+mn-ea"/>
                <a:cs typeface="+mn-cs"/>
              </a:rPr>
              <a:t>recent</a:t>
            </a:r>
            <a:r>
              <a:rPr kumimoji="0" lang="es-ES" sz="3200" b="1" i="0" u="sng"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200" b="0" i="0" u="none" strike="noStrike" kern="1200" cap="none" spc="0" normalizeH="0" baseline="0" noProof="0" dirty="0" smtClean="0">
                <a:ln>
                  <a:noFill/>
                </a:ln>
                <a:solidFill>
                  <a:schemeClr val="tx1"/>
                </a:solidFill>
                <a:effectLst/>
                <a:uLnTx/>
                <a:uFillTx/>
                <a:latin typeface="Garamond" pitchFamily="18" charset="0"/>
                <a:ea typeface="+mn-ea"/>
                <a:cs typeface="+mn-cs"/>
              </a:rPr>
              <a:t>El  </a:t>
            </a:r>
            <a:r>
              <a:rPr kumimoji="0" lang="es-ES" sz="3200" b="0" i="1" u="none" strike="noStrike" kern="1200" cap="none" spc="0" normalizeH="0" baseline="0" noProof="0" dirty="0" smtClean="0">
                <a:ln>
                  <a:noFill/>
                </a:ln>
                <a:solidFill>
                  <a:schemeClr val="tx1"/>
                </a:solidFill>
                <a:effectLst/>
                <a:uLnTx/>
                <a:uFillTx/>
                <a:latin typeface="Garamond" pitchFamily="18" charset="0"/>
                <a:ea typeface="+mn-ea"/>
                <a:cs typeface="+mn-cs"/>
              </a:rPr>
              <a:t>Real Decreto-ley 11/2018, de 31 de agosto, de transposición de directivas en materia de protección de los compromisos por pensiones con los trabajadores, prevención del blanqueo de capitales y requisitos de entrada y residencia de nacionales de países terceros y por el que se modifica la Ley 39/2015, de 1 de octubre, del Procedimiento Administrativo Común de las Administraciones Públicas </a:t>
            </a:r>
            <a:r>
              <a:rPr kumimoji="0" lang="es-ES" sz="3200" b="0" i="0" u="none" strike="noStrike" kern="1200" cap="none" spc="0" normalizeH="0" baseline="0" noProof="0" dirty="0" smtClean="0">
                <a:ln>
                  <a:noFill/>
                </a:ln>
                <a:solidFill>
                  <a:schemeClr val="tx1"/>
                </a:solidFill>
                <a:effectLst/>
                <a:uLnTx/>
                <a:uFillTx/>
                <a:latin typeface="Garamond" pitchFamily="18" charset="0"/>
                <a:ea typeface="+mn-ea"/>
                <a:cs typeface="+mn-cs"/>
              </a:rPr>
              <a:t>(BOE de 4.9.2018).  Diu de forma literal: </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es-ES" sz="3200" b="1" i="1" u="none" strike="noStrike" kern="1200" cap="none" spc="0" normalizeH="0" baseline="0" noProof="0" dirty="0" smtClean="0">
                <a:ln>
                  <a:noFill/>
                </a:ln>
                <a:solidFill>
                  <a:schemeClr val="tx1"/>
                </a:solidFill>
                <a:effectLst/>
                <a:uLnTx/>
                <a:uFillTx/>
                <a:latin typeface="Garamond" pitchFamily="18" charset="0"/>
                <a:ea typeface="+mn-ea"/>
                <a:cs typeface="+mn-cs"/>
              </a:rPr>
              <a:t>	Artículo sexto. Modificación de la Ley 39/2015, de 1 de octubre, del Procedimiento Administrativo Común de las Administraciones Públicas.</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es-ES" sz="3200" b="0" i="1" u="none" strike="noStrike" kern="1200" cap="none" spc="0" normalizeH="0" baseline="0" noProof="0" dirty="0" smtClean="0">
                <a:ln>
                  <a:noFill/>
                </a:ln>
                <a:solidFill>
                  <a:schemeClr val="tx1"/>
                </a:solidFill>
                <a:effectLst/>
                <a:uLnTx/>
                <a:uFillTx/>
                <a:latin typeface="Garamond" pitchFamily="18" charset="0"/>
                <a:ea typeface="+mn-ea"/>
                <a:cs typeface="+mn-cs"/>
              </a:rPr>
              <a:t>	Se modifica la disposición final séptima de la Ley 39/2015, de 1 de octubre, del Procedimiento Administrativo Común de las Administraciones Públicas, que queda redactada en los siguientes términos:</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es-ES" sz="3200" b="1" i="1" u="none" strike="noStrike" kern="1200" cap="none" spc="0" normalizeH="0" baseline="0" noProof="0" dirty="0" smtClean="0">
                <a:ln>
                  <a:noFill/>
                </a:ln>
                <a:solidFill>
                  <a:schemeClr val="tx1"/>
                </a:solidFill>
                <a:effectLst/>
                <a:uLnTx/>
                <a:uFillTx/>
                <a:latin typeface="Garamond" pitchFamily="18" charset="0"/>
                <a:ea typeface="+mn-ea"/>
                <a:cs typeface="+mn-cs"/>
              </a:rPr>
              <a:t>	«Disposición final séptima. Entrada en vigor.</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es-ES" sz="3200" b="0" i="1" u="none" strike="noStrike" kern="1200" cap="none" spc="0" normalizeH="0" baseline="0" noProof="0" dirty="0" smtClean="0">
                <a:ln>
                  <a:noFill/>
                </a:ln>
                <a:solidFill>
                  <a:schemeClr val="tx1"/>
                </a:solidFill>
                <a:effectLst/>
                <a:uLnTx/>
                <a:uFillTx/>
                <a:latin typeface="Garamond" pitchFamily="18" charset="0"/>
                <a:ea typeface="+mn-ea"/>
                <a:cs typeface="+mn-cs"/>
              </a:rPr>
              <a:t>	La presente Ley entrará en vigor al año de su publicación en el “Boletín Oficial del Estado”.</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es-ES" sz="3200" b="0" i="1" u="none" strike="noStrike" kern="1200" cap="none" spc="0" normalizeH="0" baseline="0" noProof="0" dirty="0" smtClean="0">
                <a:ln>
                  <a:noFill/>
                </a:ln>
                <a:solidFill>
                  <a:schemeClr val="tx1"/>
                </a:solidFill>
                <a:effectLst/>
                <a:uLnTx/>
                <a:uFillTx/>
                <a:latin typeface="Garamond" pitchFamily="18" charset="0"/>
                <a:ea typeface="+mn-ea"/>
                <a:cs typeface="+mn-cs"/>
              </a:rPr>
              <a:t>	No obstante, las previsiones relativas al registro electrónico de apoderamientos, registro electrónico, registro de empleados públicos habilitados, punto de acceso general electrónico de la Administración y archivo único electrónico producirán efectos a partir del día 2 de octubre de 2020.»</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ca-ES"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11 CuadroTexto"/>
          <p:cNvSpPr txBox="1"/>
          <p:nvPr/>
        </p:nvSpPr>
        <p:spPr>
          <a:xfrm>
            <a:off x="152400" y="812800"/>
            <a:ext cx="8300720" cy="5262979"/>
          </a:xfrm>
          <a:prstGeom prst="rect">
            <a:avLst/>
          </a:prstGeom>
          <a:noFill/>
        </p:spPr>
        <p:txBody>
          <a:bodyPr wrap="square" rtlCol="0">
            <a:spAutoFit/>
          </a:bodyPr>
          <a:lstStyle/>
          <a:p>
            <a:r>
              <a:rPr lang="es-ES" sz="2400" b="1" dirty="0" smtClean="0"/>
              <a:t>SETZÈ.- CERTIFICATS URBANÍSTICS I LLICÈNCIES  I COMUNICATS D’OBRES</a:t>
            </a:r>
          </a:p>
          <a:p>
            <a:pPr algn="just"/>
            <a:r>
              <a:rPr lang="es-ES" sz="1400" b="1" dirty="0" err="1" smtClean="0"/>
              <a:t>Article</a:t>
            </a:r>
            <a:r>
              <a:rPr lang="es-ES" sz="1400" b="1" dirty="0" smtClean="0"/>
              <a:t> 105</a:t>
            </a:r>
          </a:p>
          <a:p>
            <a:pPr algn="just"/>
            <a:r>
              <a:rPr lang="es-ES" sz="1400" i="1" dirty="0" err="1" smtClean="0"/>
              <a:t>Certificats</a:t>
            </a:r>
            <a:r>
              <a:rPr lang="es-ES" sz="1400" i="1" dirty="0" smtClean="0"/>
              <a:t> de </a:t>
            </a:r>
            <a:r>
              <a:rPr lang="es-ES" sz="1400" i="1" dirty="0" err="1" smtClean="0"/>
              <a:t>règim</a:t>
            </a:r>
            <a:r>
              <a:rPr lang="es-ES" sz="1400" i="1" dirty="0" smtClean="0"/>
              <a:t> </a:t>
            </a:r>
            <a:r>
              <a:rPr lang="es-ES" sz="1400" i="1" dirty="0" err="1" smtClean="0"/>
              <a:t>urbanístic</a:t>
            </a:r>
            <a:endParaRPr lang="es-ES" sz="1400" dirty="0" smtClean="0"/>
          </a:p>
          <a:p>
            <a:pPr algn="just"/>
            <a:r>
              <a:rPr lang="es-ES" sz="1400" dirty="0" smtClean="0"/>
              <a:t>1. </a:t>
            </a:r>
            <a:r>
              <a:rPr lang="es-ES" sz="1400" dirty="0" err="1" smtClean="0"/>
              <a:t>Tothom</a:t>
            </a:r>
            <a:r>
              <a:rPr lang="es-ES" sz="1400" dirty="0" smtClean="0"/>
              <a:t> </a:t>
            </a:r>
            <a:r>
              <a:rPr lang="es-ES" sz="1400" dirty="0" err="1" smtClean="0"/>
              <a:t>pot</a:t>
            </a:r>
            <a:r>
              <a:rPr lang="es-ES" sz="1400" dirty="0" smtClean="0"/>
              <a:t> </a:t>
            </a:r>
            <a:r>
              <a:rPr lang="es-ES" sz="1400" dirty="0" err="1" smtClean="0"/>
              <a:t>demanar</a:t>
            </a:r>
            <a:r>
              <a:rPr lang="es-ES" sz="1400" dirty="0" smtClean="0"/>
              <a:t> informes </a:t>
            </a:r>
            <a:r>
              <a:rPr lang="es-ES" sz="1400" dirty="0" err="1" smtClean="0"/>
              <a:t>referits</a:t>
            </a:r>
            <a:r>
              <a:rPr lang="es-ES" sz="1400" dirty="0" smtClean="0"/>
              <a:t> a </a:t>
            </a:r>
            <a:r>
              <a:rPr lang="es-ES" sz="1400" dirty="0" err="1" smtClean="0"/>
              <a:t>l'aprofitament</a:t>
            </a:r>
            <a:r>
              <a:rPr lang="es-ES" sz="1400" dirty="0" smtClean="0"/>
              <a:t> </a:t>
            </a:r>
            <a:r>
              <a:rPr lang="es-ES" sz="1400" dirty="0" err="1" smtClean="0"/>
              <a:t>urbanístic</a:t>
            </a:r>
            <a:r>
              <a:rPr lang="es-ES" sz="1400" dirty="0" smtClean="0"/>
              <a:t> o, en general, a les </a:t>
            </a:r>
            <a:r>
              <a:rPr lang="es-ES" sz="1400" dirty="0" err="1" smtClean="0"/>
              <a:t>determinacions</a:t>
            </a:r>
            <a:r>
              <a:rPr lang="es-ES" sz="1400" dirty="0" smtClean="0"/>
              <a:t> </a:t>
            </a:r>
            <a:r>
              <a:rPr lang="es-ES" sz="1400" dirty="0" err="1" smtClean="0"/>
              <a:t>urbanístiques</a:t>
            </a:r>
            <a:r>
              <a:rPr lang="es-ES" sz="1400" dirty="0" smtClean="0"/>
              <a:t> aplicables a una o unes finques concretes, a </a:t>
            </a:r>
            <a:r>
              <a:rPr lang="es-ES" sz="1400" dirty="0" err="1" smtClean="0"/>
              <a:t>l'ajuntament</a:t>
            </a:r>
            <a:r>
              <a:rPr lang="es-ES" sz="1400" dirty="0" smtClean="0"/>
              <a:t> </a:t>
            </a:r>
            <a:r>
              <a:rPr lang="es-ES" sz="1400" dirty="0" err="1" smtClean="0"/>
              <a:t>competent</a:t>
            </a:r>
            <a:r>
              <a:rPr lang="es-ES" sz="1400" dirty="0" smtClean="0"/>
              <a:t>, que ha de notificar </a:t>
            </a:r>
            <a:r>
              <a:rPr lang="es-ES" sz="1400" dirty="0" err="1" smtClean="0"/>
              <a:t>els</a:t>
            </a:r>
            <a:r>
              <a:rPr lang="es-ES" sz="1400" dirty="0" smtClean="0"/>
              <a:t> </a:t>
            </a:r>
            <a:r>
              <a:rPr lang="es-ES" sz="1400" dirty="0" err="1" smtClean="0"/>
              <a:t>certificats</a:t>
            </a:r>
            <a:r>
              <a:rPr lang="es-ES" sz="1400" dirty="0" smtClean="0"/>
              <a:t> en el </a:t>
            </a:r>
            <a:r>
              <a:rPr lang="es-ES" sz="1400" dirty="0" err="1" smtClean="0"/>
              <a:t>termini</a:t>
            </a:r>
            <a:r>
              <a:rPr lang="es-ES" sz="1400" dirty="0" smtClean="0"/>
              <a:t> </a:t>
            </a:r>
            <a:r>
              <a:rPr lang="es-ES" sz="1400" dirty="0" err="1" smtClean="0"/>
              <a:t>d'un</a:t>
            </a:r>
            <a:r>
              <a:rPr lang="es-ES" sz="1400" dirty="0" smtClean="0"/>
              <a:t> mes des de la </a:t>
            </a:r>
            <a:r>
              <a:rPr lang="es-ES" sz="1400" dirty="0" err="1" smtClean="0"/>
              <a:t>presentació</a:t>
            </a:r>
            <a:r>
              <a:rPr lang="es-ES" sz="1400" dirty="0" smtClean="0"/>
              <a:t> de la </a:t>
            </a:r>
            <a:r>
              <a:rPr lang="es-ES" sz="1400" dirty="0" err="1" smtClean="0"/>
              <a:t>sol·licitud</a:t>
            </a:r>
            <a:r>
              <a:rPr lang="es-ES" sz="1400" dirty="0" smtClean="0"/>
              <a:t> en el registre general de </a:t>
            </a:r>
            <a:r>
              <a:rPr lang="es-ES" sz="1400" dirty="0" err="1" smtClean="0"/>
              <a:t>l'ajuntament</a:t>
            </a:r>
            <a:r>
              <a:rPr lang="es-ES" sz="1400" dirty="0" smtClean="0"/>
              <a:t>.</a:t>
            </a:r>
          </a:p>
          <a:p>
            <a:pPr algn="just"/>
            <a:r>
              <a:rPr lang="es-ES" sz="1400" dirty="0" smtClean="0"/>
              <a:t>2. El </a:t>
            </a:r>
            <a:r>
              <a:rPr lang="es-ES" sz="1400" dirty="0" err="1" smtClean="0"/>
              <a:t>certificat</a:t>
            </a:r>
            <a:r>
              <a:rPr lang="es-ES" sz="1400" dirty="0" smtClean="0"/>
              <a:t> de </a:t>
            </a:r>
            <a:r>
              <a:rPr lang="es-ES" sz="1400" dirty="0" err="1" smtClean="0"/>
              <a:t>règim</a:t>
            </a:r>
            <a:r>
              <a:rPr lang="es-ES" sz="1400" dirty="0" smtClean="0"/>
              <a:t> </a:t>
            </a:r>
            <a:r>
              <a:rPr lang="es-ES" sz="1400" dirty="0" err="1" smtClean="0"/>
              <a:t>urbanístic</a:t>
            </a:r>
            <a:r>
              <a:rPr lang="es-ES" sz="1400" dirty="0" smtClean="0"/>
              <a:t> a </a:t>
            </a:r>
            <a:r>
              <a:rPr lang="es-ES" sz="1400" dirty="0" err="1" smtClean="0"/>
              <a:t>què</a:t>
            </a:r>
            <a:r>
              <a:rPr lang="es-ES" sz="1400" dirty="0" smtClean="0"/>
              <a:t> es </a:t>
            </a:r>
            <a:r>
              <a:rPr lang="es-ES" sz="1400" dirty="0" err="1" smtClean="0"/>
              <a:t>refereix</a:t>
            </a:r>
            <a:r>
              <a:rPr lang="es-ES" sz="1400" dirty="0" smtClean="0"/>
              <a:t> </a:t>
            </a:r>
            <a:r>
              <a:rPr lang="es-ES" sz="1400" dirty="0" err="1" smtClean="0"/>
              <a:t>l'apartat</a:t>
            </a:r>
            <a:r>
              <a:rPr lang="es-ES" sz="1400" dirty="0" smtClean="0"/>
              <a:t> 1, si la finca </a:t>
            </a:r>
            <a:r>
              <a:rPr lang="es-ES" sz="1400" dirty="0" err="1" smtClean="0"/>
              <a:t>objecte</a:t>
            </a:r>
            <a:r>
              <a:rPr lang="es-ES" sz="1400" dirty="0" smtClean="0"/>
              <a:t> de consulta </a:t>
            </a:r>
            <a:r>
              <a:rPr lang="es-ES" sz="1400" dirty="0" err="1" smtClean="0"/>
              <a:t>és</a:t>
            </a:r>
            <a:r>
              <a:rPr lang="es-ES" sz="1400" dirty="0" smtClean="0"/>
              <a:t> edificable, té una </a:t>
            </a:r>
            <a:r>
              <a:rPr lang="es-ES" sz="1400" dirty="0" err="1" smtClean="0"/>
              <a:t>vigència</a:t>
            </a:r>
            <a:r>
              <a:rPr lang="es-ES" sz="1400" dirty="0" smtClean="0"/>
              <a:t> de </a:t>
            </a:r>
            <a:r>
              <a:rPr lang="es-ES" sz="1400" dirty="0" err="1" smtClean="0"/>
              <a:t>sis</a:t>
            </a:r>
            <a:r>
              <a:rPr lang="es-ES" sz="1400" dirty="0" smtClean="0"/>
              <a:t> </a:t>
            </a:r>
            <a:r>
              <a:rPr lang="es-ES" sz="1400" dirty="0" err="1" smtClean="0"/>
              <a:t>mesos</a:t>
            </a:r>
            <a:r>
              <a:rPr lang="es-ES" sz="1400" dirty="0" smtClean="0"/>
              <a:t>, a </a:t>
            </a:r>
            <a:r>
              <a:rPr lang="es-ES" sz="1400" dirty="0" err="1" smtClean="0"/>
              <a:t>comptar</a:t>
            </a:r>
            <a:r>
              <a:rPr lang="es-ES" sz="1400" dirty="0" smtClean="0"/>
              <a:t> des de la </a:t>
            </a:r>
            <a:r>
              <a:rPr lang="es-ES" sz="1400" dirty="0" err="1" smtClean="0"/>
              <a:t>notificació</a:t>
            </a:r>
            <a:r>
              <a:rPr lang="es-ES" sz="1400" dirty="0" smtClean="0"/>
              <a:t> a les persones </a:t>
            </a:r>
            <a:r>
              <a:rPr lang="es-ES" sz="1400" dirty="0" err="1" smtClean="0"/>
              <a:t>interessades</a:t>
            </a:r>
            <a:r>
              <a:rPr lang="es-ES" sz="1400" dirty="0" smtClean="0"/>
              <a:t>. </a:t>
            </a:r>
            <a:r>
              <a:rPr lang="es-ES" sz="1400" dirty="0" err="1" smtClean="0"/>
              <a:t>Sens</a:t>
            </a:r>
            <a:r>
              <a:rPr lang="es-ES" sz="1400" dirty="0" smtClean="0"/>
              <a:t> </a:t>
            </a:r>
            <a:r>
              <a:rPr lang="es-ES" sz="1400" dirty="0" err="1" smtClean="0"/>
              <a:t>perjudici</a:t>
            </a:r>
            <a:r>
              <a:rPr lang="es-ES" sz="1400" dirty="0" smtClean="0"/>
              <a:t> de les </a:t>
            </a:r>
            <a:r>
              <a:rPr lang="es-ES" sz="1400" dirty="0" err="1" smtClean="0"/>
              <a:t>prescripcions</a:t>
            </a:r>
            <a:r>
              <a:rPr lang="es-ES" sz="1400" dirty="0" smtClean="0"/>
              <a:t> de la </a:t>
            </a:r>
            <a:r>
              <a:rPr lang="es-ES" sz="1400" dirty="0" err="1" smtClean="0"/>
              <a:t>legislació</a:t>
            </a:r>
            <a:r>
              <a:rPr lang="es-ES" sz="1400" dirty="0" smtClean="0"/>
              <a:t> sectorial, </a:t>
            </a:r>
            <a:r>
              <a:rPr lang="es-ES" sz="1400" dirty="0" err="1" smtClean="0"/>
              <a:t>és</a:t>
            </a:r>
            <a:r>
              <a:rPr lang="es-ES" sz="1400" dirty="0" smtClean="0"/>
              <a:t> </a:t>
            </a:r>
            <a:r>
              <a:rPr lang="es-ES" sz="1400" dirty="0" err="1" smtClean="0"/>
              <a:t>preceptiu</a:t>
            </a:r>
            <a:r>
              <a:rPr lang="es-ES" sz="1400" dirty="0" smtClean="0"/>
              <a:t> </a:t>
            </a:r>
            <a:r>
              <a:rPr lang="es-ES" sz="1400" dirty="0" err="1" smtClean="0"/>
              <a:t>d'atorgar</a:t>
            </a:r>
            <a:r>
              <a:rPr lang="es-ES" sz="1400" dirty="0" smtClean="0"/>
              <a:t> les </a:t>
            </a:r>
            <a:r>
              <a:rPr lang="es-ES" sz="1400" dirty="0" err="1" smtClean="0"/>
              <a:t>llicències</a:t>
            </a:r>
            <a:r>
              <a:rPr lang="es-ES" sz="1400" dirty="0" smtClean="0"/>
              <a:t> </a:t>
            </a:r>
            <a:r>
              <a:rPr lang="es-ES" sz="1400" dirty="0" err="1" smtClean="0"/>
              <a:t>d'edificació</a:t>
            </a:r>
            <a:r>
              <a:rPr lang="es-ES" sz="1400" dirty="0" smtClean="0"/>
              <a:t> que </a:t>
            </a:r>
            <a:r>
              <a:rPr lang="es-ES" sz="1400" dirty="0" err="1" smtClean="0"/>
              <a:t>siguin</a:t>
            </a:r>
            <a:r>
              <a:rPr lang="es-ES" sz="1400" dirty="0" smtClean="0"/>
              <a:t> </a:t>
            </a:r>
            <a:r>
              <a:rPr lang="es-ES" sz="1400" dirty="0" err="1" smtClean="0"/>
              <a:t>sol·licitades</a:t>
            </a:r>
            <a:r>
              <a:rPr lang="es-ES" sz="1400" dirty="0" smtClean="0"/>
              <a:t> en la forma </a:t>
            </a:r>
            <a:r>
              <a:rPr lang="es-ES" sz="1400" dirty="0" err="1" smtClean="0"/>
              <a:t>establerta</a:t>
            </a:r>
            <a:r>
              <a:rPr lang="es-ES" sz="1400" dirty="0" smtClean="0"/>
              <a:t> per la </a:t>
            </a:r>
            <a:r>
              <a:rPr lang="es-ES" sz="1400" dirty="0" err="1" smtClean="0"/>
              <a:t>legislació</a:t>
            </a:r>
            <a:r>
              <a:rPr lang="es-ES" sz="1400" dirty="0" smtClean="0"/>
              <a:t> de </a:t>
            </a:r>
            <a:r>
              <a:rPr lang="es-ES" sz="1400" dirty="0" err="1" smtClean="0"/>
              <a:t>règim</a:t>
            </a:r>
            <a:r>
              <a:rPr lang="es-ES" sz="1400" dirty="0" smtClean="0"/>
              <a:t> local </a:t>
            </a:r>
            <a:r>
              <a:rPr lang="es-ES" sz="1400" dirty="0" err="1" smtClean="0"/>
              <a:t>dins</a:t>
            </a:r>
            <a:r>
              <a:rPr lang="es-ES" sz="1400" dirty="0" smtClean="0"/>
              <a:t> </a:t>
            </a:r>
            <a:r>
              <a:rPr lang="es-ES" sz="1400" dirty="0" err="1" smtClean="0"/>
              <a:t>aquest</a:t>
            </a:r>
            <a:r>
              <a:rPr lang="es-ES" sz="1400" dirty="0" smtClean="0"/>
              <a:t> </a:t>
            </a:r>
            <a:r>
              <a:rPr lang="es-ES" sz="1400" dirty="0" err="1" smtClean="0"/>
              <a:t>termini</a:t>
            </a:r>
            <a:r>
              <a:rPr lang="es-ES" sz="1400" dirty="0" smtClean="0"/>
              <a:t> de </a:t>
            </a:r>
            <a:r>
              <a:rPr lang="es-ES" sz="1400" dirty="0" err="1" smtClean="0"/>
              <a:t>vigència</a:t>
            </a:r>
            <a:r>
              <a:rPr lang="es-ES" sz="1400" dirty="0" smtClean="0"/>
              <a:t> i que </a:t>
            </a:r>
            <a:r>
              <a:rPr lang="es-ES" sz="1400" dirty="0" err="1" smtClean="0"/>
              <a:t>manquin</a:t>
            </a:r>
            <a:r>
              <a:rPr lang="es-ES" sz="1400" dirty="0" smtClean="0"/>
              <a:t> de </a:t>
            </a:r>
            <a:r>
              <a:rPr lang="es-ES" sz="1400" dirty="0" err="1" smtClean="0"/>
              <a:t>defectes</a:t>
            </a:r>
            <a:r>
              <a:rPr lang="es-ES" sz="1400" dirty="0" smtClean="0"/>
              <a:t> </a:t>
            </a:r>
            <a:r>
              <a:rPr lang="es-ES" sz="1400" dirty="0" err="1" smtClean="0"/>
              <a:t>inesmenables</a:t>
            </a:r>
            <a:r>
              <a:rPr lang="es-ES" sz="1400" dirty="0" smtClean="0"/>
              <a:t>, </a:t>
            </a:r>
            <a:r>
              <a:rPr lang="es-ES" sz="1400" dirty="0" err="1" smtClean="0"/>
              <a:t>sempre</a:t>
            </a:r>
            <a:r>
              <a:rPr lang="es-ES" sz="1400" dirty="0" smtClean="0"/>
              <a:t> que el </a:t>
            </a:r>
            <a:r>
              <a:rPr lang="es-ES" sz="1400" dirty="0" err="1" smtClean="0"/>
              <a:t>projecte</a:t>
            </a:r>
            <a:r>
              <a:rPr lang="es-ES" sz="1400" dirty="0" smtClean="0"/>
              <a:t> </a:t>
            </a:r>
            <a:r>
              <a:rPr lang="es-ES" sz="1400" dirty="0" err="1" smtClean="0"/>
              <a:t>s'ajusti</a:t>
            </a:r>
            <a:r>
              <a:rPr lang="es-ES" sz="1400" dirty="0" smtClean="0"/>
              <a:t> a les normes </a:t>
            </a:r>
            <a:r>
              <a:rPr lang="es-ES" sz="1400" dirty="0" err="1" smtClean="0"/>
              <a:t>vigents</a:t>
            </a:r>
            <a:r>
              <a:rPr lang="es-ES" sz="1400" dirty="0" smtClean="0"/>
              <a:t> en el </a:t>
            </a:r>
            <a:r>
              <a:rPr lang="es-ES" sz="1400" dirty="0" err="1" smtClean="0"/>
              <a:t>moment</a:t>
            </a:r>
            <a:r>
              <a:rPr lang="es-ES" sz="1400" dirty="0" smtClean="0"/>
              <a:t> de la </a:t>
            </a:r>
            <a:r>
              <a:rPr lang="es-ES" sz="1400" dirty="0" err="1" smtClean="0"/>
              <a:t>sol·licitud</a:t>
            </a:r>
            <a:r>
              <a:rPr lang="es-ES" sz="1400" dirty="0" smtClean="0"/>
              <a:t> del </a:t>
            </a:r>
            <a:r>
              <a:rPr lang="es-ES" sz="1400" dirty="0" err="1" smtClean="0"/>
              <a:t>certificat</a:t>
            </a:r>
            <a:r>
              <a:rPr lang="es-ES" sz="1400" dirty="0" smtClean="0"/>
              <a:t>, </a:t>
            </a:r>
            <a:r>
              <a:rPr lang="es-ES" sz="1400" dirty="0" err="1" smtClean="0"/>
              <a:t>d'acord</a:t>
            </a:r>
            <a:r>
              <a:rPr lang="es-ES" sz="1400" dirty="0" smtClean="0"/>
              <a:t> </a:t>
            </a:r>
            <a:r>
              <a:rPr lang="es-ES" sz="1400" dirty="0" err="1" smtClean="0"/>
              <a:t>amb</a:t>
            </a:r>
            <a:r>
              <a:rPr lang="es-ES" sz="1400" dirty="0" smtClean="0"/>
              <a:t> el </a:t>
            </a:r>
            <a:r>
              <a:rPr lang="es-ES" sz="1400" dirty="0" err="1" smtClean="0"/>
              <a:t>contingut</a:t>
            </a:r>
            <a:r>
              <a:rPr lang="es-ES" sz="1400" dirty="0" smtClean="0"/>
              <a:t> </a:t>
            </a:r>
            <a:r>
              <a:rPr lang="es-ES" sz="1400" dirty="0" err="1" smtClean="0"/>
              <a:t>d'aquest</a:t>
            </a:r>
            <a:r>
              <a:rPr lang="es-ES" sz="1400" dirty="0" smtClean="0"/>
              <a:t>. En </a:t>
            </a:r>
            <a:r>
              <a:rPr lang="es-ES" sz="1400" dirty="0" err="1" smtClean="0"/>
              <a:t>aquest</a:t>
            </a:r>
            <a:r>
              <a:rPr lang="es-ES" sz="1400" dirty="0" smtClean="0"/>
              <a:t> </a:t>
            </a:r>
            <a:r>
              <a:rPr lang="es-ES" sz="1400" dirty="0" err="1" smtClean="0"/>
              <a:t>supòsit</a:t>
            </a:r>
            <a:r>
              <a:rPr lang="es-ES" sz="1400" dirty="0" smtClean="0"/>
              <a:t>, la </a:t>
            </a:r>
            <a:r>
              <a:rPr lang="es-ES" sz="1400" dirty="0" err="1" smtClean="0"/>
              <a:t>sol·licitud</a:t>
            </a:r>
            <a:r>
              <a:rPr lang="es-ES" sz="1400" dirty="0" smtClean="0"/>
              <a:t> de la </a:t>
            </a:r>
            <a:r>
              <a:rPr lang="es-ES" sz="1400" dirty="0" err="1" smtClean="0"/>
              <a:t>llicència</a:t>
            </a:r>
            <a:r>
              <a:rPr lang="es-ES" sz="1400" dirty="0" smtClean="0"/>
              <a:t> no es </a:t>
            </a:r>
            <a:r>
              <a:rPr lang="es-ES" sz="1400" dirty="0" err="1" smtClean="0"/>
              <a:t>veu</a:t>
            </a:r>
            <a:r>
              <a:rPr lang="es-ES" sz="1400" dirty="0" smtClean="0"/>
              <a:t> afectada per la </a:t>
            </a:r>
            <a:r>
              <a:rPr lang="es-ES" sz="1400" dirty="0" err="1" smtClean="0"/>
              <a:t>suspensió</a:t>
            </a:r>
            <a:r>
              <a:rPr lang="es-ES" sz="1400" dirty="0" smtClean="0"/>
              <a:t> potestativa de </a:t>
            </a:r>
            <a:r>
              <a:rPr lang="es-ES" sz="1400" dirty="0" err="1" smtClean="0"/>
              <a:t>llicències</a:t>
            </a:r>
            <a:r>
              <a:rPr lang="es-ES" sz="1400" dirty="0" smtClean="0"/>
              <a:t> regulada per </a:t>
            </a:r>
            <a:r>
              <a:rPr lang="es-ES" sz="1400" dirty="0" err="1" smtClean="0"/>
              <a:t>l'article</a:t>
            </a:r>
            <a:r>
              <a:rPr lang="es-ES" sz="1400" dirty="0" smtClean="0"/>
              <a:t> 73.1.</a:t>
            </a:r>
          </a:p>
          <a:p>
            <a:pPr algn="just"/>
            <a:r>
              <a:rPr lang="es-ES" sz="1400" dirty="0" smtClean="0"/>
              <a:t>3. </a:t>
            </a:r>
            <a:r>
              <a:rPr lang="es-ES" sz="1400" dirty="0" err="1" smtClean="0"/>
              <a:t>Els</a:t>
            </a:r>
            <a:r>
              <a:rPr lang="es-ES" sz="1400" dirty="0" smtClean="0"/>
              <a:t> </a:t>
            </a:r>
            <a:r>
              <a:rPr lang="es-ES" sz="1400" dirty="0" err="1" smtClean="0"/>
              <a:t>certificats</a:t>
            </a:r>
            <a:r>
              <a:rPr lang="es-ES" sz="1400" dirty="0" smtClean="0"/>
              <a:t> de </a:t>
            </a:r>
            <a:r>
              <a:rPr lang="es-ES" sz="1400" dirty="0" err="1" smtClean="0"/>
              <a:t>règim</a:t>
            </a:r>
            <a:r>
              <a:rPr lang="es-ES" sz="1400" dirty="0" smtClean="0"/>
              <a:t> </a:t>
            </a:r>
            <a:r>
              <a:rPr lang="es-ES" sz="1400" dirty="0" err="1" smtClean="0"/>
              <a:t>urbanístic</a:t>
            </a:r>
            <a:r>
              <a:rPr lang="es-ES" sz="1400" dirty="0" smtClean="0"/>
              <a:t>, en cas que es </a:t>
            </a:r>
            <a:r>
              <a:rPr lang="es-ES" sz="1400" dirty="0" err="1" smtClean="0"/>
              <a:t>refereixin</a:t>
            </a:r>
            <a:r>
              <a:rPr lang="es-ES" sz="1400" dirty="0" smtClean="0"/>
              <a:t> a finques que no </a:t>
            </a:r>
            <a:r>
              <a:rPr lang="es-ES" sz="1400" dirty="0" err="1" smtClean="0"/>
              <a:t>siguin</a:t>
            </a:r>
            <a:r>
              <a:rPr lang="es-ES" sz="1400" dirty="0" smtClean="0"/>
              <a:t> susceptibles </a:t>
            </a:r>
            <a:r>
              <a:rPr lang="es-ES" sz="1400" dirty="0" err="1" smtClean="0"/>
              <a:t>d'obtenir</a:t>
            </a:r>
            <a:r>
              <a:rPr lang="es-ES" sz="1400" dirty="0" smtClean="0"/>
              <a:t> </a:t>
            </a:r>
            <a:r>
              <a:rPr lang="es-ES" sz="1400" dirty="0" err="1" smtClean="0"/>
              <a:t>llicència</a:t>
            </a:r>
            <a:r>
              <a:rPr lang="es-ES" sz="1400" dirty="0" smtClean="0"/>
              <a:t> </a:t>
            </a:r>
            <a:r>
              <a:rPr lang="es-ES" sz="1400" dirty="0" err="1" smtClean="0"/>
              <a:t>directament</a:t>
            </a:r>
            <a:r>
              <a:rPr lang="es-ES" sz="1400" dirty="0" smtClean="0"/>
              <a:t>, i també </a:t>
            </a:r>
            <a:r>
              <a:rPr lang="es-ES" sz="1400" dirty="0" err="1" smtClean="0"/>
              <a:t>els</a:t>
            </a:r>
            <a:r>
              <a:rPr lang="es-ES" sz="1400" dirty="0" smtClean="0"/>
              <a:t> informes a </a:t>
            </a:r>
            <a:r>
              <a:rPr lang="es-ES" sz="1400" dirty="0" err="1" smtClean="0"/>
              <a:t>què</a:t>
            </a:r>
            <a:r>
              <a:rPr lang="es-ES" sz="1400" dirty="0" smtClean="0"/>
              <a:t> fa </a:t>
            </a:r>
            <a:r>
              <a:rPr lang="es-ES" sz="1400" dirty="0" err="1" smtClean="0"/>
              <a:t>referència</a:t>
            </a:r>
            <a:r>
              <a:rPr lang="es-ES" sz="1400" dirty="0" smtClean="0"/>
              <a:t> </a:t>
            </a:r>
            <a:r>
              <a:rPr lang="es-ES" sz="1400" dirty="0" err="1" smtClean="0"/>
              <a:t>l'article</a:t>
            </a:r>
            <a:r>
              <a:rPr lang="es-ES" sz="1400" dirty="0" smtClean="0"/>
              <a:t> 75 </a:t>
            </a:r>
            <a:r>
              <a:rPr lang="es-ES" sz="1400" dirty="0" err="1" smtClean="0"/>
              <a:t>tenen</a:t>
            </a:r>
            <a:r>
              <a:rPr lang="es-ES" sz="1400" dirty="0" smtClean="0"/>
              <a:t> una </a:t>
            </a:r>
            <a:r>
              <a:rPr lang="es-ES" sz="1400" dirty="0" err="1" smtClean="0"/>
              <a:t>vigència</a:t>
            </a:r>
            <a:r>
              <a:rPr lang="es-ES" sz="1400" dirty="0" smtClean="0"/>
              <a:t> de </a:t>
            </a:r>
            <a:r>
              <a:rPr lang="es-ES" sz="1400" dirty="0" err="1" smtClean="0"/>
              <a:t>sis</a:t>
            </a:r>
            <a:r>
              <a:rPr lang="es-ES" sz="1400" dirty="0" smtClean="0"/>
              <a:t> </a:t>
            </a:r>
            <a:r>
              <a:rPr lang="es-ES" sz="1400" dirty="0" err="1" smtClean="0"/>
              <a:t>mesos</a:t>
            </a:r>
            <a:r>
              <a:rPr lang="es-ES" sz="1400" dirty="0" smtClean="0"/>
              <a:t>, i </a:t>
            </a:r>
            <a:r>
              <a:rPr lang="es-ES" sz="1400" dirty="0" err="1" smtClean="0"/>
              <a:t>l'alteració</a:t>
            </a:r>
            <a:r>
              <a:rPr lang="es-ES" sz="1400" dirty="0" smtClean="0"/>
              <a:t>, </a:t>
            </a:r>
            <a:r>
              <a:rPr lang="es-ES" sz="1400" dirty="0" err="1" smtClean="0"/>
              <a:t>dins</a:t>
            </a:r>
            <a:r>
              <a:rPr lang="es-ES" sz="1400" dirty="0" smtClean="0"/>
              <a:t> </a:t>
            </a:r>
            <a:r>
              <a:rPr lang="es-ES" sz="1400" dirty="0" err="1" smtClean="0"/>
              <a:t>d'aquest</a:t>
            </a:r>
            <a:r>
              <a:rPr lang="es-ES" sz="1400" dirty="0" smtClean="0"/>
              <a:t> </a:t>
            </a:r>
            <a:r>
              <a:rPr lang="es-ES" sz="1400" dirty="0" err="1" smtClean="0"/>
              <a:t>termini</a:t>
            </a:r>
            <a:r>
              <a:rPr lang="es-ES" sz="1400" dirty="0" smtClean="0"/>
              <a:t>, de les </a:t>
            </a:r>
            <a:r>
              <a:rPr lang="es-ES" sz="1400" dirty="0" err="1" smtClean="0"/>
              <a:t>determinacions</a:t>
            </a:r>
            <a:r>
              <a:rPr lang="es-ES" sz="1400" dirty="0" smtClean="0"/>
              <a:t> i </a:t>
            </a:r>
            <a:r>
              <a:rPr lang="es-ES" sz="1400" dirty="0" err="1" smtClean="0"/>
              <a:t>previsions</a:t>
            </a:r>
            <a:r>
              <a:rPr lang="es-ES" sz="1400" dirty="0" smtClean="0"/>
              <a:t> que es </a:t>
            </a:r>
            <a:r>
              <a:rPr lang="es-ES" sz="1400" dirty="0" err="1" smtClean="0"/>
              <a:t>facin</a:t>
            </a:r>
            <a:r>
              <a:rPr lang="es-ES" sz="1400" dirty="0" smtClean="0"/>
              <a:t> constar en </a:t>
            </a:r>
            <a:r>
              <a:rPr lang="es-ES" sz="1400" dirty="0" err="1" smtClean="0"/>
              <a:t>aquests</a:t>
            </a:r>
            <a:r>
              <a:rPr lang="es-ES" sz="1400" dirty="0" smtClean="0"/>
              <a:t> </a:t>
            </a:r>
            <a:r>
              <a:rPr lang="es-ES" sz="1400" dirty="0" err="1" smtClean="0"/>
              <a:t>documents</a:t>
            </a:r>
            <a:r>
              <a:rPr lang="es-ES" sz="1400" dirty="0" smtClean="0"/>
              <a:t>, </a:t>
            </a:r>
            <a:r>
              <a:rPr lang="es-ES" sz="1400" dirty="0" err="1" smtClean="0"/>
              <a:t>pot</a:t>
            </a:r>
            <a:r>
              <a:rPr lang="es-ES" sz="1400" dirty="0" smtClean="0"/>
              <a:t> donar </a:t>
            </a:r>
            <a:r>
              <a:rPr lang="es-ES" sz="1400" dirty="0" err="1" smtClean="0"/>
              <a:t>dret</a:t>
            </a:r>
            <a:r>
              <a:rPr lang="es-ES" sz="1400" dirty="0" smtClean="0"/>
              <a:t> a les persones </a:t>
            </a:r>
            <a:r>
              <a:rPr lang="es-ES" sz="1400" dirty="0" err="1" smtClean="0"/>
              <a:t>titulars</a:t>
            </a:r>
            <a:r>
              <a:rPr lang="es-ES" sz="1400" dirty="0" smtClean="0"/>
              <a:t> del </a:t>
            </a:r>
            <a:r>
              <a:rPr lang="es-ES" sz="1400" dirty="0" err="1" smtClean="0"/>
              <a:t>dret</a:t>
            </a:r>
            <a:r>
              <a:rPr lang="es-ES" sz="1400" dirty="0" smtClean="0"/>
              <a:t> </a:t>
            </a:r>
            <a:r>
              <a:rPr lang="es-ES" sz="1400" dirty="0" err="1" smtClean="0"/>
              <a:t>d'iniciativa</a:t>
            </a:r>
            <a:r>
              <a:rPr lang="es-ES" sz="1400" dirty="0" smtClean="0"/>
              <a:t> a la </a:t>
            </a:r>
            <a:r>
              <a:rPr lang="es-ES" sz="1400" dirty="0" err="1" smtClean="0"/>
              <a:t>indemnització</a:t>
            </a:r>
            <a:r>
              <a:rPr lang="es-ES" sz="1400" dirty="0" smtClean="0"/>
              <a:t> de les </a:t>
            </a:r>
            <a:r>
              <a:rPr lang="es-ES" sz="1400" dirty="0" err="1" smtClean="0"/>
              <a:t>despeses</a:t>
            </a:r>
            <a:r>
              <a:rPr lang="es-ES" sz="1400" dirty="0" smtClean="0"/>
              <a:t> en </a:t>
            </a:r>
            <a:r>
              <a:rPr lang="es-ES" sz="1400" dirty="0" err="1" smtClean="0"/>
              <a:t>què</a:t>
            </a:r>
            <a:r>
              <a:rPr lang="es-ES" sz="1400" dirty="0" smtClean="0"/>
              <a:t> </a:t>
            </a:r>
            <a:r>
              <a:rPr lang="es-ES" sz="1400" dirty="0" err="1" smtClean="0"/>
              <a:t>hagin</a:t>
            </a:r>
            <a:r>
              <a:rPr lang="es-ES" sz="1400" dirty="0" smtClean="0"/>
              <a:t> </a:t>
            </a:r>
            <a:r>
              <a:rPr lang="es-ES" sz="1400" dirty="0" err="1" smtClean="0"/>
              <a:t>incorregut</a:t>
            </a:r>
            <a:r>
              <a:rPr lang="es-ES" sz="1400" dirty="0" smtClean="0"/>
              <a:t> per </a:t>
            </a:r>
            <a:r>
              <a:rPr lang="es-ES" sz="1400" dirty="0" err="1" smtClean="0"/>
              <a:t>l'elaboració</a:t>
            </a:r>
            <a:r>
              <a:rPr lang="es-ES" sz="1400" dirty="0" smtClean="0"/>
              <a:t> </a:t>
            </a:r>
            <a:r>
              <a:rPr lang="es-ES" sz="1400" dirty="0" err="1" smtClean="0"/>
              <a:t>dels</a:t>
            </a:r>
            <a:r>
              <a:rPr lang="es-ES" sz="1400" dirty="0" smtClean="0"/>
              <a:t> </a:t>
            </a:r>
            <a:r>
              <a:rPr lang="es-ES" sz="1400" dirty="0" err="1" smtClean="0"/>
              <a:t>projectes</a:t>
            </a:r>
            <a:r>
              <a:rPr lang="es-ES" sz="1400" dirty="0" smtClean="0"/>
              <a:t> que </a:t>
            </a:r>
            <a:r>
              <a:rPr lang="es-ES" sz="1400" dirty="0" err="1" smtClean="0"/>
              <a:t>esdevinguin</a:t>
            </a:r>
            <a:r>
              <a:rPr lang="es-ES" sz="1400" dirty="0" smtClean="0"/>
              <a:t> </a:t>
            </a:r>
            <a:r>
              <a:rPr lang="es-ES" sz="1400" dirty="0" err="1" smtClean="0"/>
              <a:t>inútils</a:t>
            </a:r>
            <a:r>
              <a:rPr lang="es-ES" sz="1400" dirty="0" smtClean="0"/>
              <a:t>.</a:t>
            </a:r>
          </a:p>
          <a:p>
            <a:pPr algn="just"/>
            <a:endParaRPr lang="es-ES" sz="1400" dirty="0" smtClean="0"/>
          </a:p>
          <a:p>
            <a:endParaRPr lang="es-ES" dirty="0" smtClean="0"/>
          </a:p>
          <a:p>
            <a:endParaRPr lang="es-ES" dirty="0"/>
          </a:p>
        </p:txBody>
      </p:sp>
      <p:sp>
        <p:nvSpPr>
          <p:cNvPr id="13"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11 Rectángulo"/>
          <p:cNvSpPr/>
          <p:nvPr/>
        </p:nvSpPr>
        <p:spPr>
          <a:xfrm>
            <a:off x="314960" y="667782"/>
            <a:ext cx="8524240" cy="5724644"/>
          </a:xfrm>
          <a:prstGeom prst="rect">
            <a:avLst/>
          </a:prstGeom>
        </p:spPr>
        <p:txBody>
          <a:bodyPr wrap="square">
            <a:spAutoFit/>
          </a:bodyPr>
          <a:lstStyle/>
          <a:p>
            <a:r>
              <a:rPr lang="es-ES" sz="1200" b="1" dirty="0" err="1" smtClean="0"/>
              <a:t>Article</a:t>
            </a:r>
            <a:r>
              <a:rPr lang="es-ES" sz="1200" b="1" dirty="0" smtClean="0"/>
              <a:t> 20 DECRET 305/2006, de 18 de </a:t>
            </a:r>
            <a:r>
              <a:rPr lang="es-ES" sz="1200" b="1" dirty="0" err="1" smtClean="0"/>
              <a:t>juliol</a:t>
            </a:r>
            <a:r>
              <a:rPr lang="es-ES" sz="1200" b="1" dirty="0" smtClean="0"/>
              <a:t>, </a:t>
            </a:r>
            <a:r>
              <a:rPr lang="es-ES" sz="1200" b="1" dirty="0" err="1" smtClean="0"/>
              <a:t>pel</a:t>
            </a:r>
            <a:r>
              <a:rPr lang="es-ES" sz="1200" b="1" dirty="0" smtClean="0"/>
              <a:t> </a:t>
            </a:r>
            <a:r>
              <a:rPr lang="es-ES" sz="1200" b="1" dirty="0" err="1" smtClean="0"/>
              <a:t>qual</a:t>
            </a:r>
            <a:r>
              <a:rPr lang="es-ES" sz="1200" b="1" dirty="0" smtClean="0"/>
              <a:t> </a:t>
            </a:r>
            <a:r>
              <a:rPr lang="es-ES" sz="1200" b="1" dirty="0" err="1" smtClean="0"/>
              <a:t>s'aprova</a:t>
            </a:r>
            <a:r>
              <a:rPr lang="es-ES" sz="1200" b="1" dirty="0" smtClean="0"/>
              <a:t> el </a:t>
            </a:r>
            <a:r>
              <a:rPr lang="es-ES" sz="1200" b="1" dirty="0" err="1" smtClean="0"/>
              <a:t>Reglament</a:t>
            </a:r>
            <a:r>
              <a:rPr lang="es-ES" sz="1200" b="1" dirty="0" smtClean="0"/>
              <a:t> de la </a:t>
            </a:r>
            <a:r>
              <a:rPr lang="es-ES" sz="1200" b="1" dirty="0" err="1" smtClean="0"/>
              <a:t>Llei</a:t>
            </a:r>
            <a:r>
              <a:rPr lang="es-ES" sz="1200" b="1" dirty="0" smtClean="0"/>
              <a:t> </a:t>
            </a:r>
            <a:r>
              <a:rPr lang="es-ES" sz="1200" b="1" dirty="0" err="1" smtClean="0"/>
              <a:t>d'urbanisme</a:t>
            </a:r>
            <a:endParaRPr lang="es-ES" sz="1200" b="1" dirty="0" smtClean="0"/>
          </a:p>
          <a:p>
            <a:endParaRPr lang="es-ES" sz="1200" b="1" i="1" dirty="0" smtClean="0"/>
          </a:p>
          <a:p>
            <a:r>
              <a:rPr lang="es-ES" sz="1200" i="1" dirty="0" err="1" smtClean="0"/>
              <a:t>Certificats</a:t>
            </a:r>
            <a:r>
              <a:rPr lang="es-ES" sz="1200" i="1" dirty="0" smtClean="0"/>
              <a:t> </a:t>
            </a:r>
            <a:r>
              <a:rPr lang="es-ES" sz="1200" i="1" dirty="0" err="1" smtClean="0"/>
              <a:t>d'aprofitament</a:t>
            </a:r>
            <a:r>
              <a:rPr lang="es-ES" sz="1200" i="1" dirty="0" smtClean="0"/>
              <a:t> </a:t>
            </a:r>
            <a:r>
              <a:rPr lang="es-ES" sz="1200" i="1" dirty="0" err="1" smtClean="0"/>
              <a:t>urbanístic</a:t>
            </a:r>
            <a:endParaRPr lang="es-ES" sz="1200" i="1" dirty="0" smtClean="0"/>
          </a:p>
          <a:p>
            <a:r>
              <a:rPr lang="es-ES" sz="1200" i="1" dirty="0" smtClean="0"/>
              <a:t>20.1 Les persones </a:t>
            </a:r>
            <a:r>
              <a:rPr lang="es-ES" sz="1200" i="1" dirty="0" err="1" smtClean="0"/>
              <a:t>interessades</a:t>
            </a:r>
            <a:r>
              <a:rPr lang="es-ES" sz="1200" i="1" dirty="0" smtClean="0"/>
              <a:t> poden </a:t>
            </a:r>
            <a:r>
              <a:rPr lang="es-ES" sz="1200" i="1" dirty="0" err="1" smtClean="0"/>
              <a:t>demanar</a:t>
            </a:r>
            <a:r>
              <a:rPr lang="es-ES" sz="1200" i="1" dirty="0" smtClean="0"/>
              <a:t> </a:t>
            </a:r>
            <a:r>
              <a:rPr lang="es-ES" sz="1200" i="1" dirty="0" err="1" smtClean="0"/>
              <a:t>l'emissió</a:t>
            </a:r>
            <a:r>
              <a:rPr lang="es-ES" sz="1200" i="1" dirty="0" smtClean="0"/>
              <a:t> de </a:t>
            </a:r>
            <a:r>
              <a:rPr lang="es-ES" sz="1200" i="1" dirty="0" err="1" smtClean="0"/>
              <a:t>certificats</a:t>
            </a:r>
            <a:r>
              <a:rPr lang="es-ES" sz="1200" i="1" dirty="0" smtClean="0"/>
              <a:t> </a:t>
            </a:r>
            <a:r>
              <a:rPr lang="es-ES" sz="1200" i="1" dirty="0" err="1" smtClean="0"/>
              <a:t>d'aprofitament</a:t>
            </a:r>
            <a:r>
              <a:rPr lang="es-ES" sz="1200" i="1" dirty="0" smtClean="0"/>
              <a:t> </a:t>
            </a:r>
            <a:r>
              <a:rPr lang="es-ES" sz="1200" i="1" dirty="0" err="1" smtClean="0"/>
              <a:t>urbanístic</a:t>
            </a:r>
            <a:r>
              <a:rPr lang="es-ES" sz="1200" i="1" dirty="0" smtClean="0"/>
              <a:t> </a:t>
            </a:r>
            <a:r>
              <a:rPr lang="es-ES" sz="1200" i="1" dirty="0" err="1" smtClean="0"/>
              <a:t>d'una</a:t>
            </a:r>
            <a:r>
              <a:rPr lang="es-ES" sz="1200" i="1" dirty="0" smtClean="0"/>
              <a:t> o </a:t>
            </a:r>
            <a:r>
              <a:rPr lang="es-ES" sz="1200" i="1" dirty="0" err="1" smtClean="0"/>
              <a:t>d'unes</a:t>
            </a:r>
            <a:r>
              <a:rPr lang="es-ES" sz="1200" i="1" dirty="0" smtClean="0"/>
              <a:t> finques concretes a </a:t>
            </a:r>
            <a:r>
              <a:rPr lang="es-ES" sz="1200" i="1" dirty="0" err="1" smtClean="0"/>
              <a:t>l'ajuntament</a:t>
            </a:r>
            <a:r>
              <a:rPr lang="es-ES" sz="1200" i="1" dirty="0" smtClean="0"/>
              <a:t> </a:t>
            </a:r>
            <a:r>
              <a:rPr lang="es-ES" sz="1200" i="1" dirty="0" err="1" smtClean="0"/>
              <a:t>competent</a:t>
            </a:r>
            <a:r>
              <a:rPr lang="es-ES" sz="1200" i="1" dirty="0" smtClean="0"/>
              <a:t>, que ha de notificar el </a:t>
            </a:r>
            <a:r>
              <a:rPr lang="es-ES" sz="1200" i="1" dirty="0" err="1" smtClean="0"/>
              <a:t>certificat</a:t>
            </a:r>
            <a:r>
              <a:rPr lang="es-ES" sz="1200" i="1" dirty="0" smtClean="0"/>
              <a:t> </a:t>
            </a:r>
            <a:r>
              <a:rPr lang="es-ES" sz="1200" i="1" dirty="0" err="1" smtClean="0"/>
              <a:t>pertinent</a:t>
            </a:r>
            <a:r>
              <a:rPr lang="es-ES" sz="1200" i="1" dirty="0" smtClean="0"/>
              <a:t>, </a:t>
            </a:r>
            <a:r>
              <a:rPr lang="es-ES" sz="1200" i="1" dirty="0" err="1" smtClean="0"/>
              <a:t>subscrit</a:t>
            </a:r>
            <a:r>
              <a:rPr lang="es-ES" sz="1200" i="1" dirty="0" smtClean="0"/>
              <a:t> </a:t>
            </a:r>
            <a:r>
              <a:rPr lang="es-ES" sz="1200" i="1" dirty="0" err="1" smtClean="0"/>
              <a:t>pel</a:t>
            </a:r>
            <a:r>
              <a:rPr lang="es-ES" sz="1200" i="1" dirty="0" smtClean="0"/>
              <a:t> </a:t>
            </a:r>
            <a:r>
              <a:rPr lang="es-ES" sz="1200" i="1" dirty="0" err="1" smtClean="0"/>
              <a:t>secretari</a:t>
            </a:r>
            <a:r>
              <a:rPr lang="es-ES" sz="1200" i="1" dirty="0" smtClean="0"/>
              <a:t> o </a:t>
            </a:r>
            <a:r>
              <a:rPr lang="es-ES" sz="1200" i="1" dirty="0" err="1" smtClean="0"/>
              <a:t>secretària</a:t>
            </a:r>
            <a:r>
              <a:rPr lang="es-ES" sz="1200" i="1" dirty="0" smtClean="0"/>
              <a:t> de </a:t>
            </a:r>
            <a:r>
              <a:rPr lang="es-ES" sz="1200" i="1" dirty="0" err="1" smtClean="0"/>
              <a:t>l'ajuntament</a:t>
            </a:r>
            <a:r>
              <a:rPr lang="es-ES" sz="1200" i="1" dirty="0" smtClean="0"/>
              <a:t>, en el </a:t>
            </a:r>
            <a:r>
              <a:rPr lang="es-ES" sz="1200" i="1" dirty="0" err="1" smtClean="0"/>
              <a:t>termini</a:t>
            </a:r>
            <a:r>
              <a:rPr lang="es-ES" sz="1200" i="1" dirty="0" smtClean="0"/>
              <a:t> </a:t>
            </a:r>
            <a:r>
              <a:rPr lang="es-ES" sz="1200" i="1" dirty="0" err="1" smtClean="0"/>
              <a:t>d'un</a:t>
            </a:r>
            <a:r>
              <a:rPr lang="es-ES" sz="1200" i="1" dirty="0" smtClean="0"/>
              <a:t> mes des de la </a:t>
            </a:r>
            <a:r>
              <a:rPr lang="es-ES" sz="1200" i="1" dirty="0" err="1" smtClean="0"/>
              <a:t>presentació</a:t>
            </a:r>
            <a:r>
              <a:rPr lang="es-ES" sz="1200" i="1" dirty="0" smtClean="0"/>
              <a:t> de la </a:t>
            </a:r>
            <a:r>
              <a:rPr lang="es-ES" sz="1200" i="1" dirty="0" err="1" smtClean="0"/>
              <a:t>sol·licitud</a:t>
            </a:r>
            <a:r>
              <a:rPr lang="es-ES" sz="1200" i="1" dirty="0" smtClean="0"/>
              <a:t> en el registre general de </a:t>
            </a:r>
            <a:r>
              <a:rPr lang="es-ES" sz="1200" i="1" dirty="0" err="1" smtClean="0"/>
              <a:t>l'ajuntament</a:t>
            </a:r>
            <a:r>
              <a:rPr lang="es-ES" sz="1200" i="1" dirty="0" smtClean="0"/>
              <a:t>. En cas de finques no </a:t>
            </a:r>
            <a:r>
              <a:rPr lang="es-ES" sz="1200" i="1" dirty="0" err="1" smtClean="0"/>
              <a:t>contigües</a:t>
            </a:r>
            <a:r>
              <a:rPr lang="es-ES" sz="1200" i="1" dirty="0" smtClean="0"/>
              <a:t>, </a:t>
            </a:r>
            <a:r>
              <a:rPr lang="es-ES" sz="1200" i="1" dirty="0" err="1" smtClean="0"/>
              <a:t>s'ha</a:t>
            </a:r>
            <a:r>
              <a:rPr lang="es-ES" sz="1200" i="1" dirty="0" smtClean="0"/>
              <a:t> de </a:t>
            </a:r>
            <a:r>
              <a:rPr lang="es-ES" sz="1200" i="1" dirty="0" err="1" smtClean="0"/>
              <a:t>sol·licitar</a:t>
            </a:r>
            <a:r>
              <a:rPr lang="es-ES" sz="1200" i="1" dirty="0" smtClean="0"/>
              <a:t> i </a:t>
            </a:r>
            <a:r>
              <a:rPr lang="es-ES" sz="1200" i="1" dirty="0" err="1" smtClean="0"/>
              <a:t>emetre</a:t>
            </a:r>
            <a:r>
              <a:rPr lang="es-ES" sz="1200" i="1" dirty="0" smtClean="0"/>
              <a:t> un </a:t>
            </a:r>
            <a:r>
              <a:rPr lang="es-ES" sz="1200" i="1" dirty="0" err="1" smtClean="0"/>
              <a:t>certificat</a:t>
            </a:r>
            <a:r>
              <a:rPr lang="es-ES" sz="1200" i="1" dirty="0" smtClean="0"/>
              <a:t> per a cada una </a:t>
            </a:r>
            <a:r>
              <a:rPr lang="es-ES" sz="1200" i="1" dirty="0" err="1" smtClean="0"/>
              <a:t>d'elles</a:t>
            </a:r>
            <a:r>
              <a:rPr lang="es-ES" sz="1200" i="1" dirty="0" smtClean="0"/>
              <a:t>.</a:t>
            </a:r>
            <a:br>
              <a:rPr lang="es-ES" sz="1200" i="1" dirty="0" smtClean="0"/>
            </a:br>
            <a:r>
              <a:rPr lang="es-ES" sz="1200" i="1" dirty="0" smtClean="0"/>
              <a:t>20.2 El </a:t>
            </a:r>
            <a:r>
              <a:rPr lang="es-ES" sz="1200" i="1" dirty="0" err="1" smtClean="0"/>
              <a:t>certificat</a:t>
            </a:r>
            <a:r>
              <a:rPr lang="es-ES" sz="1200" i="1" dirty="0" smtClean="0"/>
              <a:t> </a:t>
            </a:r>
            <a:r>
              <a:rPr lang="es-ES" sz="1200" i="1" dirty="0" err="1" smtClean="0"/>
              <a:t>d'aprofitament</a:t>
            </a:r>
            <a:r>
              <a:rPr lang="es-ES" sz="1200" i="1" dirty="0" smtClean="0"/>
              <a:t> </a:t>
            </a:r>
            <a:r>
              <a:rPr lang="es-ES" sz="1200" i="1" dirty="0" err="1" smtClean="0"/>
              <a:t>urbanístic</a:t>
            </a:r>
            <a:r>
              <a:rPr lang="es-ES" sz="1200" i="1" dirty="0" smtClean="0"/>
              <a:t> a </a:t>
            </a:r>
            <a:r>
              <a:rPr lang="es-ES" sz="1200" i="1" dirty="0" err="1" smtClean="0"/>
              <a:t>què</a:t>
            </a:r>
            <a:r>
              <a:rPr lang="es-ES" sz="1200" i="1" dirty="0" smtClean="0"/>
              <a:t> es </a:t>
            </a:r>
            <a:r>
              <a:rPr lang="es-ES" sz="1200" i="1" dirty="0" err="1" smtClean="0"/>
              <a:t>refereix</a:t>
            </a:r>
            <a:r>
              <a:rPr lang="es-ES" sz="1200" i="1" dirty="0" smtClean="0"/>
              <a:t> </a:t>
            </a:r>
            <a:r>
              <a:rPr lang="es-ES" sz="1200" i="1" dirty="0" err="1" smtClean="0"/>
              <a:t>l'apartat</a:t>
            </a:r>
            <a:r>
              <a:rPr lang="es-ES" sz="1200" i="1" dirty="0" smtClean="0"/>
              <a:t> anterior ha </a:t>
            </a:r>
            <a:r>
              <a:rPr lang="es-ES" sz="1200" i="1" dirty="0" err="1" smtClean="0"/>
              <a:t>d'expressar</a:t>
            </a:r>
            <a:r>
              <a:rPr lang="es-ES" sz="1200" i="1" dirty="0" smtClean="0"/>
              <a:t> </a:t>
            </a:r>
            <a:r>
              <a:rPr lang="es-ES" sz="1200" i="1" dirty="0" err="1" smtClean="0"/>
              <a:t>quin</a:t>
            </a:r>
            <a:r>
              <a:rPr lang="es-ES" sz="1200" i="1" dirty="0" smtClean="0"/>
              <a:t> </a:t>
            </a:r>
            <a:r>
              <a:rPr lang="es-ES" sz="1200" i="1" dirty="0" err="1" smtClean="0"/>
              <a:t>és</a:t>
            </a:r>
            <a:r>
              <a:rPr lang="es-ES" sz="1200" i="1" dirty="0" smtClean="0"/>
              <a:t> el </a:t>
            </a:r>
            <a:r>
              <a:rPr lang="es-ES" sz="1200" i="1" dirty="0" err="1" smtClean="0"/>
              <a:t>règim</a:t>
            </a:r>
            <a:r>
              <a:rPr lang="es-ES" sz="1200" i="1" dirty="0" smtClean="0"/>
              <a:t> </a:t>
            </a:r>
            <a:r>
              <a:rPr lang="es-ES" sz="1200" i="1" dirty="0" err="1" smtClean="0"/>
              <a:t>urbanístic</a:t>
            </a:r>
            <a:r>
              <a:rPr lang="es-ES" sz="1200" i="1" dirty="0" smtClean="0"/>
              <a:t> aplicable a la finca o finques en el </a:t>
            </a:r>
            <a:r>
              <a:rPr lang="es-ES" sz="1200" i="1" dirty="0" err="1" smtClean="0"/>
              <a:t>moment</a:t>
            </a:r>
            <a:r>
              <a:rPr lang="es-ES" sz="1200" i="1" dirty="0" smtClean="0"/>
              <a:t> de la </a:t>
            </a:r>
            <a:r>
              <a:rPr lang="es-ES" sz="1200" i="1" dirty="0" err="1" smtClean="0"/>
              <a:t>seva</a:t>
            </a:r>
            <a:r>
              <a:rPr lang="es-ES" sz="1200" i="1" dirty="0" smtClean="0"/>
              <a:t> </a:t>
            </a:r>
            <a:r>
              <a:rPr lang="es-ES" sz="1200" i="1" dirty="0" err="1" smtClean="0"/>
              <a:t>sol·licitud</a:t>
            </a:r>
            <a:r>
              <a:rPr lang="es-ES" sz="1200" i="1" dirty="0" smtClean="0"/>
              <a:t>, </a:t>
            </a:r>
            <a:r>
              <a:rPr lang="es-ES" sz="1200" i="1" dirty="0" err="1" smtClean="0"/>
              <a:t>tot</a:t>
            </a:r>
            <a:r>
              <a:rPr lang="es-ES" sz="1200" i="1" dirty="0" smtClean="0"/>
              <a:t> </a:t>
            </a:r>
            <a:r>
              <a:rPr lang="es-ES" sz="1200" i="1" dirty="0" err="1" smtClean="0"/>
              <a:t>indicant</a:t>
            </a:r>
            <a:r>
              <a:rPr lang="es-ES" sz="1200" i="1" dirty="0" smtClean="0"/>
              <a:t>:</a:t>
            </a:r>
            <a:br>
              <a:rPr lang="es-ES" sz="1200" i="1" dirty="0" smtClean="0"/>
            </a:br>
            <a:r>
              <a:rPr lang="es-ES" sz="1200" i="1" dirty="0" smtClean="0"/>
              <a:t>a) </a:t>
            </a:r>
            <a:r>
              <a:rPr lang="es-ES" sz="1200" i="1" dirty="0" err="1" smtClean="0"/>
              <a:t>Els</a:t>
            </a:r>
            <a:r>
              <a:rPr lang="es-ES" sz="1200" i="1" dirty="0" smtClean="0"/>
              <a:t> </a:t>
            </a:r>
            <a:r>
              <a:rPr lang="es-ES" sz="1200" i="1" dirty="0" err="1" smtClean="0"/>
              <a:t>instruments</a:t>
            </a:r>
            <a:r>
              <a:rPr lang="es-ES" sz="1200" i="1" dirty="0" smtClean="0"/>
              <a:t> de </a:t>
            </a:r>
            <a:r>
              <a:rPr lang="es-ES" sz="1200" i="1" dirty="0" err="1" smtClean="0"/>
              <a:t>planejament</a:t>
            </a:r>
            <a:r>
              <a:rPr lang="es-ES" sz="1200" i="1" dirty="0" smtClean="0"/>
              <a:t> i </a:t>
            </a:r>
            <a:r>
              <a:rPr lang="es-ES" sz="1200" i="1" dirty="0" err="1" smtClean="0"/>
              <a:t>gestió</a:t>
            </a:r>
            <a:r>
              <a:rPr lang="es-ES" sz="1200" i="1" dirty="0" smtClean="0"/>
              <a:t> </a:t>
            </a:r>
            <a:r>
              <a:rPr lang="es-ES" sz="1200" i="1" dirty="0" err="1" smtClean="0"/>
              <a:t>urbanístics</a:t>
            </a:r>
            <a:r>
              <a:rPr lang="es-ES" sz="1200" i="1" dirty="0" smtClean="0"/>
              <a:t> aplicables, </a:t>
            </a:r>
            <a:r>
              <a:rPr lang="es-ES" sz="1200" i="1" dirty="0" err="1" smtClean="0"/>
              <a:t>així</a:t>
            </a:r>
            <a:r>
              <a:rPr lang="es-ES" sz="1200" i="1" dirty="0" smtClean="0"/>
              <a:t> </a:t>
            </a:r>
            <a:r>
              <a:rPr lang="es-ES" sz="1200" i="1" dirty="0" err="1" smtClean="0"/>
              <a:t>com</a:t>
            </a:r>
            <a:r>
              <a:rPr lang="es-ES" sz="1200" i="1" dirty="0" smtClean="0"/>
              <a:t> si </a:t>
            </a:r>
            <a:r>
              <a:rPr lang="es-ES" sz="1200" i="1" dirty="0" err="1" smtClean="0"/>
              <a:t>algun</a:t>
            </a:r>
            <a:r>
              <a:rPr lang="es-ES" sz="1200" i="1" dirty="0" smtClean="0"/>
              <a:t> </a:t>
            </a:r>
            <a:r>
              <a:rPr lang="es-ES" sz="1200" i="1" dirty="0" err="1" smtClean="0"/>
              <a:t>d'ells</a:t>
            </a:r>
            <a:r>
              <a:rPr lang="es-ES" sz="1200" i="1" dirty="0" smtClean="0"/>
              <a:t> </a:t>
            </a:r>
            <a:r>
              <a:rPr lang="es-ES" sz="1200" i="1" dirty="0" err="1" smtClean="0"/>
              <a:t>està</a:t>
            </a:r>
            <a:r>
              <a:rPr lang="es-ES" sz="1200" i="1" dirty="0" smtClean="0"/>
              <a:t> en </a:t>
            </a:r>
            <a:r>
              <a:rPr lang="es-ES" sz="1200" i="1" dirty="0" err="1" smtClean="0"/>
              <a:t>tramitació</a:t>
            </a:r>
            <a:r>
              <a:rPr lang="es-ES" sz="1200" i="1" dirty="0" smtClean="0"/>
              <a:t> o </a:t>
            </a:r>
            <a:r>
              <a:rPr lang="es-ES" sz="1200" i="1" dirty="0" err="1" smtClean="0"/>
              <a:t>subjecte</a:t>
            </a:r>
            <a:r>
              <a:rPr lang="es-ES" sz="1200" i="1" dirty="0" smtClean="0"/>
              <a:t> a </a:t>
            </a:r>
            <a:r>
              <a:rPr lang="es-ES" sz="1200" i="1" dirty="0" err="1" smtClean="0"/>
              <a:t>procediments</a:t>
            </a:r>
            <a:r>
              <a:rPr lang="es-ES" sz="1200" i="1" dirty="0" smtClean="0"/>
              <a:t> de </a:t>
            </a:r>
            <a:r>
              <a:rPr lang="es-ES" sz="1200" i="1" dirty="0" err="1" smtClean="0"/>
              <a:t>revisió</a:t>
            </a:r>
            <a:r>
              <a:rPr lang="es-ES" sz="1200" i="1" dirty="0" smtClean="0"/>
              <a:t> o </a:t>
            </a:r>
            <a:r>
              <a:rPr lang="es-ES" sz="1200" i="1" dirty="0" err="1" smtClean="0"/>
              <a:t>modificació</a:t>
            </a:r>
            <a:r>
              <a:rPr lang="es-ES" sz="1200" i="1" dirty="0" smtClean="0"/>
              <a:t> i, en </a:t>
            </a:r>
            <a:r>
              <a:rPr lang="es-ES" sz="1200" i="1" dirty="0" err="1" smtClean="0"/>
              <a:t>aquest</a:t>
            </a:r>
            <a:r>
              <a:rPr lang="es-ES" sz="1200" i="1" dirty="0" smtClean="0"/>
              <a:t> cas, si </a:t>
            </a:r>
            <a:r>
              <a:rPr lang="es-ES" sz="1200" i="1" dirty="0" err="1" smtClean="0"/>
              <a:t>s'ha</a:t>
            </a:r>
            <a:r>
              <a:rPr lang="es-ES" sz="1200" i="1" dirty="0" smtClean="0"/>
              <a:t> </a:t>
            </a:r>
            <a:r>
              <a:rPr lang="es-ES" sz="1200" i="1" dirty="0" err="1" smtClean="0"/>
              <a:t>acordat</a:t>
            </a:r>
            <a:r>
              <a:rPr lang="es-ES" sz="1200" i="1" dirty="0" smtClean="0"/>
              <a:t> la </a:t>
            </a:r>
            <a:r>
              <a:rPr lang="es-ES" sz="1200" i="1" dirty="0" err="1" smtClean="0"/>
              <a:t>suspensió</a:t>
            </a:r>
            <a:r>
              <a:rPr lang="es-ES" sz="1200" i="1" dirty="0" smtClean="0"/>
              <a:t> de </a:t>
            </a:r>
            <a:r>
              <a:rPr lang="es-ES" sz="1200" i="1" dirty="0" err="1" smtClean="0"/>
              <a:t>tramitacions</a:t>
            </a:r>
            <a:r>
              <a:rPr lang="es-ES" sz="1200" i="1" dirty="0" smtClean="0"/>
              <a:t> i </a:t>
            </a:r>
            <a:r>
              <a:rPr lang="es-ES" sz="1200" i="1" dirty="0" err="1" smtClean="0"/>
              <a:t>d'atorgament</a:t>
            </a:r>
            <a:r>
              <a:rPr lang="es-ES" sz="1200" i="1" dirty="0" smtClean="0"/>
              <a:t> de </a:t>
            </a:r>
            <a:r>
              <a:rPr lang="es-ES" sz="1200" i="1" dirty="0" err="1" smtClean="0"/>
              <a:t>llicències</a:t>
            </a:r>
            <a:r>
              <a:rPr lang="es-ES" sz="1200" i="1" dirty="0" smtClean="0"/>
              <a:t> que regula </a:t>
            </a:r>
            <a:r>
              <a:rPr lang="es-ES" sz="1200" i="1" dirty="0" err="1" smtClean="0"/>
              <a:t>l'article</a:t>
            </a:r>
            <a:r>
              <a:rPr lang="es-ES" sz="1200" i="1" dirty="0" smtClean="0"/>
              <a:t> 71 de la </a:t>
            </a:r>
            <a:r>
              <a:rPr lang="es-ES" sz="1200" i="1" dirty="0" err="1" smtClean="0"/>
              <a:t>Llei</a:t>
            </a:r>
            <a:r>
              <a:rPr lang="es-ES" sz="1200" i="1" dirty="0" smtClean="0"/>
              <a:t> </a:t>
            </a:r>
            <a:r>
              <a:rPr lang="es-ES" sz="1200" i="1" dirty="0" err="1" smtClean="0"/>
              <a:t>d'urbanisme</a:t>
            </a:r>
            <a:r>
              <a:rPr lang="es-ES" sz="1200" i="1" dirty="0" smtClean="0"/>
              <a:t>.</a:t>
            </a:r>
            <a:br>
              <a:rPr lang="es-ES" sz="1200" i="1" dirty="0" smtClean="0"/>
            </a:br>
            <a:r>
              <a:rPr lang="es-ES" sz="1200" i="1" dirty="0" smtClean="0"/>
              <a:t>b) La </a:t>
            </a:r>
            <a:r>
              <a:rPr lang="es-ES" sz="1200" i="1" dirty="0" err="1" smtClean="0"/>
              <a:t>classificació</a:t>
            </a:r>
            <a:r>
              <a:rPr lang="es-ES" sz="1200" i="1" dirty="0" smtClean="0"/>
              <a:t> i la </a:t>
            </a:r>
            <a:r>
              <a:rPr lang="es-ES" sz="1200" i="1" dirty="0" err="1" smtClean="0"/>
              <a:t>qualificació</a:t>
            </a:r>
            <a:r>
              <a:rPr lang="es-ES" sz="1200" i="1" dirty="0" smtClean="0"/>
              <a:t> del </a:t>
            </a:r>
            <a:r>
              <a:rPr lang="es-ES" sz="1200" i="1" dirty="0" err="1" smtClean="0"/>
              <a:t>sòl</a:t>
            </a:r>
            <a:r>
              <a:rPr lang="es-ES" sz="1200" i="1" dirty="0" smtClean="0"/>
              <a:t>, </a:t>
            </a:r>
            <a:r>
              <a:rPr lang="es-ES" sz="1200" i="1" dirty="0" err="1" smtClean="0"/>
              <a:t>amb</a:t>
            </a:r>
            <a:r>
              <a:rPr lang="es-ES" sz="1200" i="1" dirty="0" smtClean="0"/>
              <a:t> </a:t>
            </a:r>
            <a:r>
              <a:rPr lang="es-ES" sz="1200" i="1" dirty="0" err="1" smtClean="0"/>
              <a:t>indicació</a:t>
            </a:r>
            <a:r>
              <a:rPr lang="es-ES" sz="1200" i="1" dirty="0" smtClean="0"/>
              <a:t> </a:t>
            </a:r>
            <a:r>
              <a:rPr lang="es-ES" sz="1200" i="1" dirty="0" err="1" smtClean="0"/>
              <a:t>dels</a:t>
            </a:r>
            <a:r>
              <a:rPr lang="es-ES" sz="1200" i="1" dirty="0" smtClean="0"/>
              <a:t> </a:t>
            </a:r>
            <a:r>
              <a:rPr lang="es-ES" sz="1200" i="1" dirty="0" err="1" smtClean="0"/>
              <a:t>paràmetres</a:t>
            </a:r>
            <a:r>
              <a:rPr lang="es-ES" sz="1200" i="1" dirty="0" smtClean="0"/>
              <a:t> aplicables respecte a </a:t>
            </a:r>
            <a:r>
              <a:rPr lang="es-ES" sz="1200" i="1" dirty="0" err="1" smtClean="0"/>
              <a:t>l'ús</a:t>
            </a:r>
            <a:r>
              <a:rPr lang="es-ES" sz="1200" i="1" dirty="0" smtClean="0"/>
              <a:t> del </a:t>
            </a:r>
            <a:r>
              <a:rPr lang="es-ES" sz="1200" i="1" dirty="0" err="1" smtClean="0"/>
              <a:t>sòl</a:t>
            </a:r>
            <a:r>
              <a:rPr lang="es-ES" sz="1200" i="1" dirty="0" smtClean="0"/>
              <a:t>, les </a:t>
            </a:r>
            <a:r>
              <a:rPr lang="es-ES" sz="1200" i="1" dirty="0" err="1" smtClean="0"/>
              <a:t>condicions</a:t>
            </a:r>
            <a:r>
              <a:rPr lang="es-ES" sz="1200" i="1" dirty="0" smtClean="0"/>
              <a:t> </a:t>
            </a:r>
            <a:r>
              <a:rPr lang="es-ES" sz="1200" i="1" dirty="0" err="1" smtClean="0"/>
              <a:t>d'edificació</a:t>
            </a:r>
            <a:r>
              <a:rPr lang="es-ES" sz="1200" i="1" dirty="0" smtClean="0"/>
              <a:t> i </a:t>
            </a:r>
            <a:r>
              <a:rPr lang="es-ES" sz="1200" i="1" dirty="0" err="1" smtClean="0"/>
              <a:t>l'aprofitament</a:t>
            </a:r>
            <a:r>
              <a:rPr lang="es-ES" sz="1200" i="1" dirty="0" smtClean="0"/>
              <a:t> del </a:t>
            </a:r>
            <a:r>
              <a:rPr lang="es-ES" sz="1200" i="1" dirty="0" err="1" smtClean="0"/>
              <a:t>subsòl</a:t>
            </a:r>
            <a:r>
              <a:rPr lang="es-ES" sz="1200" i="1" dirty="0" smtClean="0"/>
              <a:t>.</a:t>
            </a:r>
            <a:br>
              <a:rPr lang="es-ES" sz="1200" i="1" dirty="0" smtClean="0"/>
            </a:br>
            <a:r>
              <a:rPr lang="es-ES" sz="1200" i="1" dirty="0" smtClean="0"/>
              <a:t>c) Si </a:t>
            </a:r>
            <a:r>
              <a:rPr lang="es-ES" sz="1200" i="1" dirty="0" err="1" smtClean="0"/>
              <a:t>s'escau</a:t>
            </a:r>
            <a:r>
              <a:rPr lang="es-ES" sz="1200" i="1" dirty="0" smtClean="0"/>
              <a:t>, el sector de </a:t>
            </a:r>
            <a:r>
              <a:rPr lang="es-ES" sz="1200" i="1" dirty="0" err="1" smtClean="0"/>
              <a:t>planejament</a:t>
            </a:r>
            <a:r>
              <a:rPr lang="es-ES" sz="1200" i="1" dirty="0" smtClean="0"/>
              <a:t> o el </a:t>
            </a:r>
            <a:r>
              <a:rPr lang="es-ES" sz="1200" i="1" dirty="0" err="1" smtClean="0"/>
              <a:t>polígon</a:t>
            </a:r>
            <a:r>
              <a:rPr lang="es-ES" sz="1200" i="1" dirty="0" smtClean="0"/>
              <a:t> </a:t>
            </a:r>
            <a:r>
              <a:rPr lang="es-ES" sz="1200" i="1" dirty="0" err="1" smtClean="0"/>
              <a:t>d'actuació</a:t>
            </a:r>
            <a:r>
              <a:rPr lang="es-ES" sz="1200" i="1" dirty="0" smtClean="0"/>
              <a:t> urbanística en </a:t>
            </a:r>
            <a:r>
              <a:rPr lang="es-ES" sz="1200" i="1" dirty="0" err="1" smtClean="0"/>
              <a:t>què</a:t>
            </a:r>
            <a:r>
              <a:rPr lang="es-ES" sz="1200" i="1" dirty="0" smtClean="0"/>
              <a:t> </a:t>
            </a:r>
            <a:r>
              <a:rPr lang="es-ES" sz="1200" i="1" dirty="0" err="1" smtClean="0"/>
              <a:t>està</a:t>
            </a:r>
            <a:r>
              <a:rPr lang="es-ES" sz="1200" i="1" dirty="0" smtClean="0"/>
              <a:t> </a:t>
            </a:r>
            <a:r>
              <a:rPr lang="es-ES" sz="1200" i="1" dirty="0" err="1" smtClean="0"/>
              <a:t>inclosa</a:t>
            </a:r>
            <a:r>
              <a:rPr lang="es-ES" sz="1200" i="1" dirty="0" smtClean="0"/>
              <a:t> la finca.</a:t>
            </a:r>
            <a:br>
              <a:rPr lang="es-ES" sz="1200" i="1" dirty="0" smtClean="0"/>
            </a:br>
            <a:r>
              <a:rPr lang="es-ES" sz="1200" i="1" dirty="0" smtClean="0"/>
              <a:t>d) Les </a:t>
            </a:r>
            <a:r>
              <a:rPr lang="es-ES" sz="1200" i="1" dirty="0" err="1" smtClean="0"/>
              <a:t>altres</a:t>
            </a:r>
            <a:r>
              <a:rPr lang="es-ES" sz="1200" i="1" dirty="0" smtClean="0"/>
              <a:t> </a:t>
            </a:r>
            <a:r>
              <a:rPr lang="es-ES" sz="1200" i="1" dirty="0" err="1" smtClean="0"/>
              <a:t>determinacions</a:t>
            </a:r>
            <a:r>
              <a:rPr lang="es-ES" sz="1200" i="1" dirty="0" smtClean="0"/>
              <a:t> </a:t>
            </a:r>
            <a:r>
              <a:rPr lang="es-ES" sz="1200" i="1" dirty="0" err="1" smtClean="0"/>
              <a:t>urbanístiques</a:t>
            </a:r>
            <a:r>
              <a:rPr lang="es-ES" sz="1200" i="1" dirty="0" smtClean="0"/>
              <a:t> </a:t>
            </a:r>
            <a:r>
              <a:rPr lang="es-ES" sz="1200" i="1" dirty="0" err="1" smtClean="0"/>
              <a:t>significatives</a:t>
            </a:r>
            <a:r>
              <a:rPr lang="es-ES" sz="1200" i="1" dirty="0" smtClean="0"/>
              <a:t> que </a:t>
            </a:r>
            <a:r>
              <a:rPr lang="es-ES" sz="1200" i="1" dirty="0" err="1" smtClean="0"/>
              <a:t>condicionin</a:t>
            </a:r>
            <a:r>
              <a:rPr lang="es-ES" sz="1200" i="1" dirty="0" smtClean="0"/>
              <a:t> </a:t>
            </a:r>
            <a:r>
              <a:rPr lang="es-ES" sz="1200" i="1" dirty="0" err="1" smtClean="0"/>
              <a:t>l'aprofitament</a:t>
            </a:r>
            <a:r>
              <a:rPr lang="es-ES" sz="1200" i="1" dirty="0" smtClean="0"/>
              <a:t> i </a:t>
            </a:r>
            <a:r>
              <a:rPr lang="es-ES" sz="1200" i="1" dirty="0" err="1" smtClean="0"/>
              <a:t>l'ús</a:t>
            </a:r>
            <a:r>
              <a:rPr lang="es-ES" sz="1200" i="1" dirty="0" smtClean="0"/>
              <a:t> del </a:t>
            </a:r>
            <a:r>
              <a:rPr lang="es-ES" sz="1200" i="1" dirty="0" err="1" smtClean="0"/>
              <a:t>terreny</a:t>
            </a:r>
            <a:r>
              <a:rPr lang="es-ES" sz="1200" i="1" dirty="0" smtClean="0"/>
              <a:t>.</a:t>
            </a:r>
            <a:br>
              <a:rPr lang="es-ES" sz="1200" i="1" dirty="0" smtClean="0"/>
            </a:br>
            <a:r>
              <a:rPr lang="es-ES" sz="1200" i="1" dirty="0" smtClean="0"/>
              <a:t>20.3 El </a:t>
            </a:r>
            <a:r>
              <a:rPr lang="es-ES" sz="1200" i="1" dirty="0" err="1" smtClean="0"/>
              <a:t>certificat</a:t>
            </a:r>
            <a:r>
              <a:rPr lang="es-ES" sz="1200" i="1" dirty="0" smtClean="0"/>
              <a:t> </a:t>
            </a:r>
            <a:r>
              <a:rPr lang="es-ES" sz="1200" i="1" dirty="0" err="1" smtClean="0"/>
              <a:t>d'aprofitament</a:t>
            </a:r>
            <a:r>
              <a:rPr lang="es-ES" sz="1200" i="1" dirty="0" smtClean="0"/>
              <a:t> </a:t>
            </a:r>
            <a:r>
              <a:rPr lang="es-ES" sz="1200" i="1" dirty="0" err="1" smtClean="0"/>
              <a:t>urbanístic</a:t>
            </a:r>
            <a:r>
              <a:rPr lang="es-ES" sz="1200" i="1" dirty="0" smtClean="0"/>
              <a:t> a </a:t>
            </a:r>
            <a:r>
              <a:rPr lang="es-ES" sz="1200" i="1" dirty="0" err="1" smtClean="0"/>
              <a:t>què</a:t>
            </a:r>
            <a:r>
              <a:rPr lang="es-ES" sz="1200" i="1" dirty="0" smtClean="0"/>
              <a:t> es </a:t>
            </a:r>
            <a:r>
              <a:rPr lang="es-ES" sz="1200" i="1" dirty="0" err="1" smtClean="0"/>
              <a:t>refereixen</a:t>
            </a:r>
            <a:r>
              <a:rPr lang="es-ES" sz="1200" i="1" dirty="0" smtClean="0"/>
              <a:t> </a:t>
            </a:r>
            <a:r>
              <a:rPr lang="es-ES" sz="1200" i="1" dirty="0" err="1" smtClean="0"/>
              <a:t>els</a:t>
            </a:r>
            <a:r>
              <a:rPr lang="es-ES" sz="1200" i="1" dirty="0" smtClean="0"/>
              <a:t> </a:t>
            </a:r>
            <a:r>
              <a:rPr lang="es-ES" sz="1200" i="1" dirty="0" err="1" smtClean="0"/>
              <a:t>apartats</a:t>
            </a:r>
            <a:r>
              <a:rPr lang="es-ES" sz="1200" i="1" dirty="0" smtClean="0"/>
              <a:t> </a:t>
            </a:r>
            <a:r>
              <a:rPr lang="es-ES" sz="1200" i="1" dirty="0" err="1" smtClean="0"/>
              <a:t>anteriors</a:t>
            </a:r>
            <a:r>
              <a:rPr lang="es-ES" sz="1200" i="1" dirty="0" smtClean="0"/>
              <a:t>, en el cas que la finca </a:t>
            </a:r>
            <a:r>
              <a:rPr lang="es-ES" sz="1200" i="1" dirty="0" err="1" smtClean="0"/>
              <a:t>sigui</a:t>
            </a:r>
            <a:r>
              <a:rPr lang="es-ES" sz="1200" i="1" dirty="0" smtClean="0"/>
              <a:t> edificable i susceptible </a:t>
            </a:r>
            <a:r>
              <a:rPr lang="es-ES" sz="1200" i="1" dirty="0" err="1" smtClean="0"/>
              <a:t>d'obtenir</a:t>
            </a:r>
            <a:r>
              <a:rPr lang="es-ES" sz="1200" i="1" dirty="0" smtClean="0"/>
              <a:t> </a:t>
            </a:r>
            <a:r>
              <a:rPr lang="es-ES" sz="1200" i="1" dirty="0" err="1" smtClean="0"/>
              <a:t>llicència</a:t>
            </a:r>
            <a:r>
              <a:rPr lang="es-ES" sz="1200" i="1" dirty="0" smtClean="0"/>
              <a:t> urbanística </a:t>
            </a:r>
            <a:r>
              <a:rPr lang="es-ES" sz="1200" i="1" dirty="0" err="1" smtClean="0"/>
              <a:t>directament</a:t>
            </a:r>
            <a:r>
              <a:rPr lang="es-ES" sz="1200" i="1" dirty="0" smtClean="0"/>
              <a:t> i </a:t>
            </a:r>
            <a:r>
              <a:rPr lang="es-ES" sz="1200" i="1" dirty="0" err="1" smtClean="0"/>
              <a:t>immediatament</a:t>
            </a:r>
            <a:r>
              <a:rPr lang="es-ES" sz="1200" i="1" dirty="0" smtClean="0"/>
              <a:t>, té una </a:t>
            </a:r>
            <a:r>
              <a:rPr lang="es-ES" sz="1200" i="1" dirty="0" err="1" smtClean="0"/>
              <a:t>vigència</a:t>
            </a:r>
            <a:r>
              <a:rPr lang="es-ES" sz="1200" i="1" dirty="0" smtClean="0"/>
              <a:t> de </a:t>
            </a:r>
            <a:r>
              <a:rPr lang="es-ES" sz="1200" i="1" dirty="0" err="1" smtClean="0"/>
              <a:t>sis</a:t>
            </a:r>
            <a:r>
              <a:rPr lang="es-ES" sz="1200" i="1" dirty="0" smtClean="0"/>
              <a:t> </a:t>
            </a:r>
            <a:r>
              <a:rPr lang="es-ES" sz="1200" i="1" dirty="0" err="1" smtClean="0"/>
              <a:t>mesos</a:t>
            </a:r>
            <a:r>
              <a:rPr lang="es-ES" sz="1200" i="1" dirty="0" smtClean="0"/>
              <a:t>, a </a:t>
            </a:r>
            <a:r>
              <a:rPr lang="es-ES" sz="1200" i="1" dirty="0" err="1" smtClean="0"/>
              <a:t>comptar</a:t>
            </a:r>
            <a:r>
              <a:rPr lang="es-ES" sz="1200" i="1" dirty="0" smtClean="0"/>
              <a:t> des de la </a:t>
            </a:r>
            <a:r>
              <a:rPr lang="es-ES" sz="1200" i="1" dirty="0" err="1" smtClean="0"/>
              <a:t>notificació</a:t>
            </a:r>
            <a:r>
              <a:rPr lang="es-ES" sz="1200" i="1" dirty="0" smtClean="0"/>
              <a:t> a les persones </a:t>
            </a:r>
            <a:r>
              <a:rPr lang="es-ES" sz="1200" i="1" dirty="0" err="1" smtClean="0"/>
              <a:t>interessades</a:t>
            </a:r>
            <a:r>
              <a:rPr lang="es-ES" sz="1200" i="1" dirty="0" smtClean="0"/>
              <a:t>. </a:t>
            </a:r>
            <a:r>
              <a:rPr lang="es-ES" sz="1200" i="1" dirty="0" err="1" smtClean="0"/>
              <a:t>Sens</a:t>
            </a:r>
            <a:r>
              <a:rPr lang="es-ES" sz="1200" i="1" dirty="0" smtClean="0"/>
              <a:t> </a:t>
            </a:r>
            <a:r>
              <a:rPr lang="es-ES" sz="1200" i="1" dirty="0" err="1" smtClean="0"/>
              <a:t>perjudici</a:t>
            </a:r>
            <a:r>
              <a:rPr lang="es-ES" sz="1200" i="1" dirty="0" smtClean="0"/>
              <a:t> de les </a:t>
            </a:r>
            <a:r>
              <a:rPr lang="es-ES" sz="1200" i="1" dirty="0" err="1" smtClean="0"/>
              <a:t>prescripcions</a:t>
            </a:r>
            <a:r>
              <a:rPr lang="es-ES" sz="1200" i="1" dirty="0" smtClean="0"/>
              <a:t> de la </a:t>
            </a:r>
            <a:r>
              <a:rPr lang="es-ES" sz="1200" i="1" dirty="0" err="1" smtClean="0"/>
              <a:t>legislació</a:t>
            </a:r>
            <a:r>
              <a:rPr lang="es-ES" sz="1200" i="1" dirty="0" smtClean="0"/>
              <a:t> sectorial, </a:t>
            </a:r>
            <a:r>
              <a:rPr lang="es-ES" sz="1200" i="1" dirty="0" err="1" smtClean="0"/>
              <a:t>és</a:t>
            </a:r>
            <a:r>
              <a:rPr lang="es-ES" sz="1200" i="1" dirty="0" smtClean="0"/>
              <a:t> </a:t>
            </a:r>
            <a:r>
              <a:rPr lang="es-ES" sz="1200" i="1" dirty="0" err="1" smtClean="0"/>
              <a:t>preceptiu</a:t>
            </a:r>
            <a:r>
              <a:rPr lang="es-ES" sz="1200" i="1" dirty="0" smtClean="0"/>
              <a:t> </a:t>
            </a:r>
            <a:r>
              <a:rPr lang="es-ES" sz="1200" i="1" dirty="0" err="1" smtClean="0"/>
              <a:t>d'atorgar</a:t>
            </a:r>
            <a:r>
              <a:rPr lang="es-ES" sz="1200" i="1" dirty="0" smtClean="0"/>
              <a:t> les </a:t>
            </a:r>
            <a:r>
              <a:rPr lang="es-ES" sz="1200" i="1" dirty="0" err="1" smtClean="0"/>
              <a:t>llicències</a:t>
            </a:r>
            <a:r>
              <a:rPr lang="es-ES" sz="1200" i="1" dirty="0" smtClean="0"/>
              <a:t> que </a:t>
            </a:r>
            <a:r>
              <a:rPr lang="es-ES" sz="1200" i="1" dirty="0" err="1" smtClean="0"/>
              <a:t>siguin</a:t>
            </a:r>
            <a:r>
              <a:rPr lang="es-ES" sz="1200" i="1" dirty="0" smtClean="0"/>
              <a:t> </a:t>
            </a:r>
            <a:r>
              <a:rPr lang="es-ES" sz="1200" i="1" dirty="0" err="1" smtClean="0"/>
              <a:t>sol·licitades</a:t>
            </a:r>
            <a:r>
              <a:rPr lang="es-ES" sz="1200" i="1" dirty="0" smtClean="0"/>
              <a:t> en la forma </a:t>
            </a:r>
            <a:r>
              <a:rPr lang="es-ES" sz="1200" i="1" dirty="0" err="1" smtClean="0"/>
              <a:t>establerta</a:t>
            </a:r>
            <a:r>
              <a:rPr lang="es-ES" sz="1200" i="1" dirty="0" smtClean="0"/>
              <a:t> per la </a:t>
            </a:r>
            <a:r>
              <a:rPr lang="es-ES" sz="1200" i="1" dirty="0" err="1" smtClean="0"/>
              <a:t>legislació</a:t>
            </a:r>
            <a:r>
              <a:rPr lang="es-ES" sz="1200" i="1" dirty="0" smtClean="0"/>
              <a:t> de </a:t>
            </a:r>
            <a:r>
              <a:rPr lang="es-ES" sz="1200" i="1" dirty="0" err="1" smtClean="0"/>
              <a:t>règim</a:t>
            </a:r>
            <a:r>
              <a:rPr lang="es-ES" sz="1200" i="1" dirty="0" smtClean="0"/>
              <a:t> local </a:t>
            </a:r>
            <a:r>
              <a:rPr lang="es-ES" sz="1200" i="1" dirty="0" err="1" smtClean="0"/>
              <a:t>dins</a:t>
            </a:r>
            <a:r>
              <a:rPr lang="es-ES" sz="1200" i="1" dirty="0" smtClean="0"/>
              <a:t> </a:t>
            </a:r>
            <a:r>
              <a:rPr lang="es-ES" sz="1200" i="1" dirty="0" err="1" smtClean="0"/>
              <a:t>aquest</a:t>
            </a:r>
            <a:r>
              <a:rPr lang="es-ES" sz="1200" i="1" dirty="0" smtClean="0"/>
              <a:t> </a:t>
            </a:r>
            <a:r>
              <a:rPr lang="es-ES" sz="1200" i="1" dirty="0" err="1" smtClean="0"/>
              <a:t>termini</a:t>
            </a:r>
            <a:r>
              <a:rPr lang="es-ES" sz="1200" i="1" dirty="0" smtClean="0"/>
              <a:t> de </a:t>
            </a:r>
            <a:r>
              <a:rPr lang="es-ES" sz="1200" i="1" dirty="0" err="1" smtClean="0"/>
              <a:t>vigència</a:t>
            </a:r>
            <a:r>
              <a:rPr lang="es-ES" sz="1200" i="1" dirty="0" smtClean="0"/>
              <a:t> i que no </a:t>
            </a:r>
            <a:r>
              <a:rPr lang="es-ES" sz="1200" i="1" dirty="0" err="1" smtClean="0"/>
              <a:t>tinguin</a:t>
            </a:r>
            <a:r>
              <a:rPr lang="es-ES" sz="1200" i="1" dirty="0" smtClean="0"/>
              <a:t> </a:t>
            </a:r>
            <a:r>
              <a:rPr lang="es-ES" sz="1200" i="1" dirty="0" err="1" smtClean="0"/>
              <a:t>defectes</a:t>
            </a:r>
            <a:r>
              <a:rPr lang="es-ES" sz="1200" i="1" dirty="0" smtClean="0"/>
              <a:t> </a:t>
            </a:r>
            <a:r>
              <a:rPr lang="es-ES" sz="1200" i="1" dirty="0" err="1" smtClean="0"/>
              <a:t>inesmenables</a:t>
            </a:r>
            <a:r>
              <a:rPr lang="es-ES" sz="1200" i="1" dirty="0" smtClean="0"/>
              <a:t>, </a:t>
            </a:r>
            <a:r>
              <a:rPr lang="es-ES" sz="1200" i="1" dirty="0" err="1" smtClean="0"/>
              <a:t>sempre</a:t>
            </a:r>
            <a:r>
              <a:rPr lang="es-ES" sz="1200" i="1" dirty="0" smtClean="0"/>
              <a:t> que el </a:t>
            </a:r>
            <a:r>
              <a:rPr lang="es-ES" sz="1200" i="1" dirty="0" err="1" smtClean="0"/>
              <a:t>projecte</a:t>
            </a:r>
            <a:r>
              <a:rPr lang="es-ES" sz="1200" i="1" dirty="0" smtClean="0"/>
              <a:t> </a:t>
            </a:r>
            <a:r>
              <a:rPr lang="es-ES" sz="1200" i="1" dirty="0" err="1" smtClean="0"/>
              <a:t>s'ajusti</a:t>
            </a:r>
            <a:r>
              <a:rPr lang="es-ES" sz="1200" i="1" dirty="0" smtClean="0"/>
              <a:t> a les normes </a:t>
            </a:r>
            <a:r>
              <a:rPr lang="es-ES" sz="1200" i="1" dirty="0" err="1" smtClean="0"/>
              <a:t>vigents</a:t>
            </a:r>
            <a:r>
              <a:rPr lang="es-ES" sz="1200" i="1" dirty="0" smtClean="0"/>
              <a:t> en el </a:t>
            </a:r>
            <a:r>
              <a:rPr lang="es-ES" sz="1200" i="1" dirty="0" err="1" smtClean="0"/>
              <a:t>moment</a:t>
            </a:r>
            <a:r>
              <a:rPr lang="es-ES" sz="1200" i="1" dirty="0" smtClean="0"/>
              <a:t> de la </a:t>
            </a:r>
            <a:r>
              <a:rPr lang="es-ES" sz="1200" i="1" dirty="0" err="1" smtClean="0"/>
              <a:t>sol·licitud</a:t>
            </a:r>
            <a:r>
              <a:rPr lang="es-ES" sz="1200" i="1" dirty="0" smtClean="0"/>
              <a:t> del </a:t>
            </a:r>
            <a:r>
              <a:rPr lang="es-ES" sz="1200" i="1" dirty="0" err="1" smtClean="0"/>
              <a:t>certificat</a:t>
            </a:r>
            <a:r>
              <a:rPr lang="es-ES" sz="1200" i="1" dirty="0" smtClean="0"/>
              <a:t>. En </a:t>
            </a:r>
            <a:r>
              <a:rPr lang="es-ES" sz="1200" i="1" dirty="0" err="1" smtClean="0"/>
              <a:t>aquest</a:t>
            </a:r>
            <a:r>
              <a:rPr lang="es-ES" sz="1200" i="1" dirty="0" smtClean="0"/>
              <a:t> </a:t>
            </a:r>
            <a:r>
              <a:rPr lang="es-ES" sz="1200" i="1" dirty="0" err="1" smtClean="0"/>
              <a:t>supòsit</a:t>
            </a:r>
            <a:r>
              <a:rPr lang="es-ES" sz="1200" i="1" dirty="0" smtClean="0"/>
              <a:t>, la </a:t>
            </a:r>
            <a:r>
              <a:rPr lang="es-ES" sz="1200" i="1" dirty="0" err="1" smtClean="0"/>
              <a:t>sol·licitud</a:t>
            </a:r>
            <a:r>
              <a:rPr lang="es-ES" sz="1200" i="1" dirty="0" smtClean="0"/>
              <a:t> de la </a:t>
            </a:r>
            <a:r>
              <a:rPr lang="es-ES" sz="1200" i="1" dirty="0" err="1" smtClean="0"/>
              <a:t>llicència</a:t>
            </a:r>
            <a:r>
              <a:rPr lang="es-ES" sz="1200" i="1" dirty="0" smtClean="0"/>
              <a:t> no es </a:t>
            </a:r>
            <a:r>
              <a:rPr lang="es-ES" sz="1200" i="1" dirty="0" err="1" smtClean="0"/>
              <a:t>veu</a:t>
            </a:r>
            <a:r>
              <a:rPr lang="es-ES" sz="1200" i="1" dirty="0" smtClean="0"/>
              <a:t> afectada per la </a:t>
            </a:r>
            <a:r>
              <a:rPr lang="es-ES" sz="1200" i="1" dirty="0" err="1" smtClean="0"/>
              <a:t>suspensió</a:t>
            </a:r>
            <a:r>
              <a:rPr lang="es-ES" sz="1200" i="1" dirty="0" smtClean="0"/>
              <a:t> potestativa del </a:t>
            </a:r>
            <a:r>
              <a:rPr lang="es-ES" sz="1200" i="1" dirty="0" err="1" smtClean="0"/>
              <a:t>procediment</a:t>
            </a:r>
            <a:r>
              <a:rPr lang="es-ES" sz="1200" i="1" dirty="0" smtClean="0"/>
              <a:t> </a:t>
            </a:r>
            <a:r>
              <a:rPr lang="es-ES" sz="1200" i="1" dirty="0" err="1" smtClean="0"/>
              <a:t>d'atorgament</a:t>
            </a:r>
            <a:r>
              <a:rPr lang="es-ES" sz="1200" i="1" dirty="0" smtClean="0"/>
              <a:t> de </a:t>
            </a:r>
            <a:r>
              <a:rPr lang="es-ES" sz="1200" i="1" dirty="0" err="1" smtClean="0"/>
              <a:t>llicències</a:t>
            </a:r>
            <a:r>
              <a:rPr lang="es-ES" sz="1200" i="1" dirty="0" smtClean="0"/>
              <a:t> regulada per </a:t>
            </a:r>
            <a:r>
              <a:rPr lang="es-ES" sz="1200" i="1" dirty="0" err="1" smtClean="0"/>
              <a:t>l'article</a:t>
            </a:r>
            <a:r>
              <a:rPr lang="es-ES" sz="1200" i="1" dirty="0" smtClean="0"/>
              <a:t> 71.1 de la </a:t>
            </a:r>
            <a:r>
              <a:rPr lang="es-ES" sz="1200" i="1" dirty="0" err="1" smtClean="0"/>
              <a:t>Llei</a:t>
            </a:r>
            <a:r>
              <a:rPr lang="es-ES" sz="1200" i="1" dirty="0" smtClean="0"/>
              <a:t> </a:t>
            </a:r>
            <a:r>
              <a:rPr lang="es-ES" sz="1200" i="1" dirty="0" err="1" smtClean="0"/>
              <a:t>d'urbanisme</a:t>
            </a:r>
            <a:r>
              <a:rPr lang="es-ES" sz="1200" i="1" dirty="0" smtClean="0"/>
              <a:t>, </a:t>
            </a:r>
            <a:r>
              <a:rPr lang="es-ES" sz="1200" i="1" dirty="0" err="1" smtClean="0"/>
              <a:t>llevat</a:t>
            </a:r>
            <a:r>
              <a:rPr lang="es-ES" sz="1200" i="1" dirty="0" smtClean="0"/>
              <a:t> que </a:t>
            </a:r>
            <a:r>
              <a:rPr lang="es-ES" sz="1200" i="1" dirty="0" err="1" smtClean="0"/>
              <a:t>l'acord</a:t>
            </a:r>
            <a:r>
              <a:rPr lang="es-ES" sz="1200" i="1" dirty="0" smtClean="0"/>
              <a:t> de </a:t>
            </a:r>
            <a:r>
              <a:rPr lang="es-ES" sz="1200" i="1" dirty="0" err="1" smtClean="0"/>
              <a:t>suspensió</a:t>
            </a:r>
            <a:r>
              <a:rPr lang="es-ES" sz="1200" i="1" dirty="0" smtClean="0"/>
              <a:t> </a:t>
            </a:r>
            <a:r>
              <a:rPr lang="es-ES" sz="1200" i="1" dirty="0" err="1" smtClean="0"/>
              <a:t>s'hagués</a:t>
            </a:r>
            <a:r>
              <a:rPr lang="es-ES" sz="1200" i="1" dirty="0" smtClean="0"/>
              <a:t> </a:t>
            </a:r>
            <a:r>
              <a:rPr lang="es-ES" sz="1200" i="1" dirty="0" err="1" smtClean="0"/>
              <a:t>adoptat</a:t>
            </a:r>
            <a:r>
              <a:rPr lang="es-ES" sz="1200" i="1" dirty="0" smtClean="0"/>
              <a:t> </a:t>
            </a:r>
            <a:r>
              <a:rPr lang="es-ES" sz="1200" i="1" dirty="0" err="1" smtClean="0"/>
              <a:t>amb</a:t>
            </a:r>
            <a:r>
              <a:rPr lang="es-ES" sz="1200" i="1" dirty="0" smtClean="0"/>
              <a:t> </a:t>
            </a:r>
            <a:r>
              <a:rPr lang="es-ES" sz="1200" i="1" dirty="0" err="1" smtClean="0"/>
              <a:t>anterioritat</a:t>
            </a:r>
            <a:r>
              <a:rPr lang="es-ES" sz="1200" i="1" dirty="0" smtClean="0"/>
              <a:t> a la </a:t>
            </a:r>
            <a:r>
              <a:rPr lang="es-ES" sz="1200" i="1" dirty="0" err="1" smtClean="0"/>
              <a:t>sol·licitud</a:t>
            </a:r>
            <a:r>
              <a:rPr lang="es-ES" sz="1200" i="1" dirty="0" smtClean="0"/>
              <a:t> del </a:t>
            </a:r>
            <a:r>
              <a:rPr lang="es-ES" sz="1200" i="1" dirty="0" err="1" smtClean="0"/>
              <a:t>certificat</a:t>
            </a:r>
            <a:r>
              <a:rPr lang="es-ES" sz="1200" i="1" dirty="0" smtClean="0"/>
              <a:t>.</a:t>
            </a:r>
            <a:br>
              <a:rPr lang="es-ES" sz="1200" i="1" dirty="0" smtClean="0"/>
            </a:br>
            <a:r>
              <a:rPr lang="es-ES" sz="1200" i="1" dirty="0" smtClean="0"/>
              <a:t>20.4 La manca de </a:t>
            </a:r>
            <a:r>
              <a:rPr lang="es-ES" sz="1200" i="1" dirty="0" err="1" smtClean="0"/>
              <a:t>notificació</a:t>
            </a:r>
            <a:r>
              <a:rPr lang="es-ES" sz="1200" i="1" dirty="0" smtClean="0"/>
              <a:t> del </a:t>
            </a:r>
            <a:r>
              <a:rPr lang="es-ES" sz="1200" i="1" dirty="0" err="1" smtClean="0"/>
              <a:t>certificat</a:t>
            </a:r>
            <a:r>
              <a:rPr lang="es-ES" sz="1200" i="1" dirty="0" smtClean="0"/>
              <a:t> </a:t>
            </a:r>
            <a:r>
              <a:rPr lang="es-ES" sz="1200" i="1" dirty="0" err="1" smtClean="0"/>
              <a:t>d'aprofitament</a:t>
            </a:r>
            <a:r>
              <a:rPr lang="es-ES" sz="1200" i="1" dirty="0" smtClean="0"/>
              <a:t> </a:t>
            </a:r>
            <a:r>
              <a:rPr lang="es-ES" sz="1200" i="1" dirty="0" err="1" smtClean="0"/>
              <a:t>urbanístic</a:t>
            </a:r>
            <a:r>
              <a:rPr lang="es-ES" sz="1200" i="1" dirty="0" smtClean="0"/>
              <a:t>, </a:t>
            </a:r>
            <a:r>
              <a:rPr lang="es-ES" sz="1200" i="1" dirty="0" err="1" smtClean="0"/>
              <a:t>transcorregut</a:t>
            </a:r>
            <a:r>
              <a:rPr lang="es-ES" sz="1200" i="1" dirty="0" smtClean="0"/>
              <a:t> el </a:t>
            </a:r>
            <a:r>
              <a:rPr lang="es-ES" sz="1200" i="1" dirty="0" err="1" smtClean="0"/>
              <a:t>termini</a:t>
            </a:r>
            <a:r>
              <a:rPr lang="es-ES" sz="1200" i="1" dirty="0" smtClean="0"/>
              <a:t> </a:t>
            </a:r>
            <a:r>
              <a:rPr lang="es-ES" sz="1200" i="1" dirty="0" err="1" smtClean="0"/>
              <a:t>d'un</a:t>
            </a:r>
            <a:r>
              <a:rPr lang="es-ES" sz="1200" i="1" dirty="0" smtClean="0"/>
              <a:t> mes des de la </a:t>
            </a:r>
            <a:r>
              <a:rPr lang="es-ES" sz="1200" i="1" dirty="0" err="1" smtClean="0"/>
              <a:t>seva</a:t>
            </a:r>
            <a:r>
              <a:rPr lang="es-ES" sz="1200" i="1" dirty="0" smtClean="0"/>
              <a:t> </a:t>
            </a:r>
            <a:r>
              <a:rPr lang="es-ES" sz="1200" i="1" dirty="0" err="1" smtClean="0"/>
              <a:t>sol·licitud</a:t>
            </a:r>
            <a:r>
              <a:rPr lang="es-ES" sz="1200" i="1" dirty="0" smtClean="0"/>
              <a:t>, té </a:t>
            </a:r>
            <a:r>
              <a:rPr lang="es-ES" sz="1200" i="1" dirty="0" err="1" smtClean="0"/>
              <a:t>els</a:t>
            </a:r>
            <a:r>
              <a:rPr lang="es-ES" sz="1200" i="1" dirty="0" smtClean="0"/>
              <a:t> </a:t>
            </a:r>
            <a:r>
              <a:rPr lang="es-ES" sz="1200" i="1" dirty="0" err="1" smtClean="0"/>
              <a:t>mateixos</a:t>
            </a:r>
            <a:r>
              <a:rPr lang="es-ES" sz="1200" i="1" dirty="0" smtClean="0"/>
              <a:t> </a:t>
            </a:r>
            <a:r>
              <a:rPr lang="es-ES" sz="1200" i="1" dirty="0" err="1" smtClean="0"/>
              <a:t>efectes</a:t>
            </a:r>
            <a:r>
              <a:rPr lang="es-ES" sz="1200" i="1" dirty="0" smtClean="0"/>
              <a:t> previstos en </a:t>
            </a:r>
            <a:r>
              <a:rPr lang="es-ES" sz="1200" i="1" dirty="0" err="1" smtClean="0"/>
              <a:t>l'apartat</a:t>
            </a:r>
            <a:r>
              <a:rPr lang="es-ES" sz="1200" i="1" dirty="0" smtClean="0"/>
              <a:t> 3, en el </a:t>
            </a:r>
            <a:r>
              <a:rPr lang="es-ES" sz="1200" i="1" dirty="0" err="1" smtClean="0"/>
              <a:t>sentit</a:t>
            </a:r>
            <a:r>
              <a:rPr lang="es-ES" sz="1200" i="1" dirty="0" smtClean="0"/>
              <a:t> que les </a:t>
            </a:r>
            <a:r>
              <a:rPr lang="es-ES" sz="1200" i="1" dirty="0" err="1" smtClean="0"/>
              <a:t>llicències</a:t>
            </a:r>
            <a:r>
              <a:rPr lang="es-ES" sz="1200" i="1" dirty="0" smtClean="0"/>
              <a:t> </a:t>
            </a:r>
            <a:r>
              <a:rPr lang="es-ES" sz="1200" i="1" dirty="0" err="1" smtClean="0"/>
              <a:t>urbanístiques</a:t>
            </a:r>
            <a:r>
              <a:rPr lang="es-ES" sz="1200" i="1" dirty="0" smtClean="0"/>
              <a:t> que se </a:t>
            </a:r>
            <a:r>
              <a:rPr lang="es-ES" sz="1200" i="1" dirty="0" err="1" smtClean="0"/>
              <a:t>sol·licitin</a:t>
            </a:r>
            <a:r>
              <a:rPr lang="es-ES" sz="1200" i="1" dirty="0" smtClean="0"/>
              <a:t> </a:t>
            </a:r>
            <a:r>
              <a:rPr lang="es-ES" sz="1200" i="1" dirty="0" err="1" smtClean="0"/>
              <a:t>durant</a:t>
            </a:r>
            <a:r>
              <a:rPr lang="es-ES" sz="1200" i="1" dirty="0" smtClean="0"/>
              <a:t> el </a:t>
            </a:r>
            <a:r>
              <a:rPr lang="es-ES" sz="1200" i="1" dirty="0" err="1" smtClean="0"/>
              <a:t>termini</a:t>
            </a:r>
            <a:r>
              <a:rPr lang="es-ES" sz="1200" i="1" dirty="0" smtClean="0"/>
              <a:t> de </a:t>
            </a:r>
            <a:r>
              <a:rPr lang="es-ES" sz="1200" i="1" dirty="0" err="1" smtClean="0"/>
              <a:t>sis</a:t>
            </a:r>
            <a:r>
              <a:rPr lang="es-ES" sz="1200" i="1" dirty="0" smtClean="0"/>
              <a:t> </a:t>
            </a:r>
            <a:r>
              <a:rPr lang="es-ES" sz="1200" i="1" dirty="0" err="1" smtClean="0"/>
              <a:t>mesos</a:t>
            </a:r>
            <a:r>
              <a:rPr lang="es-ES" sz="1200" i="1" dirty="0" smtClean="0"/>
              <a:t> a </a:t>
            </a:r>
            <a:r>
              <a:rPr lang="es-ES" sz="1200" i="1" dirty="0" err="1" smtClean="0"/>
              <a:t>comptar</a:t>
            </a:r>
            <a:r>
              <a:rPr lang="es-ES" sz="1200" i="1" dirty="0" smtClean="0"/>
              <a:t> des de la </a:t>
            </a:r>
            <a:r>
              <a:rPr lang="es-ES" sz="1200" i="1" dirty="0" err="1" smtClean="0"/>
              <a:t>finalització</a:t>
            </a:r>
            <a:r>
              <a:rPr lang="es-ES" sz="1200" i="1" dirty="0" smtClean="0"/>
              <a:t> del </a:t>
            </a:r>
            <a:r>
              <a:rPr lang="es-ES" sz="1200" i="1" dirty="0" err="1" smtClean="0"/>
              <a:t>referit</a:t>
            </a:r>
            <a:r>
              <a:rPr lang="es-ES" sz="1200" i="1" dirty="0" smtClean="0"/>
              <a:t> </a:t>
            </a:r>
            <a:r>
              <a:rPr lang="es-ES" sz="1200" i="1" dirty="0" err="1" smtClean="0"/>
              <a:t>termini</a:t>
            </a:r>
            <a:r>
              <a:rPr lang="es-ES" sz="1200" i="1" dirty="0" smtClean="0"/>
              <a:t> </a:t>
            </a:r>
            <a:r>
              <a:rPr lang="es-ES" sz="1200" i="1" dirty="0" err="1" smtClean="0"/>
              <a:t>d'un</a:t>
            </a:r>
            <a:r>
              <a:rPr lang="es-ES" sz="1200" i="1" dirty="0" smtClean="0"/>
              <a:t> mes </a:t>
            </a:r>
            <a:r>
              <a:rPr lang="es-ES" sz="1200" i="1" dirty="0" err="1" smtClean="0"/>
              <a:t>establert</a:t>
            </a:r>
            <a:r>
              <a:rPr lang="es-ES" sz="1200" i="1" dirty="0" smtClean="0"/>
              <a:t> en </a:t>
            </a:r>
            <a:r>
              <a:rPr lang="es-ES" sz="1200" i="1" dirty="0" err="1" smtClean="0"/>
              <a:t>l'apartat</a:t>
            </a:r>
            <a:r>
              <a:rPr lang="es-ES" sz="1200" i="1" dirty="0" smtClean="0"/>
              <a:t> 1, </a:t>
            </a:r>
            <a:r>
              <a:rPr lang="es-ES" sz="1200" i="1" dirty="0" err="1" smtClean="0"/>
              <a:t>s'han</a:t>
            </a:r>
            <a:r>
              <a:rPr lang="es-ES" sz="1200" i="1" dirty="0" smtClean="0"/>
              <a:t> </a:t>
            </a:r>
            <a:r>
              <a:rPr lang="es-ES" sz="1200" i="1" dirty="0" err="1" smtClean="0"/>
              <a:t>d'atorgar</a:t>
            </a:r>
            <a:r>
              <a:rPr lang="es-ES" sz="1200" i="1" dirty="0" smtClean="0"/>
              <a:t> si el </a:t>
            </a:r>
            <a:r>
              <a:rPr lang="es-ES" sz="1200" i="1" dirty="0" err="1" smtClean="0"/>
              <a:t>projecte</a:t>
            </a:r>
            <a:r>
              <a:rPr lang="es-ES" sz="1200" i="1" dirty="0" smtClean="0"/>
              <a:t> </a:t>
            </a:r>
            <a:r>
              <a:rPr lang="es-ES" sz="1200" i="1" dirty="0" err="1" smtClean="0"/>
              <a:t>s'ajusta</a:t>
            </a:r>
            <a:r>
              <a:rPr lang="es-ES" sz="1200" i="1" dirty="0" smtClean="0"/>
              <a:t> a les normes </a:t>
            </a:r>
            <a:r>
              <a:rPr lang="es-ES" sz="1200" i="1" dirty="0" err="1" smtClean="0"/>
              <a:t>vigents</a:t>
            </a:r>
            <a:r>
              <a:rPr lang="es-ES" sz="1200" i="1" dirty="0" smtClean="0"/>
              <a:t> en el </a:t>
            </a:r>
            <a:r>
              <a:rPr lang="es-ES" sz="1200" i="1" dirty="0" err="1" smtClean="0"/>
              <a:t>moment</a:t>
            </a:r>
            <a:r>
              <a:rPr lang="es-ES" sz="1200" i="1" dirty="0" smtClean="0"/>
              <a:t> de la </a:t>
            </a:r>
            <a:r>
              <a:rPr lang="es-ES" sz="1200" i="1" dirty="0" err="1" smtClean="0"/>
              <a:t>sol·licitud</a:t>
            </a:r>
            <a:r>
              <a:rPr lang="es-ES" sz="1200" i="1" dirty="0" smtClean="0"/>
              <a:t> del </a:t>
            </a:r>
            <a:r>
              <a:rPr lang="es-ES" sz="1200" i="1" dirty="0" err="1" smtClean="0"/>
              <a:t>certificat</a:t>
            </a:r>
            <a:r>
              <a:rPr lang="es-ES" sz="1200" i="1" dirty="0" smtClean="0"/>
              <a:t>, i en el </a:t>
            </a:r>
            <a:r>
              <a:rPr lang="es-ES" sz="1200" i="1" dirty="0" err="1" smtClean="0"/>
              <a:t>sentit</a:t>
            </a:r>
            <a:r>
              <a:rPr lang="es-ES" sz="1200" i="1" dirty="0" smtClean="0"/>
              <a:t> que la </a:t>
            </a:r>
            <a:r>
              <a:rPr lang="es-ES" sz="1200" i="1" dirty="0" err="1" smtClean="0"/>
              <a:t>sol·licitud</a:t>
            </a:r>
            <a:r>
              <a:rPr lang="es-ES" sz="1200" i="1" dirty="0" smtClean="0"/>
              <a:t> de </a:t>
            </a:r>
            <a:r>
              <a:rPr lang="es-ES" sz="1200" i="1" dirty="0" err="1" smtClean="0"/>
              <a:t>llicències</a:t>
            </a:r>
            <a:r>
              <a:rPr lang="es-ES" sz="1200" i="1" dirty="0" smtClean="0"/>
              <a:t> no es </a:t>
            </a:r>
            <a:r>
              <a:rPr lang="es-ES" sz="1200" i="1" dirty="0" err="1" smtClean="0"/>
              <a:t>veu</a:t>
            </a:r>
            <a:r>
              <a:rPr lang="es-ES" sz="1200" i="1" dirty="0" smtClean="0"/>
              <a:t> afectada per la </a:t>
            </a:r>
            <a:r>
              <a:rPr lang="es-ES" sz="1200" i="1" dirty="0" err="1" smtClean="0"/>
              <a:t>suspensió</a:t>
            </a:r>
            <a:r>
              <a:rPr lang="es-ES" sz="1200" i="1" dirty="0" smtClean="0"/>
              <a:t> potestativa regulada per </a:t>
            </a:r>
            <a:r>
              <a:rPr lang="es-ES" sz="1200" i="1" dirty="0" err="1" smtClean="0"/>
              <a:t>l'article</a:t>
            </a:r>
            <a:r>
              <a:rPr lang="es-ES" sz="1200" i="1" dirty="0" smtClean="0"/>
              <a:t> 71.1 de la </a:t>
            </a:r>
            <a:r>
              <a:rPr lang="es-ES" sz="1200" i="1" dirty="0" err="1" smtClean="0"/>
              <a:t>Llei</a:t>
            </a:r>
            <a:r>
              <a:rPr lang="es-ES" sz="1200" i="1" dirty="0" smtClean="0"/>
              <a:t> </a:t>
            </a:r>
            <a:r>
              <a:rPr lang="es-ES" sz="1200" i="1" dirty="0" err="1" smtClean="0"/>
              <a:t>d'urbanisme</a:t>
            </a:r>
            <a:r>
              <a:rPr lang="es-ES" sz="1200" i="1" dirty="0" smtClean="0"/>
              <a:t>, </a:t>
            </a:r>
            <a:r>
              <a:rPr lang="es-ES" sz="1200" i="1" dirty="0" err="1" smtClean="0"/>
              <a:t>llevat</a:t>
            </a:r>
            <a:r>
              <a:rPr lang="es-ES" sz="1200" i="1" dirty="0" smtClean="0"/>
              <a:t> que </a:t>
            </a:r>
            <a:r>
              <a:rPr lang="es-ES" sz="1200" i="1" dirty="0" err="1" smtClean="0"/>
              <a:t>l'acord</a:t>
            </a:r>
            <a:r>
              <a:rPr lang="es-ES" sz="1200" i="1" dirty="0" smtClean="0"/>
              <a:t> de </a:t>
            </a:r>
            <a:r>
              <a:rPr lang="es-ES" sz="1200" i="1" dirty="0" err="1" smtClean="0"/>
              <a:t>suspensió</a:t>
            </a:r>
            <a:r>
              <a:rPr lang="es-ES" sz="1200" i="1" dirty="0" smtClean="0"/>
              <a:t> </a:t>
            </a:r>
            <a:r>
              <a:rPr lang="es-ES" sz="1200" i="1" dirty="0" err="1" smtClean="0"/>
              <a:t>s'hagués</a:t>
            </a:r>
            <a:r>
              <a:rPr lang="es-ES" sz="1200" i="1" dirty="0" smtClean="0"/>
              <a:t> </a:t>
            </a:r>
            <a:r>
              <a:rPr lang="es-ES" sz="1200" i="1" dirty="0" err="1" smtClean="0"/>
              <a:t>adoptat</a:t>
            </a:r>
            <a:r>
              <a:rPr lang="es-ES" sz="1200" i="1" dirty="0" smtClean="0"/>
              <a:t> </a:t>
            </a:r>
            <a:r>
              <a:rPr lang="es-ES" sz="1200" i="1" dirty="0" err="1" smtClean="0"/>
              <a:t>amb</a:t>
            </a:r>
            <a:r>
              <a:rPr lang="es-ES" sz="1200" i="1" dirty="0" smtClean="0"/>
              <a:t> </a:t>
            </a:r>
            <a:r>
              <a:rPr lang="es-ES" sz="1200" i="1" dirty="0" err="1" smtClean="0"/>
              <a:t>anterioritat</a:t>
            </a:r>
            <a:r>
              <a:rPr lang="es-ES" sz="1200" i="1" dirty="0" smtClean="0"/>
              <a:t> a la </a:t>
            </a:r>
            <a:r>
              <a:rPr lang="es-ES" sz="1200" i="1" dirty="0" err="1" smtClean="0"/>
              <a:t>sol·licitud</a:t>
            </a:r>
            <a:r>
              <a:rPr lang="es-ES" sz="1200" i="1" dirty="0" smtClean="0"/>
              <a:t> del </a:t>
            </a:r>
            <a:r>
              <a:rPr lang="es-ES" sz="1200" i="1" dirty="0" err="1" smtClean="0"/>
              <a:t>certificat</a:t>
            </a:r>
            <a:r>
              <a:rPr lang="es-ES" i="1" dirty="0" smtClean="0"/>
              <a:t>.</a:t>
            </a:r>
            <a:endParaRPr lang="es-ES" i="1" dirty="0"/>
          </a:p>
        </p:txBody>
      </p:sp>
      <p:sp>
        <p:nvSpPr>
          <p:cNvPr id="13"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CuadroTexto"/>
          <p:cNvSpPr txBox="1"/>
          <p:nvPr/>
        </p:nvSpPr>
        <p:spPr>
          <a:xfrm>
            <a:off x="152400" y="690880"/>
            <a:ext cx="8412480" cy="7036137"/>
          </a:xfrm>
          <a:prstGeom prst="rect">
            <a:avLst/>
          </a:prstGeom>
          <a:noFill/>
        </p:spPr>
        <p:txBody>
          <a:bodyPr wrap="square" rtlCol="0">
            <a:spAutoFit/>
          </a:bodyPr>
          <a:lstStyle/>
          <a:p>
            <a:r>
              <a:rPr lang="es-ES" sz="1400" b="1" dirty="0" smtClean="0"/>
              <a:t>DISSETÈ.- SUSPENSIÓ DE LLICÈNCIES I COMUNICATS EN LA LEGISLACIÓ URBANÍSTICA </a:t>
            </a:r>
          </a:p>
          <a:p>
            <a:endParaRPr lang="es-ES" sz="1400" b="1" dirty="0" smtClean="0"/>
          </a:p>
          <a:p>
            <a:r>
              <a:rPr lang="es-ES" sz="1400" b="1" dirty="0" err="1" smtClean="0"/>
              <a:t>Article</a:t>
            </a:r>
            <a:r>
              <a:rPr lang="es-ES" sz="1400" b="1" dirty="0" smtClean="0"/>
              <a:t> 73</a:t>
            </a:r>
          </a:p>
          <a:p>
            <a:r>
              <a:rPr lang="es-ES" sz="1400" i="1" dirty="0" err="1" smtClean="0"/>
              <a:t>Suspensió</a:t>
            </a:r>
            <a:r>
              <a:rPr lang="es-ES" sz="1400" i="1" dirty="0" smtClean="0"/>
              <a:t> de </a:t>
            </a:r>
            <a:r>
              <a:rPr lang="es-ES" sz="1400" i="1" dirty="0" err="1" smtClean="0"/>
              <a:t>tramitacions</a:t>
            </a:r>
            <a:r>
              <a:rPr lang="es-ES" sz="1400" i="1" dirty="0" smtClean="0"/>
              <a:t> i de </a:t>
            </a:r>
            <a:r>
              <a:rPr lang="es-ES" sz="1400" i="1" dirty="0" err="1" smtClean="0"/>
              <a:t>llicències</a:t>
            </a:r>
            <a:endParaRPr lang="es-ES" sz="1400" dirty="0" smtClean="0"/>
          </a:p>
          <a:p>
            <a:r>
              <a:rPr lang="es-ES" sz="1400" dirty="0" smtClean="0"/>
              <a:t>1. </a:t>
            </a:r>
            <a:r>
              <a:rPr lang="es-ES" sz="1400" dirty="0" err="1" smtClean="0"/>
              <a:t>Els</a:t>
            </a:r>
            <a:r>
              <a:rPr lang="es-ES" sz="1400" dirty="0" smtClean="0"/>
              <a:t> </a:t>
            </a:r>
            <a:r>
              <a:rPr lang="es-ES" sz="1400" dirty="0" err="1" smtClean="0"/>
              <a:t>òrgans</a:t>
            </a:r>
            <a:r>
              <a:rPr lang="es-ES" sz="1400" dirty="0" smtClean="0"/>
              <a:t> </a:t>
            </a:r>
            <a:r>
              <a:rPr lang="es-ES" sz="1400" dirty="0" err="1" smtClean="0"/>
              <a:t>competents</a:t>
            </a:r>
            <a:r>
              <a:rPr lang="es-ES" sz="1400" dirty="0" smtClean="0"/>
              <a:t> per a </a:t>
            </a:r>
            <a:r>
              <a:rPr lang="es-ES" sz="1400" dirty="0" err="1" smtClean="0"/>
              <a:t>l'aprovació</a:t>
            </a:r>
            <a:r>
              <a:rPr lang="es-ES" sz="1400" dirty="0" smtClean="0"/>
              <a:t> inicial de les figures del </a:t>
            </a:r>
            <a:r>
              <a:rPr lang="es-ES" sz="1400" dirty="0" err="1" smtClean="0"/>
              <a:t>planejament</a:t>
            </a:r>
            <a:r>
              <a:rPr lang="es-ES" sz="1400" dirty="0" smtClean="0"/>
              <a:t> </a:t>
            </a:r>
            <a:r>
              <a:rPr lang="es-ES" sz="1400" dirty="0" err="1" smtClean="0"/>
              <a:t>urbanístic</a:t>
            </a:r>
            <a:r>
              <a:rPr lang="es-ES" sz="1400" dirty="0" smtClean="0"/>
              <a:t> poden acordar, </a:t>
            </a:r>
            <a:r>
              <a:rPr lang="es-ES" sz="1400" dirty="0" err="1" smtClean="0"/>
              <a:t>amb</a:t>
            </a:r>
            <a:r>
              <a:rPr lang="es-ES" sz="1400" dirty="0" smtClean="0"/>
              <a:t> la </a:t>
            </a:r>
            <a:r>
              <a:rPr lang="es-ES" sz="1400" dirty="0" err="1" smtClean="0"/>
              <a:t>finalitat</a:t>
            </a:r>
            <a:r>
              <a:rPr lang="es-ES" sz="1400" dirty="0" smtClean="0"/>
              <a:t> </a:t>
            </a:r>
            <a:r>
              <a:rPr lang="es-ES" sz="1400" dirty="0" err="1" smtClean="0"/>
              <a:t>d'estudiar-ne</a:t>
            </a:r>
            <a:r>
              <a:rPr lang="es-ES" sz="1400" dirty="0" smtClean="0"/>
              <a:t> la </a:t>
            </a:r>
            <a:r>
              <a:rPr lang="es-ES" sz="1400" dirty="0" err="1" smtClean="0"/>
              <a:t>formació</a:t>
            </a:r>
            <a:r>
              <a:rPr lang="es-ES" sz="1400" dirty="0" smtClean="0"/>
              <a:t> o la reforma, de </a:t>
            </a:r>
            <a:r>
              <a:rPr lang="es-ES" sz="1400" dirty="0" err="1" smtClean="0"/>
              <a:t>suspendre</a:t>
            </a:r>
            <a:r>
              <a:rPr lang="es-ES" sz="1400" dirty="0" smtClean="0"/>
              <a:t> la </a:t>
            </a:r>
            <a:r>
              <a:rPr lang="es-ES" sz="1400" dirty="0" err="1" smtClean="0"/>
              <a:t>tramitació</a:t>
            </a:r>
            <a:r>
              <a:rPr lang="es-ES" sz="1400" dirty="0" smtClean="0"/>
              <a:t> de </a:t>
            </a:r>
            <a:r>
              <a:rPr lang="es-ES" sz="1400" dirty="0" err="1" smtClean="0"/>
              <a:t>plans</a:t>
            </a:r>
            <a:r>
              <a:rPr lang="es-ES" sz="1400" dirty="0" smtClean="0"/>
              <a:t> </a:t>
            </a:r>
            <a:r>
              <a:rPr lang="es-ES" sz="1400" dirty="0" err="1" smtClean="0"/>
              <a:t>urbanístics</a:t>
            </a:r>
            <a:r>
              <a:rPr lang="es-ES" sz="1400" dirty="0" smtClean="0"/>
              <a:t> </a:t>
            </a:r>
            <a:r>
              <a:rPr lang="es-ES" sz="1400" dirty="0" err="1" smtClean="0"/>
              <a:t>derivats</a:t>
            </a:r>
            <a:r>
              <a:rPr lang="es-ES" sz="1400" dirty="0" smtClean="0"/>
              <a:t> </a:t>
            </a:r>
            <a:r>
              <a:rPr lang="es-ES" sz="1400" dirty="0" err="1" smtClean="0"/>
              <a:t>concrets</a:t>
            </a:r>
            <a:r>
              <a:rPr lang="es-ES" sz="1400" dirty="0" smtClean="0"/>
              <a:t> i de </a:t>
            </a:r>
            <a:r>
              <a:rPr lang="es-ES" sz="1400" dirty="0" err="1" smtClean="0"/>
              <a:t>projectes</a:t>
            </a:r>
            <a:r>
              <a:rPr lang="es-ES" sz="1400" dirty="0" smtClean="0"/>
              <a:t> de </a:t>
            </a:r>
            <a:r>
              <a:rPr lang="es-ES" sz="1400" dirty="0" err="1" smtClean="0"/>
              <a:t>gestió</a:t>
            </a:r>
            <a:r>
              <a:rPr lang="es-ES" sz="1400" dirty="0" smtClean="0"/>
              <a:t> urbanística i </a:t>
            </a:r>
            <a:r>
              <a:rPr lang="es-ES" sz="1400" dirty="0" err="1" smtClean="0"/>
              <a:t>d'urbanització</a:t>
            </a:r>
            <a:r>
              <a:rPr lang="es-ES" sz="1400" dirty="0" smtClean="0"/>
              <a:t>, </a:t>
            </a:r>
            <a:r>
              <a:rPr lang="es-ES" sz="1400" dirty="0" err="1" smtClean="0"/>
              <a:t>com</a:t>
            </a:r>
            <a:r>
              <a:rPr lang="es-ES" sz="1400" dirty="0" smtClean="0"/>
              <a:t> també de </a:t>
            </a:r>
            <a:r>
              <a:rPr lang="es-ES" sz="1400" dirty="0" err="1" smtClean="0"/>
              <a:t>suspendre</a:t>
            </a:r>
            <a:r>
              <a:rPr lang="es-ES" sz="1400" dirty="0" smtClean="0"/>
              <a:t> </a:t>
            </a:r>
            <a:r>
              <a:rPr lang="es-ES" sz="1400" dirty="0" err="1" smtClean="0"/>
              <a:t>l'atorgament</a:t>
            </a:r>
            <a:r>
              <a:rPr lang="es-ES" sz="1400" dirty="0" smtClean="0"/>
              <a:t> de </a:t>
            </a:r>
            <a:r>
              <a:rPr lang="es-ES" sz="1400" dirty="0" err="1" smtClean="0"/>
              <a:t>llicències</a:t>
            </a:r>
            <a:r>
              <a:rPr lang="es-ES" sz="1400" dirty="0" smtClean="0"/>
              <a:t> de </a:t>
            </a:r>
            <a:r>
              <a:rPr lang="es-ES" sz="1400" dirty="0" err="1" smtClean="0"/>
              <a:t>parcel·lació</a:t>
            </a:r>
            <a:r>
              <a:rPr lang="es-ES" sz="1400" dirty="0" smtClean="0"/>
              <a:t> de </a:t>
            </a:r>
            <a:r>
              <a:rPr lang="es-ES" sz="1400" dirty="0" err="1" smtClean="0"/>
              <a:t>terrenys</a:t>
            </a:r>
            <a:r>
              <a:rPr lang="es-ES" sz="1400" dirty="0" smtClean="0"/>
              <a:t>, </a:t>
            </a:r>
            <a:r>
              <a:rPr lang="es-ES" sz="1400" dirty="0" err="1" smtClean="0"/>
              <a:t>d'edificació</a:t>
            </a:r>
            <a:r>
              <a:rPr lang="es-ES" sz="1400" dirty="0" smtClean="0"/>
              <a:t>, reforma, </a:t>
            </a:r>
            <a:r>
              <a:rPr lang="es-ES" sz="1400" dirty="0" err="1" smtClean="0"/>
              <a:t>rehabilitació</a:t>
            </a:r>
            <a:r>
              <a:rPr lang="es-ES" sz="1400" dirty="0" smtClean="0"/>
              <a:t> o </a:t>
            </a:r>
            <a:r>
              <a:rPr lang="es-ES" sz="1400" dirty="0" err="1" smtClean="0"/>
              <a:t>enderrocament</a:t>
            </a:r>
            <a:r>
              <a:rPr lang="es-ES" sz="1400" dirty="0" smtClean="0"/>
              <a:t> de </a:t>
            </a:r>
            <a:r>
              <a:rPr lang="es-ES" sz="1400" dirty="0" err="1" smtClean="0"/>
              <a:t>construccions</a:t>
            </a:r>
            <a:r>
              <a:rPr lang="es-ES" sz="1400" dirty="0" smtClean="0"/>
              <a:t>, </a:t>
            </a:r>
            <a:r>
              <a:rPr lang="es-ES" sz="1400" dirty="0" err="1" smtClean="0"/>
              <a:t>d'instal·lació</a:t>
            </a:r>
            <a:r>
              <a:rPr lang="es-ES" sz="1400" dirty="0" smtClean="0"/>
              <a:t> o </a:t>
            </a:r>
            <a:r>
              <a:rPr lang="es-ES" sz="1400" dirty="0" err="1" smtClean="0"/>
              <a:t>ampliació</a:t>
            </a:r>
            <a:r>
              <a:rPr lang="es-ES" sz="1400" dirty="0" smtClean="0"/>
              <a:t> </a:t>
            </a:r>
            <a:r>
              <a:rPr lang="es-ES" sz="1400" dirty="0" err="1" smtClean="0"/>
              <a:t>d'activitats</a:t>
            </a:r>
            <a:r>
              <a:rPr lang="es-ES" sz="1400" dirty="0" smtClean="0"/>
              <a:t> o usos </a:t>
            </a:r>
            <a:r>
              <a:rPr lang="es-ES" sz="1400" dirty="0" err="1" smtClean="0"/>
              <a:t>concrets</a:t>
            </a:r>
            <a:r>
              <a:rPr lang="es-ES" sz="1400" dirty="0" smtClean="0"/>
              <a:t> i </a:t>
            </a:r>
            <a:r>
              <a:rPr lang="es-ES" sz="1400" dirty="0" err="1" smtClean="0"/>
              <a:t>d'altres</a:t>
            </a:r>
            <a:r>
              <a:rPr lang="es-ES" sz="1400" dirty="0" smtClean="0"/>
              <a:t> </a:t>
            </a:r>
            <a:r>
              <a:rPr lang="es-ES" sz="1400" dirty="0" err="1" smtClean="0"/>
              <a:t>autoritzacions</a:t>
            </a:r>
            <a:r>
              <a:rPr lang="es-ES" sz="1400" dirty="0" smtClean="0"/>
              <a:t> </a:t>
            </a:r>
            <a:r>
              <a:rPr lang="es-ES" sz="1400" dirty="0" err="1" smtClean="0"/>
              <a:t>municipals</a:t>
            </a:r>
            <a:r>
              <a:rPr lang="es-ES" sz="1400" dirty="0" smtClean="0"/>
              <a:t> </a:t>
            </a:r>
            <a:r>
              <a:rPr lang="es-ES" sz="1400" dirty="0" err="1" smtClean="0"/>
              <a:t>connexes</a:t>
            </a:r>
            <a:r>
              <a:rPr lang="es-ES" sz="1400" dirty="0" smtClean="0"/>
              <a:t> </a:t>
            </a:r>
            <a:r>
              <a:rPr lang="es-ES" sz="1400" dirty="0" err="1" smtClean="0"/>
              <a:t>establertes</a:t>
            </a:r>
            <a:r>
              <a:rPr lang="es-ES" sz="1400" dirty="0" smtClean="0"/>
              <a:t> per la </a:t>
            </a:r>
            <a:r>
              <a:rPr lang="es-ES" sz="1400" dirty="0" err="1" smtClean="0"/>
              <a:t>legislació</a:t>
            </a:r>
            <a:r>
              <a:rPr lang="es-ES" sz="1400" dirty="0" smtClean="0"/>
              <a:t> sectorial.</a:t>
            </a:r>
          </a:p>
          <a:p>
            <a:r>
              <a:rPr lang="es-ES" sz="1400" dirty="0" smtClean="0"/>
              <a:t>2. </a:t>
            </a:r>
            <a:r>
              <a:rPr lang="es-ES" sz="1400" dirty="0" err="1" smtClean="0"/>
              <a:t>L'aprovació</a:t>
            </a:r>
            <a:r>
              <a:rPr lang="es-ES" sz="1400" dirty="0" smtClean="0"/>
              <a:t> inicial </a:t>
            </a:r>
            <a:r>
              <a:rPr lang="es-ES" sz="1400" dirty="0" err="1" smtClean="0"/>
              <a:t>dels</a:t>
            </a:r>
            <a:r>
              <a:rPr lang="es-ES" sz="1400" dirty="0" smtClean="0"/>
              <a:t> </a:t>
            </a:r>
            <a:r>
              <a:rPr lang="es-ES" sz="1400" dirty="0" err="1" smtClean="0"/>
              <a:t>instruments</a:t>
            </a:r>
            <a:r>
              <a:rPr lang="es-ES" sz="1400" dirty="0" smtClean="0"/>
              <a:t> de </a:t>
            </a:r>
            <a:r>
              <a:rPr lang="es-ES" sz="1400" dirty="0" err="1" smtClean="0"/>
              <a:t>planejament</a:t>
            </a:r>
            <a:r>
              <a:rPr lang="es-ES" sz="1400" dirty="0" smtClean="0"/>
              <a:t> </a:t>
            </a:r>
            <a:r>
              <a:rPr lang="es-ES" sz="1400" dirty="0" err="1" smtClean="0"/>
              <a:t>urbanístic</a:t>
            </a:r>
            <a:r>
              <a:rPr lang="es-ES" sz="1400" dirty="0" smtClean="0"/>
              <a:t> obliga </a:t>
            </a:r>
            <a:r>
              <a:rPr lang="es-ES" sz="1400" dirty="0" err="1" smtClean="0"/>
              <a:t>l'administració</a:t>
            </a:r>
            <a:r>
              <a:rPr lang="es-ES" sz="1400" dirty="0" smtClean="0"/>
              <a:t> </a:t>
            </a:r>
            <a:r>
              <a:rPr lang="es-ES" sz="1400" dirty="0" err="1" smtClean="0"/>
              <a:t>competent</a:t>
            </a:r>
            <a:r>
              <a:rPr lang="es-ES" sz="1400" dirty="0" smtClean="0"/>
              <a:t> a acordar les mesures </a:t>
            </a:r>
            <a:r>
              <a:rPr lang="es-ES" sz="1400" dirty="0" err="1" smtClean="0"/>
              <a:t>enunciades</a:t>
            </a:r>
            <a:r>
              <a:rPr lang="es-ES" sz="1400" dirty="0" smtClean="0"/>
              <a:t> per </a:t>
            </a:r>
            <a:r>
              <a:rPr lang="es-ES" sz="1400" dirty="0" err="1" smtClean="0"/>
              <a:t>l'apartat</a:t>
            </a:r>
            <a:r>
              <a:rPr lang="es-ES" sz="1400" dirty="0" smtClean="0"/>
              <a:t> 1, en </a:t>
            </a:r>
            <a:r>
              <a:rPr lang="es-ES" sz="1400" dirty="0" err="1" smtClean="0"/>
              <a:t>els</a:t>
            </a:r>
            <a:r>
              <a:rPr lang="es-ES" sz="1400" dirty="0" smtClean="0"/>
              <a:t> </a:t>
            </a:r>
            <a:r>
              <a:rPr lang="es-ES" sz="1400" dirty="0" err="1" smtClean="0"/>
              <a:t>àmbits</a:t>
            </a:r>
            <a:r>
              <a:rPr lang="es-ES" sz="1400" dirty="0" smtClean="0"/>
              <a:t> en </a:t>
            </a:r>
            <a:r>
              <a:rPr lang="es-ES" sz="1400" dirty="0" err="1" smtClean="0"/>
              <a:t>què</a:t>
            </a:r>
            <a:r>
              <a:rPr lang="es-ES" sz="1400" dirty="0" smtClean="0"/>
              <a:t> les noves </a:t>
            </a:r>
            <a:r>
              <a:rPr lang="es-ES" sz="1400" dirty="0" err="1" smtClean="0"/>
              <a:t>determinacions</a:t>
            </a:r>
            <a:r>
              <a:rPr lang="es-ES" sz="1400" dirty="0" smtClean="0"/>
              <a:t> </a:t>
            </a:r>
            <a:r>
              <a:rPr lang="es-ES" sz="1400" dirty="0" err="1" smtClean="0"/>
              <a:t>comportin</a:t>
            </a:r>
            <a:r>
              <a:rPr lang="es-ES" sz="1400" dirty="0" smtClean="0"/>
              <a:t> una </a:t>
            </a:r>
            <a:r>
              <a:rPr lang="es-ES" sz="1400" dirty="0" err="1" smtClean="0"/>
              <a:t>modificació</a:t>
            </a:r>
            <a:r>
              <a:rPr lang="es-ES" sz="1400" dirty="0" smtClean="0"/>
              <a:t> del </a:t>
            </a:r>
            <a:r>
              <a:rPr lang="es-ES" sz="1400" dirty="0" err="1" smtClean="0"/>
              <a:t>règim</a:t>
            </a:r>
            <a:r>
              <a:rPr lang="es-ES" sz="1400" dirty="0" smtClean="0"/>
              <a:t> </a:t>
            </a:r>
            <a:r>
              <a:rPr lang="es-ES" sz="1400" dirty="0" err="1" smtClean="0"/>
              <a:t>urbanístic</a:t>
            </a:r>
            <a:r>
              <a:rPr lang="es-ES" sz="1400" dirty="0" smtClean="0"/>
              <a:t>. </a:t>
            </a:r>
            <a:r>
              <a:rPr lang="es-ES" sz="1400" dirty="0" err="1" smtClean="0"/>
              <a:t>L'administració</a:t>
            </a:r>
            <a:r>
              <a:rPr lang="es-ES" sz="1400" dirty="0" smtClean="0"/>
              <a:t> </a:t>
            </a:r>
            <a:r>
              <a:rPr lang="es-ES" sz="1400" dirty="0" err="1" smtClean="0"/>
              <a:t>competent</a:t>
            </a:r>
            <a:r>
              <a:rPr lang="es-ES" sz="1400" dirty="0" smtClean="0"/>
              <a:t> també </a:t>
            </a:r>
            <a:r>
              <a:rPr lang="es-ES" sz="1400" dirty="0" err="1" smtClean="0"/>
              <a:t>pot</a:t>
            </a:r>
            <a:r>
              <a:rPr lang="es-ES" sz="1400" dirty="0" smtClean="0"/>
              <a:t> acordar les </a:t>
            </a:r>
            <a:r>
              <a:rPr lang="es-ES" sz="1400" dirty="0" err="1" smtClean="0"/>
              <a:t>dites</a:t>
            </a:r>
            <a:r>
              <a:rPr lang="es-ES" sz="1400" dirty="0" smtClean="0"/>
              <a:t> mesures en el cas que es </a:t>
            </a:r>
            <a:r>
              <a:rPr lang="es-ES" sz="1400" dirty="0" err="1" smtClean="0"/>
              <a:t>pretengui</a:t>
            </a:r>
            <a:r>
              <a:rPr lang="es-ES" sz="1400" dirty="0" smtClean="0"/>
              <a:t> </a:t>
            </a:r>
            <a:r>
              <a:rPr lang="es-ES" sz="1400" dirty="0" err="1" smtClean="0"/>
              <a:t>assolir</a:t>
            </a:r>
            <a:r>
              <a:rPr lang="es-ES" sz="1400" dirty="0" smtClean="0"/>
              <a:t> </a:t>
            </a:r>
            <a:r>
              <a:rPr lang="es-ES" sz="1400" dirty="0" err="1" smtClean="0"/>
              <a:t>altres</a:t>
            </a:r>
            <a:r>
              <a:rPr lang="es-ES" sz="1400" dirty="0" smtClean="0"/>
              <a:t> </a:t>
            </a:r>
            <a:r>
              <a:rPr lang="es-ES" sz="1400" dirty="0" err="1" smtClean="0"/>
              <a:t>objectius</a:t>
            </a:r>
            <a:r>
              <a:rPr lang="es-ES" sz="1400" dirty="0" smtClean="0"/>
              <a:t> </a:t>
            </a:r>
            <a:r>
              <a:rPr lang="es-ES" sz="1400" dirty="0" err="1" smtClean="0"/>
              <a:t>urbanístics</a:t>
            </a:r>
            <a:r>
              <a:rPr lang="es-ES" sz="1400" dirty="0" smtClean="0"/>
              <a:t> </a:t>
            </a:r>
            <a:r>
              <a:rPr lang="es-ES" sz="1400" dirty="0" err="1" smtClean="0"/>
              <a:t>concrets</a:t>
            </a:r>
            <a:r>
              <a:rPr lang="es-ES" sz="1400" dirty="0" smtClean="0"/>
              <a:t>, </a:t>
            </a:r>
            <a:r>
              <a:rPr lang="es-ES" sz="1400" dirty="0" err="1" smtClean="0"/>
              <a:t>els</a:t>
            </a:r>
            <a:r>
              <a:rPr lang="es-ES" sz="1400" dirty="0" smtClean="0"/>
              <a:t> </a:t>
            </a:r>
            <a:r>
              <a:rPr lang="es-ES" sz="1400" dirty="0" err="1" smtClean="0"/>
              <a:t>quals</a:t>
            </a:r>
            <a:r>
              <a:rPr lang="es-ES" sz="1400" dirty="0" smtClean="0"/>
              <a:t> han </a:t>
            </a:r>
            <a:r>
              <a:rPr lang="es-ES" sz="1400" dirty="0" err="1" smtClean="0"/>
              <a:t>d'ésser</a:t>
            </a:r>
            <a:r>
              <a:rPr lang="es-ES" sz="1400" dirty="0" smtClean="0"/>
              <a:t> </a:t>
            </a:r>
            <a:r>
              <a:rPr lang="es-ES" sz="1400" dirty="0" err="1" smtClean="0"/>
              <a:t>explicitats</a:t>
            </a:r>
            <a:r>
              <a:rPr lang="es-ES" sz="1400" dirty="0" smtClean="0"/>
              <a:t> i </a:t>
            </a:r>
            <a:r>
              <a:rPr lang="es-ES" sz="1400" dirty="0" err="1" smtClean="0"/>
              <a:t>justificats</a:t>
            </a:r>
            <a:r>
              <a:rPr lang="es-ES" sz="1400" dirty="0" smtClean="0"/>
              <a:t>.</a:t>
            </a:r>
          </a:p>
          <a:p>
            <a:r>
              <a:rPr lang="es-ES" sz="1400" dirty="0" smtClean="0"/>
              <a:t>3. </a:t>
            </a:r>
            <a:r>
              <a:rPr lang="es-ES" sz="1400" dirty="0" err="1" smtClean="0"/>
              <a:t>Els</a:t>
            </a:r>
            <a:r>
              <a:rPr lang="es-ES" sz="1400" dirty="0" smtClean="0"/>
              <a:t> </a:t>
            </a:r>
            <a:r>
              <a:rPr lang="es-ES" sz="1400" dirty="0" err="1" smtClean="0"/>
              <a:t>acords</a:t>
            </a:r>
            <a:r>
              <a:rPr lang="es-ES" sz="1400" dirty="0" smtClean="0"/>
              <a:t> de </a:t>
            </a:r>
            <a:r>
              <a:rPr lang="es-ES" sz="1400" dirty="0" err="1" smtClean="0"/>
              <a:t>suspensió</a:t>
            </a:r>
            <a:r>
              <a:rPr lang="es-ES" sz="1400" dirty="0" smtClean="0"/>
              <a:t> de </a:t>
            </a:r>
            <a:r>
              <a:rPr lang="es-ES" sz="1400" dirty="0" err="1" smtClean="0"/>
              <a:t>tramitacions</a:t>
            </a:r>
            <a:r>
              <a:rPr lang="es-ES" sz="1400" dirty="0" smtClean="0"/>
              <a:t> i de </a:t>
            </a:r>
            <a:r>
              <a:rPr lang="es-ES" sz="1400" dirty="0" err="1" smtClean="0"/>
              <a:t>llicències</a:t>
            </a:r>
            <a:r>
              <a:rPr lang="es-ES" sz="1400" dirty="0" smtClean="0"/>
              <a:t> a </a:t>
            </a:r>
            <a:r>
              <a:rPr lang="es-ES" sz="1400" dirty="0" err="1" smtClean="0"/>
              <a:t>què</a:t>
            </a:r>
            <a:r>
              <a:rPr lang="es-ES" sz="1400" dirty="0" smtClean="0"/>
              <a:t> fan </a:t>
            </a:r>
            <a:r>
              <a:rPr lang="es-ES" sz="1400" dirty="0" err="1" smtClean="0"/>
              <a:t>referència</a:t>
            </a:r>
            <a:r>
              <a:rPr lang="es-ES" sz="1400" dirty="0" smtClean="0"/>
              <a:t> </a:t>
            </a:r>
            <a:r>
              <a:rPr lang="es-ES" sz="1400" dirty="0" err="1" smtClean="0"/>
              <a:t>els</a:t>
            </a:r>
            <a:r>
              <a:rPr lang="es-ES" sz="1400" dirty="0" smtClean="0"/>
              <a:t> </a:t>
            </a:r>
            <a:r>
              <a:rPr lang="es-ES" sz="1400" dirty="0" err="1" smtClean="0"/>
              <a:t>apartats</a:t>
            </a:r>
            <a:r>
              <a:rPr lang="es-ES" sz="1400" dirty="0" smtClean="0"/>
              <a:t> 1 i 2 </a:t>
            </a:r>
            <a:r>
              <a:rPr lang="es-ES" sz="1400" dirty="0" err="1" smtClean="0"/>
              <a:t>s'han</a:t>
            </a:r>
            <a:r>
              <a:rPr lang="es-ES" sz="1400" dirty="0" smtClean="0"/>
              <a:t> de publicar en el </a:t>
            </a:r>
            <a:r>
              <a:rPr lang="es-ES" sz="1400" dirty="0" err="1" smtClean="0"/>
              <a:t>butlletí</a:t>
            </a:r>
            <a:r>
              <a:rPr lang="es-ES" sz="1400" dirty="0" smtClean="0"/>
              <a:t> oficial </a:t>
            </a:r>
            <a:r>
              <a:rPr lang="es-ES" sz="1400" dirty="0" err="1" smtClean="0"/>
              <a:t>corresponent</a:t>
            </a:r>
            <a:r>
              <a:rPr lang="es-ES" sz="1400" dirty="0" smtClean="0"/>
              <a:t>, i </a:t>
            </a:r>
            <a:r>
              <a:rPr lang="es-ES" sz="1400" dirty="0" err="1" smtClean="0"/>
              <a:t>s'han</a:t>
            </a:r>
            <a:r>
              <a:rPr lang="es-ES" sz="1400" dirty="0" smtClean="0"/>
              <a:t> de referir, en </a:t>
            </a:r>
            <a:r>
              <a:rPr lang="es-ES" sz="1400" dirty="0" err="1" smtClean="0"/>
              <a:t>qualsevol</a:t>
            </a:r>
            <a:r>
              <a:rPr lang="es-ES" sz="1400" dirty="0" smtClean="0"/>
              <a:t> cas, a </a:t>
            </a:r>
            <a:r>
              <a:rPr lang="es-ES" sz="1400" dirty="0" err="1" smtClean="0"/>
              <a:t>àmbits</a:t>
            </a:r>
            <a:r>
              <a:rPr lang="es-ES" sz="1400" dirty="0" smtClean="0"/>
              <a:t> </a:t>
            </a:r>
            <a:r>
              <a:rPr lang="es-ES" sz="1400" dirty="0" err="1" smtClean="0"/>
              <a:t>identificats</a:t>
            </a:r>
            <a:r>
              <a:rPr lang="es-ES" sz="1400" dirty="0" smtClean="0"/>
              <a:t> </a:t>
            </a:r>
            <a:r>
              <a:rPr lang="es-ES" sz="1400" dirty="0" err="1" smtClean="0"/>
              <a:t>gràficament</a:t>
            </a:r>
            <a:r>
              <a:rPr lang="es-ES" sz="1400" dirty="0" smtClean="0"/>
              <a:t>. En la </a:t>
            </a:r>
            <a:r>
              <a:rPr lang="es-ES" sz="1400" dirty="0" err="1" smtClean="0"/>
              <a:t>informació</a:t>
            </a:r>
            <a:r>
              <a:rPr lang="es-ES" sz="1400" dirty="0" smtClean="0"/>
              <a:t> pública de </a:t>
            </a:r>
            <a:r>
              <a:rPr lang="es-ES" sz="1400" dirty="0" err="1" smtClean="0"/>
              <a:t>l'instrument</a:t>
            </a:r>
            <a:r>
              <a:rPr lang="es-ES" sz="1400" dirty="0" smtClean="0"/>
              <a:t> de </a:t>
            </a:r>
            <a:r>
              <a:rPr lang="es-ES" sz="1400" dirty="0" err="1" smtClean="0"/>
              <a:t>planejament</a:t>
            </a:r>
            <a:r>
              <a:rPr lang="es-ES" sz="1400" dirty="0" smtClean="0"/>
              <a:t> </a:t>
            </a:r>
            <a:r>
              <a:rPr lang="es-ES" sz="1400" dirty="0" err="1" smtClean="0"/>
              <a:t>urbanístic</a:t>
            </a:r>
            <a:r>
              <a:rPr lang="es-ES" sz="1400" dirty="0" smtClean="0"/>
              <a:t> a </a:t>
            </a:r>
            <a:r>
              <a:rPr lang="es-ES" sz="1400" dirty="0" err="1" smtClean="0"/>
              <a:t>què</a:t>
            </a:r>
            <a:r>
              <a:rPr lang="es-ES" sz="1400" dirty="0" smtClean="0"/>
              <a:t> es </a:t>
            </a:r>
            <a:r>
              <a:rPr lang="es-ES" sz="1400" dirty="0" err="1" smtClean="0"/>
              <a:t>refereixen</a:t>
            </a:r>
            <a:r>
              <a:rPr lang="es-ES" sz="1400" dirty="0" smtClean="0"/>
              <a:t> les </a:t>
            </a:r>
            <a:r>
              <a:rPr lang="es-ES" sz="1400" dirty="0" err="1" smtClean="0"/>
              <a:t>suspensions</a:t>
            </a:r>
            <a:r>
              <a:rPr lang="es-ES" sz="1400" dirty="0" smtClean="0"/>
              <a:t> </a:t>
            </a:r>
            <a:r>
              <a:rPr lang="es-ES" sz="1400" dirty="0" err="1" smtClean="0"/>
              <a:t>acordades</a:t>
            </a:r>
            <a:r>
              <a:rPr lang="es-ES" sz="1400" dirty="0" smtClean="0"/>
              <a:t>, </a:t>
            </a:r>
            <a:r>
              <a:rPr lang="es-ES" sz="1400" dirty="0" err="1" smtClean="0"/>
              <a:t>s'ha</a:t>
            </a:r>
            <a:r>
              <a:rPr lang="es-ES" sz="1400" dirty="0" smtClean="0"/>
              <a:t> de donar </a:t>
            </a:r>
            <a:r>
              <a:rPr lang="es-ES" sz="1400" dirty="0" err="1" smtClean="0"/>
              <a:t>compliment</a:t>
            </a:r>
            <a:r>
              <a:rPr lang="es-ES" sz="1400" dirty="0" smtClean="0"/>
              <a:t> al que </a:t>
            </a:r>
            <a:r>
              <a:rPr lang="es-ES" sz="1400" dirty="0" err="1" smtClean="0"/>
              <a:t>estableix</a:t>
            </a:r>
            <a:r>
              <a:rPr lang="es-ES" sz="1400" dirty="0" smtClean="0"/>
              <a:t> </a:t>
            </a:r>
            <a:r>
              <a:rPr lang="es-ES" sz="1400" dirty="0" err="1" smtClean="0"/>
              <a:t>l'article</a:t>
            </a:r>
            <a:r>
              <a:rPr lang="es-ES" sz="1400" dirty="0" smtClean="0"/>
              <a:t> 8.5.a.</a:t>
            </a:r>
          </a:p>
          <a:p>
            <a:r>
              <a:rPr lang="es-ES" sz="1400" b="1" dirty="0" err="1" smtClean="0"/>
              <a:t>Article</a:t>
            </a:r>
            <a:r>
              <a:rPr lang="es-ES" sz="1400" b="1" dirty="0" smtClean="0"/>
              <a:t> 74</a:t>
            </a:r>
          </a:p>
          <a:p>
            <a:r>
              <a:rPr lang="es-ES" sz="1400" i="1" dirty="0" err="1" smtClean="0"/>
              <a:t>Termini</a:t>
            </a:r>
            <a:r>
              <a:rPr lang="es-ES" sz="1400" i="1" dirty="0" smtClean="0"/>
              <a:t> de </a:t>
            </a:r>
            <a:r>
              <a:rPr lang="es-ES" sz="1400" i="1" dirty="0" err="1" smtClean="0"/>
              <a:t>suspensió</a:t>
            </a:r>
            <a:r>
              <a:rPr lang="es-ES" sz="1400" i="1" dirty="0" smtClean="0"/>
              <a:t> de </a:t>
            </a:r>
            <a:r>
              <a:rPr lang="es-ES" sz="1400" i="1" dirty="0" err="1" smtClean="0"/>
              <a:t>tramitacions</a:t>
            </a:r>
            <a:r>
              <a:rPr lang="es-ES" sz="1400" i="1" dirty="0" smtClean="0"/>
              <a:t> i de </a:t>
            </a:r>
            <a:r>
              <a:rPr lang="es-ES" sz="1400" i="1" dirty="0" err="1" smtClean="0"/>
              <a:t>llicències</a:t>
            </a:r>
            <a:endParaRPr lang="es-ES" sz="1400" dirty="0" smtClean="0"/>
          </a:p>
          <a:p>
            <a:r>
              <a:rPr lang="es-ES" sz="1400" dirty="0" smtClean="0"/>
              <a:t>1. </a:t>
            </a:r>
            <a:r>
              <a:rPr lang="es-ES" sz="1400" dirty="0" err="1" smtClean="0"/>
              <a:t>Els</a:t>
            </a:r>
            <a:r>
              <a:rPr lang="es-ES" sz="1400" dirty="0" smtClean="0"/>
              <a:t> </a:t>
            </a:r>
            <a:r>
              <a:rPr lang="es-ES" sz="1400" dirty="0" err="1" smtClean="0"/>
              <a:t>efectes</a:t>
            </a:r>
            <a:r>
              <a:rPr lang="es-ES" sz="1400" dirty="0" smtClean="0"/>
              <a:t> de la </a:t>
            </a:r>
            <a:r>
              <a:rPr lang="es-ES" sz="1400" dirty="0" err="1" smtClean="0"/>
              <a:t>suspensió</a:t>
            </a:r>
            <a:r>
              <a:rPr lang="es-ES" sz="1400" dirty="0" smtClean="0"/>
              <a:t> de </a:t>
            </a:r>
            <a:r>
              <a:rPr lang="es-ES" sz="1400" dirty="0" err="1" smtClean="0"/>
              <a:t>tramitacions</a:t>
            </a:r>
            <a:r>
              <a:rPr lang="es-ES" sz="1400" dirty="0" smtClean="0"/>
              <a:t> i de </a:t>
            </a:r>
            <a:r>
              <a:rPr lang="es-ES" sz="1400" dirty="0" err="1" smtClean="0"/>
              <a:t>llicències</a:t>
            </a:r>
            <a:r>
              <a:rPr lang="es-ES" sz="1400" dirty="0" smtClean="0"/>
              <a:t> per a </a:t>
            </a:r>
            <a:r>
              <a:rPr lang="es-ES" sz="1400" dirty="0" err="1" smtClean="0"/>
              <a:t>àmbits</a:t>
            </a:r>
            <a:r>
              <a:rPr lang="es-ES" sz="1400" dirty="0" smtClean="0"/>
              <a:t> </a:t>
            </a:r>
            <a:r>
              <a:rPr lang="es-ES" sz="1400" dirty="0" err="1" smtClean="0"/>
              <a:t>determinats</a:t>
            </a:r>
            <a:r>
              <a:rPr lang="es-ES" sz="1400" dirty="0" smtClean="0"/>
              <a:t> no poden durar </a:t>
            </a:r>
            <a:r>
              <a:rPr lang="es-ES" sz="1400" dirty="0" err="1" smtClean="0"/>
              <a:t>més</a:t>
            </a:r>
            <a:r>
              <a:rPr lang="es-ES" sz="1400" dirty="0" smtClean="0"/>
              <a:t> </a:t>
            </a:r>
            <a:r>
              <a:rPr lang="es-ES" sz="1400" dirty="0" err="1" smtClean="0"/>
              <a:t>d'un</a:t>
            </a:r>
            <a:r>
              <a:rPr lang="es-ES" sz="1400" dirty="0" smtClean="0"/>
              <a:t> </a:t>
            </a:r>
            <a:r>
              <a:rPr lang="es-ES" sz="1400" dirty="0" err="1" smtClean="0"/>
              <a:t>any</a:t>
            </a:r>
            <a:r>
              <a:rPr lang="es-ES" sz="1400" dirty="0" smtClean="0"/>
              <a:t> en el cas </a:t>
            </a:r>
            <a:r>
              <a:rPr lang="es-ES" sz="1400" dirty="0" err="1" smtClean="0"/>
              <a:t>regulat</a:t>
            </a:r>
            <a:r>
              <a:rPr lang="es-ES" sz="1400" dirty="0" smtClean="0"/>
              <a:t> per </a:t>
            </a:r>
            <a:r>
              <a:rPr lang="es-ES" sz="1400" dirty="0" err="1" smtClean="0"/>
              <a:t>l'apartat</a:t>
            </a:r>
            <a:r>
              <a:rPr lang="es-ES" sz="1400" dirty="0" smtClean="0"/>
              <a:t> 1 de </a:t>
            </a:r>
            <a:r>
              <a:rPr lang="es-ES" sz="1400" dirty="0" err="1" smtClean="0"/>
              <a:t>l'article</a:t>
            </a:r>
            <a:r>
              <a:rPr lang="es-ES" sz="1400" dirty="0" smtClean="0"/>
              <a:t> 73, o de dos </a:t>
            </a:r>
            <a:r>
              <a:rPr lang="es-ES" sz="1400" dirty="0" err="1" smtClean="0"/>
              <a:t>anys</a:t>
            </a:r>
            <a:r>
              <a:rPr lang="es-ES" sz="1400" dirty="0" smtClean="0"/>
              <a:t> en cas </a:t>
            </a:r>
            <a:r>
              <a:rPr lang="es-ES" sz="1400" dirty="0" err="1" smtClean="0"/>
              <a:t>d'acumulació</a:t>
            </a:r>
            <a:r>
              <a:rPr lang="es-ES" sz="1400" dirty="0" smtClean="0"/>
              <a:t> </a:t>
            </a:r>
            <a:r>
              <a:rPr lang="es-ES" sz="1400" dirty="0" err="1" smtClean="0"/>
              <a:t>dels</a:t>
            </a:r>
            <a:r>
              <a:rPr lang="es-ES" sz="1400" dirty="0" smtClean="0"/>
              <a:t> </a:t>
            </a:r>
            <a:r>
              <a:rPr lang="es-ES" sz="1400" dirty="0" err="1" smtClean="0"/>
              <a:t>supòsits</a:t>
            </a:r>
            <a:r>
              <a:rPr lang="es-ES" sz="1400" dirty="0" smtClean="0"/>
              <a:t> </a:t>
            </a:r>
            <a:r>
              <a:rPr lang="es-ES" sz="1400" dirty="0" err="1" smtClean="0"/>
              <a:t>regulats</a:t>
            </a:r>
            <a:r>
              <a:rPr lang="es-ES" sz="1400" dirty="0" smtClean="0"/>
              <a:t> </a:t>
            </a:r>
            <a:r>
              <a:rPr lang="es-ES" sz="1400" dirty="0" err="1" smtClean="0"/>
              <a:t>pels</a:t>
            </a:r>
            <a:r>
              <a:rPr lang="es-ES" sz="1400" dirty="0" smtClean="0"/>
              <a:t> </a:t>
            </a:r>
            <a:r>
              <a:rPr lang="es-ES" sz="1400" dirty="0" err="1" smtClean="0"/>
              <a:t>apartats</a:t>
            </a:r>
            <a:r>
              <a:rPr lang="es-ES" sz="1400" dirty="0" smtClean="0"/>
              <a:t> 1 i 2 de </a:t>
            </a:r>
            <a:r>
              <a:rPr lang="es-ES" sz="1400" dirty="0" err="1" smtClean="0"/>
              <a:t>l'article</a:t>
            </a:r>
            <a:r>
              <a:rPr lang="es-ES" sz="1400" dirty="0" smtClean="0"/>
              <a:t> 73. Si no </a:t>
            </a:r>
            <a:r>
              <a:rPr lang="es-ES" sz="1400" dirty="0" err="1" smtClean="0"/>
              <a:t>s'ha</a:t>
            </a:r>
            <a:r>
              <a:rPr lang="es-ES" sz="1400" dirty="0" smtClean="0"/>
              <a:t> </a:t>
            </a:r>
            <a:r>
              <a:rPr lang="es-ES" sz="1400" dirty="0" err="1" smtClean="0"/>
              <a:t>adoptat</a:t>
            </a:r>
            <a:r>
              <a:rPr lang="es-ES" sz="1400" dirty="0" smtClean="0"/>
              <a:t> </a:t>
            </a:r>
            <a:r>
              <a:rPr lang="es-ES" sz="1400" dirty="0" err="1" smtClean="0"/>
              <a:t>cap</a:t>
            </a:r>
            <a:r>
              <a:rPr lang="es-ES" sz="1400" dirty="0" smtClean="0"/>
              <a:t> </a:t>
            </a:r>
            <a:r>
              <a:rPr lang="es-ES" sz="1400" dirty="0" err="1" smtClean="0"/>
              <a:t>acord</a:t>
            </a:r>
            <a:r>
              <a:rPr lang="es-ES" sz="1400" dirty="0" smtClean="0"/>
              <a:t> de </a:t>
            </a:r>
            <a:r>
              <a:rPr lang="es-ES" sz="1400" dirty="0" err="1" smtClean="0"/>
              <a:t>suspensió</a:t>
            </a:r>
            <a:r>
              <a:rPr lang="es-ES" sz="1400" dirty="0" smtClean="0"/>
              <a:t> </a:t>
            </a:r>
            <a:r>
              <a:rPr lang="es-ES" sz="1400" dirty="0" err="1" smtClean="0"/>
              <a:t>amb</a:t>
            </a:r>
            <a:r>
              <a:rPr lang="es-ES" sz="1400" dirty="0" smtClean="0"/>
              <a:t> </a:t>
            </a:r>
            <a:r>
              <a:rPr lang="es-ES" sz="1400" dirty="0" err="1" smtClean="0"/>
              <a:t>anterioritat</a:t>
            </a:r>
            <a:r>
              <a:rPr lang="es-ES" sz="1400" dirty="0" smtClean="0"/>
              <a:t> a </a:t>
            </a:r>
            <a:r>
              <a:rPr lang="es-ES" sz="1400" dirty="0" err="1" smtClean="0"/>
              <a:t>l'aprovació</a:t>
            </a:r>
            <a:r>
              <a:rPr lang="es-ES" sz="1400" dirty="0" smtClean="0"/>
              <a:t> inicial de </a:t>
            </a:r>
            <a:r>
              <a:rPr lang="es-ES" sz="1400" dirty="0" err="1" smtClean="0"/>
              <a:t>l'instrument</a:t>
            </a:r>
            <a:r>
              <a:rPr lang="es-ES" sz="1400" dirty="0" smtClean="0"/>
              <a:t> de </a:t>
            </a:r>
            <a:r>
              <a:rPr lang="es-ES" sz="1400" dirty="0" err="1" smtClean="0"/>
              <a:t>planejament</a:t>
            </a:r>
            <a:r>
              <a:rPr lang="es-ES" sz="1400" dirty="0" smtClean="0"/>
              <a:t>, la </a:t>
            </a:r>
            <a:r>
              <a:rPr lang="es-ES" sz="1400" dirty="0" err="1" smtClean="0"/>
              <a:t>suspensió</a:t>
            </a:r>
            <a:r>
              <a:rPr lang="es-ES" sz="1400" dirty="0" smtClean="0"/>
              <a:t> regulada per </a:t>
            </a:r>
            <a:r>
              <a:rPr lang="es-ES" sz="1400" dirty="0" err="1" smtClean="0"/>
              <a:t>l'apartat</a:t>
            </a:r>
            <a:r>
              <a:rPr lang="es-ES" sz="1400" dirty="0" smtClean="0"/>
              <a:t> 2 de </a:t>
            </a:r>
            <a:r>
              <a:rPr lang="es-ES" sz="1400" dirty="0" err="1" smtClean="0"/>
              <a:t>l'article</a:t>
            </a:r>
            <a:r>
              <a:rPr lang="es-ES" sz="1400" dirty="0" smtClean="0"/>
              <a:t> 73 </a:t>
            </a:r>
            <a:r>
              <a:rPr lang="es-ES" sz="1400" dirty="0" err="1" smtClean="0"/>
              <a:t>pot</a:t>
            </a:r>
            <a:r>
              <a:rPr lang="es-ES" sz="1400" dirty="0" smtClean="0"/>
              <a:t> </a:t>
            </a:r>
            <a:r>
              <a:rPr lang="es-ES" sz="1400" dirty="0" err="1" smtClean="0"/>
              <a:t>tenir</a:t>
            </a:r>
            <a:r>
              <a:rPr lang="es-ES" sz="1400" dirty="0" smtClean="0"/>
              <a:t> una durada </a:t>
            </a:r>
            <a:r>
              <a:rPr lang="es-ES" sz="1400" dirty="0" err="1" smtClean="0"/>
              <a:t>màxima</a:t>
            </a:r>
            <a:r>
              <a:rPr lang="es-ES" sz="1400" dirty="0" smtClean="0"/>
              <a:t> de dos </a:t>
            </a:r>
            <a:r>
              <a:rPr lang="es-ES" sz="1400" dirty="0" err="1" smtClean="0"/>
              <a:t>anys</a:t>
            </a:r>
            <a:r>
              <a:rPr lang="es-ES" sz="1400" dirty="0" smtClean="0"/>
              <a:t>.</a:t>
            </a:r>
          </a:p>
          <a:p>
            <a:r>
              <a:rPr lang="es-ES" sz="1400" dirty="0" smtClean="0"/>
              <a:t>2. Un </a:t>
            </a:r>
            <a:r>
              <a:rPr lang="es-ES" sz="1400" dirty="0" err="1" smtClean="0"/>
              <a:t>cop</a:t>
            </a:r>
            <a:r>
              <a:rPr lang="es-ES" sz="1400" dirty="0" smtClean="0"/>
              <a:t> </a:t>
            </a:r>
            <a:r>
              <a:rPr lang="es-ES" sz="1400" dirty="0" err="1" smtClean="0"/>
              <a:t>exhaurits</a:t>
            </a:r>
            <a:r>
              <a:rPr lang="es-ES" sz="1400" dirty="0" smtClean="0"/>
              <a:t> </a:t>
            </a:r>
            <a:r>
              <a:rPr lang="es-ES" sz="1400" dirty="0" err="1" smtClean="0"/>
              <a:t>els</a:t>
            </a:r>
            <a:r>
              <a:rPr lang="es-ES" sz="1400" dirty="0" smtClean="0"/>
              <a:t> </a:t>
            </a:r>
            <a:r>
              <a:rPr lang="es-ES" sz="1400" dirty="0" err="1" smtClean="0"/>
              <a:t>efectes</a:t>
            </a:r>
            <a:r>
              <a:rPr lang="es-ES" sz="1400" dirty="0" smtClean="0"/>
              <a:t> de </a:t>
            </a:r>
            <a:r>
              <a:rPr lang="es-ES" sz="1400" dirty="0" err="1" smtClean="0"/>
              <a:t>l'acord</a:t>
            </a:r>
            <a:r>
              <a:rPr lang="es-ES" sz="1400" dirty="0" smtClean="0"/>
              <a:t> de </a:t>
            </a:r>
            <a:r>
              <a:rPr lang="es-ES" sz="1400" dirty="0" err="1" smtClean="0"/>
              <a:t>suspensió</a:t>
            </a:r>
            <a:r>
              <a:rPr lang="es-ES" sz="1400" dirty="0" smtClean="0"/>
              <a:t>, no </a:t>
            </a:r>
            <a:r>
              <a:rPr lang="es-ES" sz="1400" dirty="0" err="1" smtClean="0"/>
              <a:t>se'n</a:t>
            </a:r>
            <a:r>
              <a:rPr lang="es-ES" sz="1400" dirty="0" smtClean="0"/>
              <a:t> </a:t>
            </a:r>
            <a:r>
              <a:rPr lang="es-ES" sz="1400" dirty="0" err="1" smtClean="0"/>
              <a:t>pot</a:t>
            </a:r>
            <a:r>
              <a:rPr lang="es-ES" sz="1400" dirty="0" smtClean="0"/>
              <a:t> adoptar </a:t>
            </a:r>
            <a:r>
              <a:rPr lang="es-ES" sz="1400" dirty="0" err="1" smtClean="0"/>
              <a:t>cap</a:t>
            </a:r>
            <a:r>
              <a:rPr lang="es-ES" sz="1400" dirty="0" smtClean="0"/>
              <a:t> de </a:t>
            </a:r>
            <a:r>
              <a:rPr lang="es-ES" sz="1400" dirty="0" err="1" smtClean="0"/>
              <a:t>nou</a:t>
            </a:r>
            <a:r>
              <a:rPr lang="es-ES" sz="1400" dirty="0" smtClean="0"/>
              <a:t>, per al </a:t>
            </a:r>
            <a:r>
              <a:rPr lang="es-ES" sz="1400" dirty="0" err="1" smtClean="0"/>
              <a:t>mateix</a:t>
            </a:r>
            <a:r>
              <a:rPr lang="es-ES" sz="1400" dirty="0" smtClean="0"/>
              <a:t> </a:t>
            </a:r>
            <a:r>
              <a:rPr lang="es-ES" sz="1400" dirty="0" err="1" smtClean="0"/>
              <a:t>àmbit</a:t>
            </a:r>
            <a:r>
              <a:rPr lang="es-ES" sz="1400" dirty="0" smtClean="0"/>
              <a:t> i per a </a:t>
            </a:r>
            <a:r>
              <a:rPr lang="es-ES" sz="1400" dirty="0" err="1" smtClean="0"/>
              <a:t>idèntica</a:t>
            </a:r>
            <a:r>
              <a:rPr lang="es-ES" sz="1400" dirty="0" smtClean="0"/>
              <a:t> </a:t>
            </a:r>
            <a:r>
              <a:rPr lang="es-ES" sz="1400" dirty="0" err="1" smtClean="0"/>
              <a:t>finalitat</a:t>
            </a:r>
            <a:r>
              <a:rPr lang="es-ES" sz="1400" dirty="0" smtClean="0"/>
              <a:t>, </a:t>
            </a:r>
            <a:r>
              <a:rPr lang="es-ES" sz="1400" dirty="0" err="1" smtClean="0"/>
              <a:t>fins</a:t>
            </a:r>
            <a:r>
              <a:rPr lang="es-ES" sz="1400" dirty="0" smtClean="0"/>
              <a:t> que no </a:t>
            </a:r>
            <a:r>
              <a:rPr lang="es-ES" sz="1400" dirty="0" err="1" smtClean="0"/>
              <a:t>hauran</a:t>
            </a:r>
            <a:r>
              <a:rPr lang="es-ES" sz="1400" dirty="0" smtClean="0"/>
              <a:t> </a:t>
            </a:r>
            <a:r>
              <a:rPr lang="es-ES" sz="1400" dirty="0" err="1" smtClean="0"/>
              <a:t>transcorregut</a:t>
            </a:r>
            <a:r>
              <a:rPr lang="es-ES" sz="1400" dirty="0" smtClean="0"/>
              <a:t> tres </a:t>
            </a:r>
            <a:r>
              <a:rPr lang="es-ES" sz="1400" dirty="0" err="1" smtClean="0"/>
              <a:t>anys</a:t>
            </a:r>
            <a:r>
              <a:rPr lang="es-ES" sz="1400" dirty="0" smtClean="0"/>
              <a:t> des de la data </a:t>
            </a:r>
            <a:r>
              <a:rPr lang="es-ES" sz="1400" dirty="0" err="1" smtClean="0"/>
              <a:t>d'exhauriment</a:t>
            </a:r>
            <a:r>
              <a:rPr lang="es-ES" sz="1400" dirty="0" smtClean="0"/>
              <a:t> </a:t>
            </a:r>
            <a:r>
              <a:rPr lang="es-ES" sz="1400" dirty="0" err="1" smtClean="0"/>
              <a:t>dels</a:t>
            </a:r>
            <a:r>
              <a:rPr lang="es-ES" sz="1400" dirty="0" smtClean="0"/>
              <a:t> </a:t>
            </a:r>
            <a:r>
              <a:rPr lang="es-ES" sz="1400" dirty="0" err="1" smtClean="0"/>
              <a:t>efectes</a:t>
            </a:r>
            <a:r>
              <a:rPr lang="es-ES" dirty="0" smtClean="0"/>
              <a:t>.</a:t>
            </a:r>
          </a:p>
          <a:p>
            <a:endParaRPr lang="es-ES" dirty="0" smtClean="0"/>
          </a:p>
          <a:p>
            <a:endParaRPr lang="es-ES" dirty="0" smtClean="0"/>
          </a:p>
          <a:p>
            <a:endParaRPr lang="es-ES" dirty="0" smtClean="0"/>
          </a:p>
          <a:p>
            <a:endParaRPr lang="es-ES" dirty="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CuadroTexto"/>
          <p:cNvSpPr txBox="1"/>
          <p:nvPr/>
        </p:nvSpPr>
        <p:spPr>
          <a:xfrm>
            <a:off x="152400" y="1198880"/>
            <a:ext cx="8387715" cy="4801314"/>
          </a:xfrm>
          <a:prstGeom prst="rect">
            <a:avLst/>
          </a:prstGeom>
          <a:noFill/>
        </p:spPr>
        <p:txBody>
          <a:bodyPr wrap="square" rtlCol="0">
            <a:spAutoFit/>
          </a:bodyPr>
          <a:lstStyle/>
          <a:p>
            <a:r>
              <a:rPr lang="es-ES" b="1" dirty="0" smtClean="0"/>
              <a:t>DIVUITÈ.- LÍMITS ALS TERMINIS PER REACCIONAR CONTRA LES OBRES EMPARADES EN LLICÈNCIA O COMUNICAT</a:t>
            </a:r>
          </a:p>
          <a:p>
            <a:endParaRPr lang="es-ES" b="1" dirty="0" smtClean="0"/>
          </a:p>
          <a:p>
            <a:r>
              <a:rPr lang="es-ES" b="1" dirty="0" smtClean="0"/>
              <a:t>Real Decreto Legislativo 7/2015, de 30 de octubre, por el que se aprueba el texto refundido de la Ley de Suelo y Rehabilitación Urbana.</a:t>
            </a:r>
          </a:p>
          <a:p>
            <a:endParaRPr lang="es-ES" b="1" i="1" dirty="0" smtClean="0"/>
          </a:p>
          <a:p>
            <a:r>
              <a:rPr lang="es-ES" b="1" i="1" dirty="0" smtClean="0"/>
              <a:t>Artículo 62. Acción pública.</a:t>
            </a:r>
          </a:p>
          <a:p>
            <a:r>
              <a:rPr lang="es-ES" i="1" dirty="0" smtClean="0"/>
              <a:t>1. Será pública la acción para exigir ante los órganos administrativos y los Tribunales Contencioso-Administrativos la observancia de la legislación y demás instrumentos de ordenación territorial y urbanística.</a:t>
            </a:r>
          </a:p>
          <a:p>
            <a:r>
              <a:rPr lang="es-ES" i="1" dirty="0" smtClean="0"/>
              <a:t>2. Si dicha acción está motivada por la ejecución de obras que se consideren ilegales, podrá ejercitarse durante la ejecución de las mismas y hasta el transcurso de los plazos establecidos para la adopción de las medidas de protección de la legalidad urbanística.</a:t>
            </a:r>
          </a:p>
          <a:p>
            <a:endParaRPr lang="es-ES" dirty="0" smtClean="0"/>
          </a:p>
          <a:p>
            <a:r>
              <a:rPr lang="es-ES" dirty="0" smtClean="0"/>
              <a:t>O 4 O 6 ANYS!!!</a:t>
            </a:r>
          </a:p>
          <a:p>
            <a:endParaRPr lang="es-ES" dirty="0" smtClean="0"/>
          </a:p>
          <a:p>
            <a:r>
              <a:rPr lang="es-ES" dirty="0" smtClean="0"/>
              <a:t> </a:t>
            </a:r>
            <a:endParaRPr lang="es-ES" dirty="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CuadroTexto"/>
          <p:cNvSpPr txBox="1"/>
          <p:nvPr/>
        </p:nvSpPr>
        <p:spPr>
          <a:xfrm>
            <a:off x="508000" y="833120"/>
            <a:ext cx="8178800" cy="5139869"/>
          </a:xfrm>
          <a:prstGeom prst="rect">
            <a:avLst/>
          </a:prstGeom>
          <a:noFill/>
        </p:spPr>
        <p:txBody>
          <a:bodyPr wrap="square" rtlCol="0">
            <a:spAutoFit/>
          </a:bodyPr>
          <a:lstStyle/>
          <a:p>
            <a:r>
              <a:rPr lang="es-ES" b="1" dirty="0" smtClean="0"/>
              <a:t>DINOVÈ.- LES LLICÈNCIES D’ALTRES ADMINISTRACIONS</a:t>
            </a:r>
          </a:p>
          <a:p>
            <a:pPr marL="342900" indent="-342900"/>
            <a:endParaRPr lang="es-ES" sz="1600" b="1" dirty="0" smtClean="0"/>
          </a:p>
          <a:p>
            <a:r>
              <a:rPr lang="ca-ES" sz="1400" b="1" dirty="0" smtClean="0"/>
              <a:t>Article 190 (I ARTS 8 I 9 DEL DECRET 64/2014)</a:t>
            </a:r>
          </a:p>
          <a:p>
            <a:r>
              <a:rPr lang="ca-ES" sz="1400" i="1" dirty="0" smtClean="0"/>
              <a:t>Actes promoguts per administracions públiques</a:t>
            </a:r>
            <a:endParaRPr lang="ca-ES" sz="1400" dirty="0" smtClean="0"/>
          </a:p>
          <a:p>
            <a:r>
              <a:rPr lang="ca-ES" sz="1400" dirty="0" smtClean="0"/>
              <a:t>1. Els actes especificats per l'article 187 i promoguts per òrgans de l'Estat o de la Generalitat o per entitats de dret públic que administrin béns estatals o autonòmics han d'estar igualment subjectes a llicència municipal, amb les excepcions previstes per la legislació sectorial. També estan subjectes a llicència municipal els actes de les entitats locals que no tinguin la competència per atorgar la llicència.</a:t>
            </a:r>
          </a:p>
          <a:p>
            <a:r>
              <a:rPr lang="ca-ES" sz="1400" dirty="0" smtClean="0"/>
              <a:t>2. El conseller o consellera competent per raó de la matèria pot acordar, per raons d'urgència o d'interès públic excepcional que ho exigeixin, remetre a l'ajuntament corresponent el projecte de què es tracti, perquè, en el termini d'un mes, notifiqui la conformitat o la disconformitat d'aquest amb el planejament urbanístic en vigor. En cas de disconformitat, el departament interessat ha de trametre l'expedient al conseller o consellera de Política Territorial i Obres Públiques, que l'ha d'elevar al Govern, amb l'informe previ de la Comissió d'Urbanisme de Catalunya. El Govern ha de decidir si és procedent executar el projecte de manera immediata i amb exempció de la llicència i, en aquest cas, ha d'ordenar la iniciació del procediment de modificació o revisió del planejament urbanístic, d'acord amb la tramitació establerta per aquesta Llei.</a:t>
            </a:r>
          </a:p>
          <a:p>
            <a:r>
              <a:rPr lang="ca-ES" sz="1400" dirty="0" smtClean="0"/>
              <a:t>3. L'ajuntament només pot acordar la suspensió d'obres quan es pretengui portar-les a terme en absència o en contradicció amb la notificació de conformitat amb el planejament urbanístic i sense la decisió del Govern sobre la procedència d'executar el projecte. La suspensió s'ha de comunicar a l'òrgan redactor del projecte i al conseller o consellera de Política Territorial i Obres Públiques.</a:t>
            </a:r>
          </a:p>
          <a:p>
            <a:r>
              <a:rPr lang="ca-ES" sz="1400" dirty="0" smtClean="0"/>
              <a:t>4. En els supòsits d'obres de l'Estat, el procediment és el regulat per la legislació aplicable. Amb caràcter previ a l'acord del Consell de Ministres, el conseller o consellera de Política Territorial i Obres Públiques ha d'emetre l'informe corresponent.</a:t>
            </a:r>
            <a:endParaRPr lang="es-ES" dirty="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4" name="13 Rectángulo"/>
          <p:cNvSpPr/>
          <p:nvPr/>
        </p:nvSpPr>
        <p:spPr>
          <a:xfrm>
            <a:off x="508000" y="1143000"/>
            <a:ext cx="7437120" cy="4247317"/>
          </a:xfrm>
          <a:prstGeom prst="rect">
            <a:avLst/>
          </a:prstGeom>
        </p:spPr>
        <p:txBody>
          <a:bodyPr wrap="square">
            <a:spAutoFit/>
          </a:bodyPr>
          <a:lstStyle/>
          <a:p>
            <a:r>
              <a:rPr lang="es-ES" b="1" dirty="0" smtClean="0"/>
              <a:t>VINTÈ.- DOS ELEMENTS CONFLICTIUS: LA RELACIÓ ENTRE LES OBRES I LES ACTIVITATS I LA TRANSMISSIÓ DE LLICÈNCIES</a:t>
            </a:r>
          </a:p>
          <a:p>
            <a:endParaRPr lang="es-ES" dirty="0" smtClean="0"/>
          </a:p>
          <a:p>
            <a:r>
              <a:rPr lang="es-ES" b="1" dirty="0" smtClean="0"/>
              <a:t>A) </a:t>
            </a:r>
            <a:r>
              <a:rPr lang="es-ES" b="1" dirty="0" err="1" smtClean="0"/>
              <a:t>Relació</a:t>
            </a:r>
            <a:r>
              <a:rPr lang="es-ES" b="1" dirty="0" smtClean="0"/>
              <a:t> obres i </a:t>
            </a:r>
            <a:r>
              <a:rPr lang="es-ES" b="1" dirty="0" err="1" smtClean="0"/>
              <a:t>activitats</a:t>
            </a:r>
            <a:endParaRPr lang="es-ES" b="1" dirty="0" smtClean="0"/>
          </a:p>
          <a:p>
            <a:r>
              <a:rPr lang="es-ES" dirty="0" err="1" smtClean="0"/>
              <a:t>Relació</a:t>
            </a:r>
            <a:r>
              <a:rPr lang="es-ES" dirty="0" smtClean="0"/>
              <a:t> </a:t>
            </a:r>
            <a:r>
              <a:rPr lang="es-ES" dirty="0" err="1" smtClean="0"/>
              <a:t>clàssica</a:t>
            </a:r>
            <a:r>
              <a:rPr lang="es-ES" dirty="0" smtClean="0"/>
              <a:t>: </a:t>
            </a:r>
            <a:r>
              <a:rPr lang="es-ES" dirty="0" err="1" smtClean="0"/>
              <a:t>D’acord</a:t>
            </a:r>
            <a:r>
              <a:rPr lang="es-ES" dirty="0" smtClean="0"/>
              <a:t> </a:t>
            </a:r>
            <a:r>
              <a:rPr lang="es-ES" dirty="0" err="1" smtClean="0"/>
              <a:t>amb</a:t>
            </a:r>
            <a:r>
              <a:rPr lang="es-ES" dirty="0" smtClean="0"/>
              <a:t> </a:t>
            </a:r>
            <a:r>
              <a:rPr lang="es-ES" dirty="0" err="1" smtClean="0"/>
              <a:t>l’article</a:t>
            </a:r>
            <a:r>
              <a:rPr lang="es-ES" dirty="0" smtClean="0"/>
              <a:t> 77.4 del ROAS, </a:t>
            </a:r>
            <a:r>
              <a:rPr lang="es-ES" i="1" dirty="0" smtClean="0"/>
              <a:t>“ En </a:t>
            </a:r>
            <a:r>
              <a:rPr lang="es-ES" i="1" dirty="0" err="1" smtClean="0"/>
              <a:t>cap</a:t>
            </a:r>
            <a:r>
              <a:rPr lang="es-ES" i="1" dirty="0" smtClean="0"/>
              <a:t> cas no </a:t>
            </a:r>
            <a:r>
              <a:rPr lang="es-ES" i="1" dirty="0" err="1" smtClean="0"/>
              <a:t>s’ha</a:t>
            </a:r>
            <a:r>
              <a:rPr lang="es-ES" i="1" dirty="0" smtClean="0"/>
              <a:t> </a:t>
            </a:r>
            <a:r>
              <a:rPr lang="es-ES" i="1" dirty="0" err="1" smtClean="0"/>
              <a:t>d’atorgar</a:t>
            </a:r>
            <a:r>
              <a:rPr lang="es-ES" i="1" dirty="0" smtClean="0"/>
              <a:t> la </a:t>
            </a:r>
            <a:r>
              <a:rPr lang="es-ES" i="1" dirty="0" err="1" smtClean="0"/>
              <a:t>llicència</a:t>
            </a:r>
            <a:r>
              <a:rPr lang="es-ES" i="1" dirty="0" smtClean="0"/>
              <a:t> </a:t>
            </a:r>
            <a:r>
              <a:rPr lang="es-ES" i="1" dirty="0" err="1" smtClean="0"/>
              <a:t>d’obres</a:t>
            </a:r>
            <a:r>
              <a:rPr lang="es-ES" i="1" dirty="0" smtClean="0"/>
              <a:t> </a:t>
            </a:r>
            <a:r>
              <a:rPr lang="es-ES" i="1" dirty="0" err="1" smtClean="0"/>
              <a:t>sense</a:t>
            </a:r>
            <a:r>
              <a:rPr lang="es-ES" i="1" dirty="0" smtClean="0"/>
              <a:t> la </a:t>
            </a:r>
            <a:r>
              <a:rPr lang="es-ES" i="1" dirty="0" err="1" smtClean="0"/>
              <a:t>concessió</a:t>
            </a:r>
            <a:r>
              <a:rPr lang="es-ES" i="1" dirty="0" smtClean="0"/>
              <a:t> </a:t>
            </a:r>
            <a:r>
              <a:rPr lang="es-ES" i="1" dirty="0" err="1" smtClean="0"/>
              <a:t>prèvia</a:t>
            </a:r>
            <a:r>
              <a:rPr lang="es-ES" i="1" dirty="0" smtClean="0"/>
              <a:t> o </a:t>
            </a:r>
            <a:r>
              <a:rPr lang="es-ES" i="1" dirty="0" err="1" smtClean="0"/>
              <a:t>simultània</a:t>
            </a:r>
            <a:r>
              <a:rPr lang="es-ES" i="1" dirty="0" smtClean="0"/>
              <a:t> de la </a:t>
            </a:r>
            <a:r>
              <a:rPr lang="es-ES" i="1" dirty="0" err="1" smtClean="0"/>
              <a:t>referent</a:t>
            </a:r>
            <a:r>
              <a:rPr lang="es-ES" i="1" dirty="0" smtClean="0"/>
              <a:t> a </a:t>
            </a:r>
            <a:r>
              <a:rPr lang="es-ES" i="1" dirty="0" err="1" smtClean="0"/>
              <a:t>l’activitat</a:t>
            </a:r>
            <a:r>
              <a:rPr lang="es-ES" i="1" dirty="0" smtClean="0"/>
              <a:t>.”</a:t>
            </a:r>
            <a:r>
              <a:rPr lang="es-ES" b="1" i="1" dirty="0" smtClean="0"/>
              <a:t>  </a:t>
            </a:r>
            <a:r>
              <a:rPr lang="es-ES" b="1" i="1" dirty="0" err="1" smtClean="0"/>
              <a:t>Supòsit</a:t>
            </a:r>
            <a:r>
              <a:rPr lang="es-ES" b="1" i="1" dirty="0" smtClean="0"/>
              <a:t> per </a:t>
            </a:r>
            <a:r>
              <a:rPr lang="es-ES" b="1" i="1" dirty="0" err="1" smtClean="0"/>
              <a:t>l’existència</a:t>
            </a:r>
            <a:r>
              <a:rPr lang="es-ES" b="1" i="1" dirty="0" smtClean="0"/>
              <a:t> de </a:t>
            </a:r>
            <a:r>
              <a:rPr lang="es-ES" b="1" i="1" dirty="0" err="1" smtClean="0"/>
              <a:t>llicències</a:t>
            </a:r>
            <a:r>
              <a:rPr lang="es-ES" b="1" i="1" dirty="0" smtClean="0"/>
              <a:t> </a:t>
            </a:r>
            <a:r>
              <a:rPr lang="es-ES" b="1" i="1" dirty="0" err="1" smtClean="0"/>
              <a:t>d’activitat</a:t>
            </a:r>
            <a:endParaRPr lang="es-ES" b="1" i="1" dirty="0" smtClean="0"/>
          </a:p>
          <a:p>
            <a:endParaRPr lang="es-ES" b="1" dirty="0" smtClean="0"/>
          </a:p>
          <a:p>
            <a:r>
              <a:rPr lang="es-ES" b="1" dirty="0" err="1" smtClean="0"/>
              <a:t>Amb</a:t>
            </a:r>
            <a:r>
              <a:rPr lang="es-ES" b="1" dirty="0" smtClean="0"/>
              <a:t> </a:t>
            </a:r>
            <a:r>
              <a:rPr lang="es-ES" b="1" dirty="0" err="1" smtClean="0"/>
              <a:t>l’aparicio</a:t>
            </a:r>
            <a:r>
              <a:rPr lang="es-ES" b="1" dirty="0" smtClean="0"/>
              <a:t> </a:t>
            </a:r>
            <a:r>
              <a:rPr lang="es-ES" b="1" dirty="0" err="1" smtClean="0"/>
              <a:t>dels</a:t>
            </a:r>
            <a:r>
              <a:rPr lang="es-ES" b="1" dirty="0" smtClean="0"/>
              <a:t> </a:t>
            </a:r>
            <a:r>
              <a:rPr lang="es-ES" b="1" dirty="0" err="1" smtClean="0"/>
              <a:t>comunicats</a:t>
            </a:r>
            <a:r>
              <a:rPr lang="es-ES" b="1" dirty="0" smtClean="0"/>
              <a:t>, les obres </a:t>
            </a:r>
            <a:r>
              <a:rPr lang="es-ES" b="1" dirty="0" err="1" smtClean="0"/>
              <a:t>són</a:t>
            </a:r>
            <a:r>
              <a:rPr lang="es-ES" b="1" dirty="0" smtClean="0"/>
              <a:t> </a:t>
            </a:r>
            <a:r>
              <a:rPr lang="es-ES" b="1" dirty="0" err="1" smtClean="0"/>
              <a:t>prèvies</a:t>
            </a:r>
            <a:r>
              <a:rPr lang="es-ES" b="1" dirty="0" smtClean="0"/>
              <a:t> a les </a:t>
            </a:r>
            <a:r>
              <a:rPr lang="es-ES" b="1" dirty="0" err="1" smtClean="0"/>
              <a:t>activitats</a:t>
            </a:r>
            <a:r>
              <a:rPr lang="es-ES" b="1" dirty="0" smtClean="0"/>
              <a:t>.</a:t>
            </a:r>
          </a:p>
          <a:p>
            <a:r>
              <a:rPr lang="es-ES" b="1" dirty="0" err="1" smtClean="0"/>
              <a:t>Això</a:t>
            </a:r>
            <a:r>
              <a:rPr lang="es-ES" b="1" dirty="0" smtClean="0"/>
              <a:t> </a:t>
            </a:r>
            <a:r>
              <a:rPr lang="es-ES" b="1" dirty="0" err="1" smtClean="0"/>
              <a:t>inverteix</a:t>
            </a:r>
            <a:r>
              <a:rPr lang="es-ES" b="1" dirty="0" smtClean="0"/>
              <a:t> </a:t>
            </a:r>
            <a:r>
              <a:rPr lang="es-ES" b="1" dirty="0" err="1" smtClean="0"/>
              <a:t>l’ordre</a:t>
            </a:r>
            <a:r>
              <a:rPr lang="es-ES" b="1" dirty="0" smtClean="0"/>
              <a:t>.</a:t>
            </a:r>
          </a:p>
          <a:p>
            <a:r>
              <a:rPr lang="es-ES" b="1" dirty="0" smtClean="0"/>
              <a:t>Especial </a:t>
            </a:r>
            <a:r>
              <a:rPr lang="es-ES" b="1" dirty="0" err="1" smtClean="0"/>
              <a:t>atenció</a:t>
            </a:r>
            <a:r>
              <a:rPr lang="es-ES" b="1" dirty="0" smtClean="0"/>
              <a:t> </a:t>
            </a:r>
            <a:r>
              <a:rPr lang="es-ES" b="1" dirty="0" err="1" smtClean="0"/>
              <a:t>quan</a:t>
            </a:r>
            <a:r>
              <a:rPr lang="es-ES" b="1" dirty="0" smtClean="0"/>
              <a:t> el </a:t>
            </a:r>
            <a:r>
              <a:rPr lang="es-ES" b="1" dirty="0" err="1" smtClean="0"/>
              <a:t>comunicat</a:t>
            </a:r>
            <a:r>
              <a:rPr lang="es-ES" b="1" dirty="0" smtClean="0"/>
              <a:t> </a:t>
            </a:r>
            <a:r>
              <a:rPr lang="es-ES" b="1" dirty="0" err="1" smtClean="0"/>
              <a:t>d’obres</a:t>
            </a:r>
            <a:r>
              <a:rPr lang="es-ES" b="1" dirty="0" smtClean="0"/>
              <a:t> </a:t>
            </a:r>
            <a:r>
              <a:rPr lang="es-ES" b="1" dirty="0" err="1" smtClean="0"/>
              <a:t>tingui</a:t>
            </a:r>
            <a:r>
              <a:rPr lang="es-ES" b="1" dirty="0" smtClean="0"/>
              <a:t> un </a:t>
            </a:r>
            <a:r>
              <a:rPr lang="es-ES" b="1" dirty="0" err="1" smtClean="0"/>
              <a:t>ús</a:t>
            </a:r>
            <a:r>
              <a:rPr lang="es-ES" b="1" dirty="0" smtClean="0"/>
              <a:t> </a:t>
            </a:r>
            <a:r>
              <a:rPr lang="es-ES" b="1" dirty="0" err="1" smtClean="0"/>
              <a:t>concret</a:t>
            </a:r>
            <a:r>
              <a:rPr lang="es-ES" b="1" dirty="0" smtClean="0"/>
              <a:t>: la </a:t>
            </a:r>
            <a:r>
              <a:rPr lang="es-ES" b="1" dirty="0" err="1" smtClean="0"/>
              <a:t>denegació</a:t>
            </a:r>
            <a:r>
              <a:rPr lang="es-ES" b="1" dirty="0" smtClean="0"/>
              <a:t> de la futura </a:t>
            </a:r>
            <a:r>
              <a:rPr lang="es-ES" b="1" dirty="0" err="1" smtClean="0"/>
              <a:t>activitat</a:t>
            </a:r>
            <a:r>
              <a:rPr lang="es-ES" b="1" dirty="0" smtClean="0"/>
              <a:t> </a:t>
            </a:r>
            <a:r>
              <a:rPr lang="es-ES" b="1" dirty="0" err="1" smtClean="0"/>
              <a:t>podrà</a:t>
            </a:r>
            <a:r>
              <a:rPr lang="es-ES" b="1" dirty="0" smtClean="0"/>
              <a:t> comportar </a:t>
            </a:r>
            <a:r>
              <a:rPr lang="es-ES" b="1" dirty="0" err="1" smtClean="0"/>
              <a:t>responsabilitat</a:t>
            </a:r>
            <a:r>
              <a:rPr lang="es-ES" b="1" dirty="0" smtClean="0"/>
              <a:t> patrimonial.</a:t>
            </a:r>
          </a:p>
          <a:p>
            <a:endParaRPr lang="es-ES" dirty="0" smtClean="0"/>
          </a:p>
          <a:p>
            <a:endParaRPr lang="es-ES" dirty="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CuadroTexto"/>
          <p:cNvSpPr txBox="1"/>
          <p:nvPr/>
        </p:nvSpPr>
        <p:spPr>
          <a:xfrm>
            <a:off x="628650" y="925830"/>
            <a:ext cx="7898129" cy="4124206"/>
          </a:xfrm>
          <a:prstGeom prst="rect">
            <a:avLst/>
          </a:prstGeom>
          <a:noFill/>
        </p:spPr>
        <p:txBody>
          <a:bodyPr wrap="square" rtlCol="0">
            <a:spAutoFit/>
          </a:bodyPr>
          <a:lstStyle/>
          <a:p>
            <a:r>
              <a:rPr lang="es-ES" sz="1400" b="1" dirty="0" smtClean="0"/>
              <a:t>B) LA TRANSMISSIÓ DE LLICÈNCIES URBANÍSTIQUES</a:t>
            </a:r>
          </a:p>
          <a:p>
            <a:endParaRPr lang="es-ES" sz="1400" b="1" dirty="0" smtClean="0"/>
          </a:p>
          <a:p>
            <a:endParaRPr lang="es-ES" b="1" dirty="0" smtClean="0"/>
          </a:p>
          <a:p>
            <a:r>
              <a:rPr lang="es-ES" b="1" dirty="0" err="1" smtClean="0"/>
              <a:t>Article</a:t>
            </a:r>
            <a:r>
              <a:rPr lang="es-ES" b="1" dirty="0" smtClean="0"/>
              <a:t> 86 del ROAS</a:t>
            </a:r>
          </a:p>
          <a:p>
            <a:r>
              <a:rPr lang="es-ES" i="1" dirty="0" err="1" smtClean="0"/>
              <a:t>Transmissió</a:t>
            </a:r>
            <a:endParaRPr lang="es-ES" dirty="0" smtClean="0"/>
          </a:p>
          <a:p>
            <a:r>
              <a:rPr lang="es-ES" dirty="0" smtClean="0"/>
              <a:t>86.1 Les </a:t>
            </a:r>
            <a:r>
              <a:rPr lang="es-ES" dirty="0" err="1" smtClean="0"/>
              <a:t>llicències</a:t>
            </a:r>
            <a:r>
              <a:rPr lang="es-ES" dirty="0" smtClean="0"/>
              <a:t> o </a:t>
            </a:r>
            <a:r>
              <a:rPr lang="es-ES" dirty="0" err="1" smtClean="0"/>
              <a:t>autoritzacions</a:t>
            </a:r>
            <a:r>
              <a:rPr lang="es-ES" dirty="0" smtClean="0"/>
              <a:t> </a:t>
            </a:r>
            <a:r>
              <a:rPr lang="es-ES" dirty="0" err="1" smtClean="0"/>
              <a:t>són</a:t>
            </a:r>
            <a:r>
              <a:rPr lang="es-ES" dirty="0" smtClean="0"/>
              <a:t> </a:t>
            </a:r>
            <a:r>
              <a:rPr lang="es-ES" dirty="0" err="1" smtClean="0"/>
              <a:t>transmissibles</a:t>
            </a:r>
            <a:r>
              <a:rPr lang="es-ES" dirty="0" smtClean="0"/>
              <a:t> </a:t>
            </a:r>
            <a:r>
              <a:rPr lang="es-ES" dirty="0" err="1" smtClean="0"/>
              <a:t>llevat</a:t>
            </a:r>
            <a:r>
              <a:rPr lang="es-ES" dirty="0" smtClean="0"/>
              <a:t> que el nombre de les que es </a:t>
            </a:r>
            <a:r>
              <a:rPr lang="es-ES" dirty="0" err="1" smtClean="0"/>
              <a:t>puguin</a:t>
            </a:r>
            <a:r>
              <a:rPr lang="es-ES" dirty="0" smtClean="0"/>
              <a:t> </a:t>
            </a:r>
            <a:r>
              <a:rPr lang="es-ES" dirty="0" err="1" smtClean="0"/>
              <a:t>atorgar</a:t>
            </a:r>
            <a:r>
              <a:rPr lang="es-ES" dirty="0" smtClean="0"/>
              <a:t> es </a:t>
            </a:r>
            <a:r>
              <a:rPr lang="es-ES" dirty="0" err="1" smtClean="0"/>
              <a:t>trobi</a:t>
            </a:r>
            <a:r>
              <a:rPr lang="es-ES" dirty="0" smtClean="0"/>
              <a:t> </a:t>
            </a:r>
            <a:r>
              <a:rPr lang="es-ES" dirty="0" err="1" smtClean="0"/>
              <a:t>limitat</a:t>
            </a:r>
            <a:r>
              <a:rPr lang="es-ES" dirty="0" smtClean="0"/>
              <a:t>, o </a:t>
            </a:r>
            <a:r>
              <a:rPr lang="es-ES" dirty="0" err="1" smtClean="0"/>
              <a:t>quan</a:t>
            </a:r>
            <a:r>
              <a:rPr lang="es-ES" dirty="0" smtClean="0"/>
              <a:t> </a:t>
            </a:r>
            <a:r>
              <a:rPr lang="es-ES" dirty="0" err="1" smtClean="0"/>
              <a:t>s’hagin</a:t>
            </a:r>
            <a:r>
              <a:rPr lang="es-ES" dirty="0" smtClean="0"/>
              <a:t> </a:t>
            </a:r>
            <a:r>
              <a:rPr lang="es-ES" dirty="0" err="1" smtClean="0"/>
              <a:t>concedit</a:t>
            </a:r>
            <a:r>
              <a:rPr lang="es-ES" dirty="0" smtClean="0"/>
              <a:t> </a:t>
            </a:r>
            <a:r>
              <a:rPr lang="es-ES" dirty="0" err="1" smtClean="0"/>
              <a:t>tenint</a:t>
            </a:r>
            <a:r>
              <a:rPr lang="es-ES" dirty="0" smtClean="0"/>
              <a:t> en </a:t>
            </a:r>
            <a:r>
              <a:rPr lang="es-ES" dirty="0" err="1" smtClean="0"/>
              <a:t>compte</a:t>
            </a:r>
            <a:r>
              <a:rPr lang="es-ES" dirty="0" smtClean="0"/>
              <a:t> les </a:t>
            </a:r>
            <a:r>
              <a:rPr lang="es-ES" dirty="0" err="1" smtClean="0"/>
              <a:t>característiques</a:t>
            </a:r>
            <a:r>
              <a:rPr lang="es-ES" dirty="0" smtClean="0"/>
              <a:t> </a:t>
            </a:r>
            <a:r>
              <a:rPr lang="es-ES" dirty="0" err="1" smtClean="0"/>
              <a:t>particulars</a:t>
            </a:r>
            <a:r>
              <a:rPr lang="es-ES" dirty="0" smtClean="0"/>
              <a:t> del </a:t>
            </a:r>
            <a:r>
              <a:rPr lang="es-ES" dirty="0" err="1" smtClean="0"/>
              <a:t>subjecte</a:t>
            </a:r>
            <a:r>
              <a:rPr lang="es-ES" dirty="0" smtClean="0"/>
              <a:t> </a:t>
            </a:r>
            <a:r>
              <a:rPr lang="es-ES" dirty="0" err="1" smtClean="0"/>
              <a:t>autoritzat</a:t>
            </a:r>
            <a:r>
              <a:rPr lang="es-ES" dirty="0" smtClean="0"/>
              <a:t>.</a:t>
            </a:r>
          </a:p>
          <a:p>
            <a:r>
              <a:rPr lang="es-ES" dirty="0" smtClean="0"/>
              <a:t>86.2 </a:t>
            </a:r>
            <a:r>
              <a:rPr lang="es-ES" dirty="0" err="1" smtClean="0"/>
              <a:t>Els</a:t>
            </a:r>
            <a:r>
              <a:rPr lang="es-ES" dirty="0" smtClean="0"/>
              <a:t> </a:t>
            </a:r>
            <a:r>
              <a:rPr lang="es-ES" dirty="0" err="1" smtClean="0"/>
              <a:t>subjectes</a:t>
            </a:r>
            <a:r>
              <a:rPr lang="es-ES" dirty="0" smtClean="0"/>
              <a:t> que </a:t>
            </a:r>
            <a:r>
              <a:rPr lang="es-ES" dirty="0" err="1" smtClean="0"/>
              <a:t>intervenen</a:t>
            </a:r>
            <a:r>
              <a:rPr lang="es-ES" dirty="0" smtClean="0"/>
              <a:t> en la </a:t>
            </a:r>
            <a:r>
              <a:rPr lang="es-ES" dirty="0" err="1" smtClean="0"/>
              <a:t>transmissió</a:t>
            </a:r>
            <a:r>
              <a:rPr lang="es-ES" dirty="0" smtClean="0"/>
              <a:t> de la </a:t>
            </a:r>
            <a:r>
              <a:rPr lang="es-ES" dirty="0" err="1" smtClean="0"/>
              <a:t>llicència</a:t>
            </a:r>
            <a:r>
              <a:rPr lang="es-ES" dirty="0" smtClean="0"/>
              <a:t> han de comunicar-</a:t>
            </a:r>
            <a:r>
              <a:rPr lang="es-ES" dirty="0" err="1" smtClean="0"/>
              <a:t>ho</a:t>
            </a:r>
            <a:r>
              <a:rPr lang="es-ES" dirty="0" smtClean="0"/>
              <a:t> per </a:t>
            </a:r>
            <a:r>
              <a:rPr lang="es-ES" dirty="0" err="1" smtClean="0"/>
              <a:t>escrit</a:t>
            </a:r>
            <a:r>
              <a:rPr lang="es-ES" dirty="0" smtClean="0"/>
              <a:t> a </a:t>
            </a:r>
            <a:r>
              <a:rPr lang="es-ES" dirty="0" err="1" smtClean="0"/>
              <a:t>l’òrgan</a:t>
            </a:r>
            <a:r>
              <a:rPr lang="es-ES" dirty="0" smtClean="0"/>
              <a:t> que la va </a:t>
            </a:r>
            <a:r>
              <a:rPr lang="es-ES" dirty="0" err="1" smtClean="0"/>
              <a:t>atorgar</a:t>
            </a:r>
            <a:r>
              <a:rPr lang="es-ES" dirty="0" smtClean="0"/>
              <a:t>, el </a:t>
            </a:r>
            <a:r>
              <a:rPr lang="es-ES" dirty="0" err="1" smtClean="0"/>
              <a:t>qual</a:t>
            </a:r>
            <a:r>
              <a:rPr lang="es-ES" dirty="0" smtClean="0"/>
              <a:t> ha de </a:t>
            </a:r>
            <a:r>
              <a:rPr lang="es-ES" dirty="0" err="1" smtClean="0"/>
              <a:t>comprovar</a:t>
            </a:r>
            <a:r>
              <a:rPr lang="es-ES" dirty="0" smtClean="0"/>
              <a:t> que no es </a:t>
            </a:r>
            <a:r>
              <a:rPr lang="es-ES" dirty="0" err="1" smtClean="0"/>
              <a:t>troba</a:t>
            </a:r>
            <a:r>
              <a:rPr lang="es-ES" dirty="0" smtClean="0"/>
              <a:t> compresa en </a:t>
            </a:r>
            <a:r>
              <a:rPr lang="es-ES" dirty="0" err="1" smtClean="0"/>
              <a:t>els</a:t>
            </a:r>
            <a:r>
              <a:rPr lang="es-ES" dirty="0" smtClean="0"/>
              <a:t> </a:t>
            </a:r>
            <a:r>
              <a:rPr lang="es-ES" dirty="0" err="1" smtClean="0"/>
              <a:t>supòsits</a:t>
            </a:r>
            <a:r>
              <a:rPr lang="es-ES" dirty="0" smtClean="0"/>
              <a:t> </a:t>
            </a:r>
            <a:r>
              <a:rPr lang="es-ES" dirty="0" err="1" smtClean="0"/>
              <a:t>anteriors</a:t>
            </a:r>
            <a:r>
              <a:rPr lang="es-ES" dirty="0" smtClean="0"/>
              <a:t>. </a:t>
            </a:r>
            <a:r>
              <a:rPr lang="es-ES" dirty="0" err="1" smtClean="0"/>
              <a:t>Transcorregut</a:t>
            </a:r>
            <a:r>
              <a:rPr lang="es-ES" dirty="0" smtClean="0"/>
              <a:t> el </a:t>
            </a:r>
            <a:r>
              <a:rPr lang="es-ES" dirty="0" err="1" smtClean="0"/>
              <a:t>termini</a:t>
            </a:r>
            <a:r>
              <a:rPr lang="es-ES" dirty="0" smtClean="0"/>
              <a:t> </a:t>
            </a:r>
            <a:r>
              <a:rPr lang="es-ES" dirty="0" err="1" smtClean="0"/>
              <a:t>d’un</a:t>
            </a:r>
            <a:r>
              <a:rPr lang="es-ES" dirty="0" smtClean="0"/>
              <a:t> mes des de la </a:t>
            </a:r>
            <a:r>
              <a:rPr lang="es-ES" dirty="0" err="1" smtClean="0"/>
              <a:t>comunicació</a:t>
            </a:r>
            <a:r>
              <a:rPr lang="es-ES" dirty="0" smtClean="0"/>
              <a:t> </a:t>
            </a:r>
            <a:r>
              <a:rPr lang="es-ES" dirty="0" err="1" smtClean="0"/>
              <a:t>sense</a:t>
            </a:r>
            <a:r>
              <a:rPr lang="es-ES" dirty="0" smtClean="0"/>
              <a:t> </a:t>
            </a:r>
            <a:r>
              <a:rPr lang="es-ES" dirty="0" err="1" smtClean="0"/>
              <a:t>haver</a:t>
            </a:r>
            <a:r>
              <a:rPr lang="es-ES" dirty="0" smtClean="0"/>
              <a:t>-se </a:t>
            </a:r>
            <a:r>
              <a:rPr lang="es-ES" dirty="0" err="1" smtClean="0"/>
              <a:t>notificat</a:t>
            </a:r>
            <a:r>
              <a:rPr lang="es-ES" dirty="0" smtClean="0"/>
              <a:t> la no </a:t>
            </a:r>
            <a:r>
              <a:rPr lang="es-ES" dirty="0" err="1" smtClean="0"/>
              <a:t>procedència</a:t>
            </a:r>
            <a:r>
              <a:rPr lang="es-ES" dirty="0" smtClean="0"/>
              <a:t> de la </a:t>
            </a:r>
            <a:r>
              <a:rPr lang="es-ES" dirty="0" err="1" smtClean="0"/>
              <a:t>transmissió</a:t>
            </a:r>
            <a:r>
              <a:rPr lang="es-ES" dirty="0" smtClean="0"/>
              <a:t>, es </a:t>
            </a:r>
            <a:r>
              <a:rPr lang="es-ES" dirty="0" err="1" smtClean="0"/>
              <a:t>considerarà</a:t>
            </a:r>
            <a:r>
              <a:rPr lang="es-ES" dirty="0" smtClean="0"/>
              <a:t> </a:t>
            </a:r>
            <a:r>
              <a:rPr lang="es-ES" dirty="0" err="1" smtClean="0"/>
              <a:t>aquesta</a:t>
            </a:r>
            <a:r>
              <a:rPr lang="es-ES" dirty="0" smtClean="0"/>
              <a:t> </a:t>
            </a:r>
            <a:r>
              <a:rPr lang="es-ES" dirty="0" err="1" smtClean="0"/>
              <a:t>plenament</a:t>
            </a:r>
            <a:r>
              <a:rPr lang="es-ES" dirty="0" smtClean="0"/>
              <a:t> </a:t>
            </a:r>
            <a:r>
              <a:rPr lang="es-ES" dirty="0" err="1" smtClean="0"/>
              <a:t>eficaç</a:t>
            </a:r>
            <a:r>
              <a:rPr lang="es-ES" dirty="0" smtClean="0"/>
              <a:t>. En </a:t>
            </a:r>
            <a:r>
              <a:rPr lang="es-ES" dirty="0" err="1" smtClean="0"/>
              <a:t>defecte</a:t>
            </a:r>
            <a:r>
              <a:rPr lang="es-ES" dirty="0" smtClean="0"/>
              <a:t> de </a:t>
            </a:r>
            <a:r>
              <a:rPr lang="es-ES" dirty="0" err="1" smtClean="0"/>
              <a:t>comunicació</a:t>
            </a:r>
            <a:r>
              <a:rPr lang="es-ES" dirty="0" smtClean="0"/>
              <a:t>, </a:t>
            </a:r>
            <a:r>
              <a:rPr lang="es-ES" dirty="0" err="1" smtClean="0"/>
              <a:t>els</a:t>
            </a:r>
            <a:r>
              <a:rPr lang="es-ES" dirty="0" smtClean="0"/>
              <a:t> </a:t>
            </a:r>
            <a:r>
              <a:rPr lang="es-ES" dirty="0" err="1" smtClean="0"/>
              <a:t>subjectes</a:t>
            </a:r>
            <a:r>
              <a:rPr lang="es-ES" dirty="0" smtClean="0"/>
              <a:t> </a:t>
            </a:r>
            <a:r>
              <a:rPr lang="es-ES" dirty="0" err="1" smtClean="0"/>
              <a:t>intervinents</a:t>
            </a:r>
            <a:r>
              <a:rPr lang="es-ES" dirty="0" smtClean="0"/>
              <a:t> en la </a:t>
            </a:r>
            <a:r>
              <a:rPr lang="es-ES" dirty="0" err="1" smtClean="0"/>
              <a:t>transmissió</a:t>
            </a:r>
            <a:r>
              <a:rPr lang="es-ES" dirty="0" smtClean="0"/>
              <a:t> </a:t>
            </a:r>
            <a:r>
              <a:rPr lang="es-ES" dirty="0" err="1" smtClean="0"/>
              <a:t>són</a:t>
            </a:r>
            <a:r>
              <a:rPr lang="es-ES" dirty="0" smtClean="0"/>
              <a:t> responsables </a:t>
            </a:r>
            <a:r>
              <a:rPr lang="es-ES" dirty="0" err="1" smtClean="0"/>
              <a:t>solidaris</a:t>
            </a:r>
            <a:r>
              <a:rPr lang="es-ES" dirty="0" smtClean="0"/>
              <a:t> </a:t>
            </a:r>
            <a:r>
              <a:rPr lang="es-ES" dirty="0" err="1" smtClean="0"/>
              <a:t>dels</a:t>
            </a:r>
            <a:r>
              <a:rPr lang="es-ES" dirty="0" smtClean="0"/>
              <a:t> </a:t>
            </a:r>
            <a:r>
              <a:rPr lang="es-ES" dirty="0" err="1" smtClean="0"/>
              <a:t>danys</a:t>
            </a:r>
            <a:r>
              <a:rPr lang="es-ES" dirty="0" smtClean="0"/>
              <a:t> que </a:t>
            </a:r>
            <a:r>
              <a:rPr lang="es-ES" dirty="0" err="1" smtClean="0"/>
              <a:t>puguin</a:t>
            </a:r>
            <a:r>
              <a:rPr lang="es-ES" dirty="0" smtClean="0"/>
              <a:t> derivar-se de </a:t>
            </a:r>
            <a:r>
              <a:rPr lang="es-ES" dirty="0" err="1" smtClean="0"/>
              <a:t>l’actuació</a:t>
            </a:r>
            <a:r>
              <a:rPr lang="es-ES" dirty="0" smtClean="0"/>
              <a:t>.</a:t>
            </a:r>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CuadroTexto"/>
          <p:cNvSpPr txBox="1"/>
          <p:nvPr/>
        </p:nvSpPr>
        <p:spPr>
          <a:xfrm>
            <a:off x="1366985" y="1723847"/>
            <a:ext cx="5686719" cy="3662541"/>
          </a:xfrm>
          <a:prstGeom prst="rect">
            <a:avLst/>
          </a:prstGeom>
          <a:noFill/>
        </p:spPr>
        <p:txBody>
          <a:bodyPr wrap="square" rtlCol="0">
            <a:spAutoFit/>
          </a:bodyPr>
          <a:lstStyle/>
          <a:p>
            <a:r>
              <a:rPr lang="es-ES" sz="3200" b="1" dirty="0" smtClean="0"/>
              <a:t>MOLTES GRÀCIES I BON CURS!!!!</a:t>
            </a:r>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pPr algn="r"/>
            <a:endParaRPr lang="es-ES" sz="1400" dirty="0" smtClean="0"/>
          </a:p>
          <a:p>
            <a:pPr algn="r"/>
            <a:r>
              <a:rPr lang="es-ES" sz="1400" dirty="0" smtClean="0"/>
              <a:t>ALFRED LACASA TRIBÓ</a:t>
            </a:r>
          </a:p>
          <a:p>
            <a:pPr algn="r"/>
            <a:r>
              <a:rPr lang="es-ES" sz="1400" dirty="0" smtClean="0">
                <a:hlinkClick r:id="rId3"/>
              </a:rPr>
              <a:t>info@alfredlacasa.com</a:t>
            </a:r>
            <a:endParaRPr lang="es-ES" sz="1400" dirty="0" smtClean="0"/>
          </a:p>
          <a:p>
            <a:pPr algn="r"/>
            <a:r>
              <a:rPr lang="es-ES" sz="1400" dirty="0" smtClean="0"/>
              <a:t>696904738</a:t>
            </a:r>
            <a:endParaRPr lang="es-ES" sz="1400" dirty="0"/>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
        <p:nvSpPr>
          <p:cNvPr id="11" name="2 Marcador de contenido"/>
          <p:cNvSpPr txBox="1">
            <a:spLocks/>
          </p:cNvSpPr>
          <p:nvPr/>
        </p:nvSpPr>
        <p:spPr>
          <a:xfrm>
            <a:off x="628650" y="700088"/>
            <a:ext cx="7043738" cy="5057775"/>
          </a:xfrm>
          <a:prstGeom prst="rect">
            <a:avLst/>
          </a:prstGeom>
        </p:spPr>
        <p:txBody>
          <a:bodyPr>
            <a:normAutofit fontScale="625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ca-ES" sz="3200" b="1" i="0" u="none" strike="noStrike" kern="1200" cap="none" spc="0" normalizeH="0" baseline="0" noProof="0" smtClean="0">
                <a:ln>
                  <a:noFill/>
                </a:ln>
                <a:solidFill>
                  <a:schemeClr val="tx1"/>
                </a:solidFill>
                <a:effectLst/>
                <a:uLnTx/>
                <a:uFillTx/>
                <a:latin typeface="Garamond" pitchFamily="18" charset="0"/>
                <a:ea typeface="+mn-ea"/>
                <a:cs typeface="+mn-cs"/>
              </a:rPr>
              <a:t>	El moment actual</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ca-ES" sz="3200" b="1" i="0" u="none" strike="noStrike" kern="1200" cap="none" spc="0" normalizeH="0" baseline="0" noProof="0" smtClean="0">
              <a:ln>
                <a:noFill/>
              </a:ln>
              <a:solidFill>
                <a:schemeClr val="tx1"/>
              </a:solidFill>
              <a:effectLst/>
              <a:uLnTx/>
              <a:uFillTx/>
              <a:latin typeface="Garamond" pitchFamily="18" charset="0"/>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Tx/>
              <a:buChar char="-"/>
              <a:tabLst/>
              <a:defRPr/>
            </a:pPr>
            <a:r>
              <a:rPr kumimoji="0" lang="ca-ES" sz="3200" b="0" i="0" u="none" strike="noStrike" kern="1200" cap="none" spc="0" normalizeH="0" baseline="0" noProof="0" smtClean="0">
                <a:ln>
                  <a:noFill/>
                </a:ln>
                <a:solidFill>
                  <a:schemeClr val="tx1"/>
                </a:solidFill>
                <a:effectLst/>
                <a:uLnTx/>
                <a:uFillTx/>
                <a:latin typeface="Garamond" pitchFamily="18" charset="0"/>
                <a:ea typeface="+mn-ea"/>
                <a:cs typeface="+mn-cs"/>
              </a:rPr>
              <a:t>Tremenda confusió.</a:t>
            </a:r>
          </a:p>
          <a:p>
            <a:pPr marL="342900" marR="0" lvl="0" indent="-342900" algn="l" defTabSz="457200" rtl="0" eaLnBrk="1" fontAlgn="auto" latinLnBrk="0" hangingPunct="1">
              <a:lnSpc>
                <a:spcPct val="100000"/>
              </a:lnSpc>
              <a:spcBef>
                <a:spcPct val="20000"/>
              </a:spcBef>
              <a:spcAft>
                <a:spcPts val="0"/>
              </a:spcAft>
              <a:buClrTx/>
              <a:buSzTx/>
              <a:buFontTx/>
              <a:buChar char="-"/>
              <a:tabLst/>
              <a:defRPr/>
            </a:pPr>
            <a:r>
              <a:rPr kumimoji="0" lang="ca-ES" sz="3200" b="0" i="0" u="none" strike="noStrike" kern="1200" cap="none" spc="0" normalizeH="0" baseline="0" noProof="0" smtClean="0">
                <a:ln>
                  <a:noFill/>
                </a:ln>
                <a:solidFill>
                  <a:schemeClr val="tx1"/>
                </a:solidFill>
                <a:effectLst/>
                <a:uLnTx/>
                <a:uFillTx/>
                <a:latin typeface="Garamond" pitchFamily="18" charset="0"/>
                <a:ea typeface="+mn-ea"/>
                <a:cs typeface="+mn-cs"/>
              </a:rPr>
              <a:t>Administracions (Granollers) on si ets obligat electrònic i no presentes electrònic, no inicies procediment. En altres, no tens forma humana de fer-ho electrònicament.</a:t>
            </a:r>
          </a:p>
          <a:p>
            <a:pPr marL="342900" marR="0" lvl="0" indent="-342900" algn="l" defTabSz="457200" rtl="0" eaLnBrk="1" fontAlgn="auto" latinLnBrk="0" hangingPunct="1">
              <a:lnSpc>
                <a:spcPct val="100000"/>
              </a:lnSpc>
              <a:spcBef>
                <a:spcPct val="20000"/>
              </a:spcBef>
              <a:spcAft>
                <a:spcPts val="0"/>
              </a:spcAft>
              <a:buClrTx/>
              <a:buSzTx/>
              <a:buFontTx/>
              <a:buChar char="-"/>
              <a:tabLst/>
              <a:defRPr/>
            </a:pPr>
            <a:r>
              <a:rPr kumimoji="0" lang="ca-ES" sz="3200" b="0" i="0" u="none" strike="noStrike" kern="1200" cap="none" spc="0" normalizeH="0" baseline="0" noProof="0" smtClean="0">
                <a:ln>
                  <a:noFill/>
                </a:ln>
                <a:solidFill>
                  <a:schemeClr val="tx1"/>
                </a:solidFill>
                <a:effectLst/>
                <a:uLnTx/>
                <a:uFillTx/>
                <a:latin typeface="Garamond" pitchFamily="18" charset="0"/>
                <a:ea typeface="+mn-ea"/>
                <a:cs typeface="+mn-cs"/>
              </a:rPr>
              <a:t>Diferent modernització de les administracions públiques</a:t>
            </a:r>
          </a:p>
          <a:p>
            <a:pPr marL="342900" marR="0" lvl="0" indent="-342900" algn="l" defTabSz="457200" rtl="0" eaLnBrk="1" fontAlgn="auto" latinLnBrk="0" hangingPunct="1">
              <a:lnSpc>
                <a:spcPct val="100000"/>
              </a:lnSpc>
              <a:spcBef>
                <a:spcPct val="20000"/>
              </a:spcBef>
              <a:spcAft>
                <a:spcPts val="0"/>
              </a:spcAft>
              <a:buClrTx/>
              <a:buSzTx/>
              <a:buFontTx/>
              <a:buChar char="-"/>
              <a:tabLst/>
              <a:defRPr/>
            </a:pPr>
            <a:r>
              <a:rPr kumimoji="0" lang="ca-ES" sz="3200" b="0" i="0" u="none" strike="noStrike" kern="1200" cap="none" spc="0" normalizeH="0" baseline="0" noProof="0" smtClean="0">
                <a:ln>
                  <a:noFill/>
                </a:ln>
                <a:solidFill>
                  <a:schemeClr val="tx1"/>
                </a:solidFill>
                <a:effectLst/>
                <a:uLnTx/>
                <a:uFillTx/>
                <a:latin typeface="Garamond" pitchFamily="18" charset="0"/>
                <a:ea typeface="+mn-ea"/>
                <a:cs typeface="+mn-cs"/>
              </a:rPr>
              <a:t>L’obligat electrònic, en uns llocs s’ha implementat, però en d’altres no. </a:t>
            </a:r>
          </a:p>
          <a:p>
            <a:pPr marL="342900" marR="0" lvl="0" indent="-342900" algn="l" defTabSz="457200" rtl="0" eaLnBrk="1" fontAlgn="auto" latinLnBrk="0" hangingPunct="1">
              <a:lnSpc>
                <a:spcPct val="100000"/>
              </a:lnSpc>
              <a:spcBef>
                <a:spcPct val="20000"/>
              </a:spcBef>
              <a:spcAft>
                <a:spcPts val="0"/>
              </a:spcAft>
              <a:buClrTx/>
              <a:buSzTx/>
              <a:buFontTx/>
              <a:buChar char="-"/>
              <a:tabLst/>
              <a:defRPr/>
            </a:pPr>
            <a:r>
              <a:rPr kumimoji="0" lang="ca-ES" sz="3200" b="0" i="0" u="none" strike="noStrike" kern="1200" cap="none" spc="0" normalizeH="0" baseline="0" noProof="0" smtClean="0">
                <a:ln>
                  <a:noFill/>
                </a:ln>
                <a:solidFill>
                  <a:schemeClr val="tx1"/>
                </a:solidFill>
                <a:effectLst/>
                <a:uLnTx/>
                <a:uFillTx/>
                <a:latin typeface="Garamond" pitchFamily="18" charset="0"/>
                <a:ea typeface="+mn-ea"/>
                <a:cs typeface="+mn-cs"/>
              </a:rPr>
              <a:t>La figura de l’obligat electrònic suposa que els dits col·lectius no poden presentar paper. Quan presentin paper, desplega efectes l’article 68.4 de la Llei 39/2015 que diu: </a:t>
            </a:r>
            <a:r>
              <a:rPr kumimoji="0" lang="ca-ES" sz="3200" b="0" i="1" u="none" strike="noStrike" kern="1200" cap="none" spc="0" normalizeH="0" baseline="0" noProof="0" smtClean="0">
                <a:ln>
                  <a:noFill/>
                </a:ln>
                <a:solidFill>
                  <a:schemeClr val="tx1"/>
                </a:solidFill>
                <a:effectLst/>
                <a:uLnTx/>
                <a:uFillTx/>
                <a:latin typeface="Garamond" pitchFamily="18" charset="0"/>
                <a:ea typeface="+mn-ea"/>
                <a:cs typeface="+mn-cs"/>
              </a:rPr>
              <a:t>“Si algun dels subjectes a què fa referència l’article 14.2 i 14.3 presenta la seva sol·licitud presencialment, les administracions públiques han de requerir l’interessat perquè la repari a través de la seva presentació electrònica. A aquests efectes, es considera com a data de presentació de la sol·licitud aquella en què s’hagi dut a terme l’esmena.</a:t>
            </a:r>
            <a:endParaRPr kumimoji="0" lang="ca-ES" sz="3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Tx/>
              <a:buChar char="-"/>
              <a:tabLst/>
              <a:defRPr/>
            </a:pPr>
            <a:r>
              <a:rPr kumimoji="0" lang="ca-ES" sz="3200" b="0" i="0" u="none" strike="noStrike" kern="1200" cap="none" spc="0" normalizeH="0" baseline="0" noProof="0" smtClean="0">
                <a:ln>
                  <a:noFill/>
                </a:ln>
                <a:solidFill>
                  <a:schemeClr val="tx1"/>
                </a:solidFill>
                <a:effectLst/>
                <a:uLnTx/>
                <a:uFillTx/>
                <a:latin typeface="Garamond" pitchFamily="18" charset="0"/>
                <a:ea typeface="+mn-ea"/>
                <a:cs typeface="+mn-cs"/>
              </a:rPr>
              <a:t>Però la figura de l’obligat electrònic és exigible o no? </a:t>
            </a:r>
          </a:p>
          <a:p>
            <a:pPr marL="342900" marR="0" lvl="0" indent="-342900" algn="l" defTabSz="457200" rtl="0" eaLnBrk="1" fontAlgn="auto" latinLnBrk="0" hangingPunct="1">
              <a:lnSpc>
                <a:spcPct val="100000"/>
              </a:lnSpc>
              <a:spcBef>
                <a:spcPct val="20000"/>
              </a:spcBef>
              <a:spcAft>
                <a:spcPts val="0"/>
              </a:spcAft>
              <a:buClrTx/>
              <a:buSzTx/>
              <a:buFontTx/>
              <a:buChar char="-"/>
              <a:tabLst/>
              <a:defRPr/>
            </a:pPr>
            <a:endParaRPr kumimoji="0" lang="ca-ES" sz="3200" b="0" i="0" u="none" strike="noStrike" kern="1200" cap="none" spc="0" normalizeH="0" baseline="0" noProof="0" smtClean="0">
              <a:ln>
                <a:noFill/>
              </a:ln>
              <a:solidFill>
                <a:schemeClr val="tx1"/>
              </a:solidFill>
              <a:effectLst/>
              <a:uLnTx/>
              <a:uFillTx/>
              <a:latin typeface="Garamond" pitchFamily="18" charset="0"/>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Tx/>
              <a:buChar char="-"/>
              <a:tabLst/>
              <a:defRPr/>
            </a:pPr>
            <a:endParaRPr kumimoji="0" lang="ca-ES" sz="3200" b="0" i="1" u="none" strike="noStrike" kern="1200" cap="none" spc="0" normalizeH="0" baseline="0" noProof="0" dirty="0" smtClean="0">
              <a:ln>
                <a:noFill/>
              </a:ln>
              <a:solidFill>
                <a:schemeClr val="tx1"/>
              </a:solidFill>
              <a:effectLst/>
              <a:uLnTx/>
              <a:uFillTx/>
              <a:latin typeface="Garamond" pitchFamily="18" charset="0"/>
              <a:ea typeface="+mn-ea"/>
              <a:cs typeface="+mn-cs"/>
            </a:endParaRP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
        <p:nvSpPr>
          <p:cNvPr id="11" name="2 Marcador de contenido"/>
          <p:cNvSpPr txBox="1">
            <a:spLocks/>
          </p:cNvSpPr>
          <p:nvPr/>
        </p:nvSpPr>
        <p:spPr>
          <a:xfrm>
            <a:off x="542924" y="499613"/>
            <a:ext cx="8201025" cy="5770562"/>
          </a:xfrm>
          <a:prstGeom prst="rect">
            <a:avLst/>
          </a:prstGeom>
        </p:spPr>
        <p:txBody>
          <a:bodyPr>
            <a:normAutofit fontScale="325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es-ES" sz="32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Seguint</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a </a:t>
            </a:r>
            <a:r>
              <a:rPr kumimoji="0" lang="es-ES" sz="3700" b="0" i="0" u="none" strike="noStrike" kern="1200" cap="none" spc="0" normalizeH="0" baseline="0" noProof="0" dirty="0" smtClean="0">
                <a:ln>
                  <a:noFill/>
                </a:ln>
                <a:solidFill>
                  <a:schemeClr val="tx1"/>
                </a:solidFill>
                <a:effectLst/>
                <a:uLnTx/>
                <a:uFillTx/>
                <a:latin typeface="+mn-lt"/>
                <a:ea typeface="+mn-ea"/>
                <a:cs typeface="+mn-cs"/>
              </a:rPr>
              <a:t>ISAAC MARTÍN DELGADO, “</a:t>
            </a:r>
            <a:r>
              <a:rPr kumimoji="0" lang="es-ES" sz="3700" b="0" i="1" u="none" strike="noStrike" kern="1200" cap="none" spc="0" normalizeH="0" baseline="0" noProof="0" dirty="0" smtClean="0">
                <a:ln>
                  <a:noFill/>
                </a:ln>
                <a:solidFill>
                  <a:schemeClr val="tx1"/>
                </a:solidFill>
                <a:effectLst/>
                <a:uLnTx/>
                <a:uFillTx/>
                <a:latin typeface="+mn-lt"/>
                <a:ea typeface="+mn-ea"/>
                <a:cs typeface="+mn-cs"/>
              </a:rPr>
              <a:t>ALGUNOS ASPECTOS PROBLEMÁTICOS DE LA NUEVA REGULACIÓN DEL USO DE LOS MEDIOS ELECTRÓNICOS POR LAS ADMINISTRACIONES PÚBLICAS”</a:t>
            </a:r>
            <a:endPar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ca-ES" sz="3700" b="0" i="0" u="sng" strike="noStrike" kern="1200" cap="none" spc="0" normalizeH="0" baseline="0" noProof="0" dirty="0" smtClean="0">
                <a:ln>
                  <a:noFill/>
                </a:ln>
                <a:solidFill>
                  <a:schemeClr val="tx1"/>
                </a:solidFill>
                <a:effectLst/>
                <a:uLnTx/>
                <a:uFillTx/>
                <a:latin typeface="Garamond" pitchFamily="18" charset="0"/>
                <a:ea typeface="+mn-ea"/>
                <a:cs typeface="+mn-cs"/>
                <a:hlinkClick r:id="rId3"/>
              </a:rPr>
              <a:t>http://www.madrid.org/revistajuridica/attachments/article/117/Algunos%20aspectos%20problematicos%20de%20la%20Administracion%20electronica.pdf</a:t>
            </a:r>
            <a:r>
              <a:rPr kumimoji="0" lang="ca-ES" sz="3700" b="0" i="0" u="none" strike="noStrike" kern="1200" cap="none" spc="0" normalizeH="0" baseline="0" noProof="0" dirty="0" smtClean="0">
                <a:ln>
                  <a:noFill/>
                </a:ln>
                <a:solidFill>
                  <a:schemeClr val="tx1"/>
                </a:solidFill>
                <a:effectLst/>
                <a:uLnTx/>
                <a:uFillTx/>
                <a:latin typeface="Garamond" pitchFamily="18" charset="0"/>
                <a:ea typeface="+mn-ea"/>
                <a:cs typeface="+mn-cs"/>
              </a:rPr>
              <a:t/>
            </a:r>
            <a:br>
              <a:rPr kumimoji="0" lang="ca-ES" sz="3700" b="0" i="0" u="none" strike="noStrike" kern="1200" cap="none" spc="0" normalizeH="0" baseline="0" noProof="0" dirty="0" smtClean="0">
                <a:ln>
                  <a:noFill/>
                </a:ln>
                <a:solidFill>
                  <a:schemeClr val="tx1"/>
                </a:solidFill>
                <a:effectLst/>
                <a:uLnTx/>
                <a:uFillTx/>
                <a:latin typeface="Garamond" pitchFamily="18" charset="0"/>
                <a:ea typeface="+mn-ea"/>
                <a:cs typeface="+mn-cs"/>
              </a:rPr>
            </a:br>
            <a:endPar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La Disposición Final Séptima señala que la presente Ley entrará en vigor al año de su publicación en el BOE, si bien determina que las previsiones relativas al registro electrónico de apoderamientos, registro electrónico, registro de empleados públicos habilitados, Punto de Acceso General Electrónico de la Administración y archivo único electrónico producirán efectos a los dos años de la entrada en vigor de la Ley. En algunos casos se ha interpretado el precepto en el sentido de que, dado que algunos de estos extremos son imprescindibles para el cumplimiento de otras obligaciones o la satisfacción de algunos de los derechos de ciudadanos e interesados, en realidad, nada será exigible hasta el 2 de octubre de 2018. Efectivamente, dado que el registro electrónico es la puerta que da acceso a un procedimiento administrativo, si no se dispone de un registro electrónico –cuya regulación no es aún exigible–, no resulta posible tramitar electrónicamente un procedimiento administrativo. Interpretaciones de esta naturaleza contradicen claramente el espíritu y el tenor literal de la LPAC. La Disposición Final Séptima no puede leerse sin tener en cuenta el contenido de la Disposición Transitoria Cuarta, en virtud de la cual se establece que mientras no entren en vigor las previsiones relativas al registro general, registro de apoderamientos, archivo electrónico, Punto de Acceso General y plataforma de intermediación, seguirán operando las soluciones tecnológicas implantadas por las administraciones públicas. Dicho de otra manera: las exigencias de la LAE reviven cuando una Administración no ha dado cumplimiento aún a las previstas en la LPAC. Junto con ello, la Disposición Final no puede ser interpretada extensivamente y, por tanto, la postergación de los efectos de la LPAC sólo quedará referida a aquéllos concretos.</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Per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tant</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podem</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conlcoure</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que a Mataró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continuen</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vigents</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les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previsions</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actuals</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i a mesura que es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pugui</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complir</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amb</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la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Llei</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39, implantar la figura de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l’obligat</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electrònic</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endPar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L’obligat</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electrònic</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té dos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elements</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centrals</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que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abans</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d’implementar</a:t>
            </a: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cal valorar:</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ca-ES" sz="3700" b="0" i="0" u="none" strike="noStrike" kern="1200" cap="none" spc="0" normalizeH="0" baseline="0" noProof="0" dirty="0" smtClean="0">
                <a:ln>
                  <a:noFill/>
                </a:ln>
                <a:solidFill>
                  <a:schemeClr val="tx1"/>
                </a:solidFill>
                <a:effectLst/>
                <a:uLnTx/>
                <a:uFillTx/>
                <a:latin typeface="Garamond" pitchFamily="18" charset="0"/>
                <a:ea typeface="+mn-ea"/>
                <a:cs typeface="+mn-cs"/>
              </a:rPr>
              <a:t>	- En primer lloc, no permet que els obligats electrònics presentin papers (pot ser un greu problema per un bar, en què el titular és un autònom. Per fer una simple instància necessitarà assistència).</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ca-ES" sz="3700" b="0" i="0" u="none" strike="noStrike" kern="1200" cap="none" spc="0" normalizeH="0" baseline="0" noProof="0" dirty="0" smtClean="0">
                <a:ln>
                  <a:noFill/>
                </a:ln>
                <a:solidFill>
                  <a:schemeClr val="tx1"/>
                </a:solidFill>
                <a:effectLst/>
                <a:uLnTx/>
                <a:uFillTx/>
                <a:latin typeface="Garamond" pitchFamily="18" charset="0"/>
                <a:ea typeface="+mn-ea"/>
                <a:cs typeface="+mn-cs"/>
              </a:rPr>
              <a:t>	- En segon lloc en els procediments d’ofici, la notificació electrònica es podrà fer encara que no es tinguin ni el mail ni el telèfon, perquè són complementaris. Pot </a:t>
            </a:r>
            <a:r>
              <a:rPr kumimoji="0" lang="ca-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gernerar</a:t>
            </a:r>
            <a:r>
              <a:rPr kumimoji="0" lang="ca-ES" sz="3700" b="0" i="0" u="none" strike="noStrike" kern="1200" cap="none" spc="0" normalizeH="0" baseline="0" noProof="0" dirty="0" smtClean="0">
                <a:ln>
                  <a:noFill/>
                </a:ln>
                <a:solidFill>
                  <a:schemeClr val="tx1"/>
                </a:solidFill>
                <a:effectLst/>
                <a:uLnTx/>
                <a:uFillTx/>
                <a:latin typeface="Garamond" pitchFamily="18" charset="0"/>
                <a:ea typeface="+mn-ea"/>
                <a:cs typeface="+mn-cs"/>
              </a:rPr>
              <a:t> greus indefensions. </a:t>
            </a:r>
            <a:r>
              <a:rPr kumimoji="0" lang="ca-ES" sz="3700" b="0" i="0" u="none" strike="noStrike" kern="1200" cap="none" spc="0" normalizeH="0" baseline="0" noProof="0" dirty="0" err="1" smtClean="0">
                <a:ln>
                  <a:noFill/>
                </a:ln>
                <a:solidFill>
                  <a:schemeClr val="tx1"/>
                </a:solidFill>
                <a:effectLst/>
                <a:uLnTx/>
                <a:uFillTx/>
                <a:latin typeface="Garamond" pitchFamily="18" charset="0"/>
                <a:ea typeface="+mn-ea"/>
                <a:cs typeface="+mn-cs"/>
              </a:rPr>
              <a:t>L’Ajuntamernt</a:t>
            </a:r>
            <a:r>
              <a:rPr kumimoji="0" lang="ca-ES" sz="3700" b="0" i="0" u="none" strike="noStrike" kern="1200" cap="none" spc="0" normalizeH="0" baseline="0" noProof="0" dirty="0" smtClean="0">
                <a:ln>
                  <a:noFill/>
                </a:ln>
                <a:solidFill>
                  <a:schemeClr val="tx1"/>
                </a:solidFill>
                <a:effectLst/>
                <a:uLnTx/>
                <a:uFillTx/>
                <a:latin typeface="Garamond" pitchFamily="18" charset="0"/>
                <a:ea typeface="+mn-ea"/>
                <a:cs typeface="+mn-cs"/>
              </a:rPr>
              <a:t> de Barcelona aquest temes l’ha resolt de la següent forma: </a:t>
            </a:r>
            <a:r>
              <a:rPr kumimoji="0" lang="es-ES" sz="3700" b="1" i="0" u="none" strike="noStrike" kern="1200" cap="none" spc="0" normalizeH="0" baseline="0" noProof="0" dirty="0" smtClean="0">
                <a:ln>
                  <a:noFill/>
                </a:ln>
                <a:solidFill>
                  <a:schemeClr val="tx1"/>
                </a:solidFill>
                <a:effectLst/>
                <a:uLnTx/>
                <a:uFillTx/>
                <a:latin typeface="Garamond" pitchFamily="18" charset="0"/>
                <a:ea typeface="+mn-ea"/>
                <a:cs typeface="+mn-cs"/>
              </a:rPr>
              <a:t>INSTRUCCIÓ relativa </a:t>
            </a:r>
            <a:r>
              <a:rPr kumimoji="0" lang="es-ES" sz="3700" b="1" i="0" u="none" strike="noStrike" kern="1200" cap="none" spc="0" normalizeH="0" baseline="0" noProof="0" dirty="0" err="1" smtClean="0">
                <a:ln>
                  <a:noFill/>
                </a:ln>
                <a:solidFill>
                  <a:schemeClr val="tx1"/>
                </a:solidFill>
                <a:effectLst/>
                <a:uLnTx/>
                <a:uFillTx/>
                <a:latin typeface="Garamond" pitchFamily="18" charset="0"/>
                <a:ea typeface="+mn-ea"/>
                <a:cs typeface="+mn-cs"/>
              </a:rPr>
              <a:t>als</a:t>
            </a:r>
            <a:r>
              <a:rPr kumimoji="0" lang="es-ES" sz="3700" b="1"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1" i="0" u="none" strike="noStrike" kern="1200" cap="none" spc="0" normalizeH="0" baseline="0" noProof="0" dirty="0" err="1" smtClean="0">
                <a:ln>
                  <a:noFill/>
                </a:ln>
                <a:solidFill>
                  <a:schemeClr val="tx1"/>
                </a:solidFill>
                <a:effectLst/>
                <a:uLnTx/>
                <a:uFillTx/>
                <a:latin typeface="Garamond" pitchFamily="18" charset="0"/>
                <a:ea typeface="+mn-ea"/>
                <a:cs typeface="+mn-cs"/>
              </a:rPr>
              <a:t>criteris</a:t>
            </a:r>
            <a:r>
              <a:rPr kumimoji="0" lang="es-ES" sz="3700" b="1" i="0" u="none" strike="noStrike" kern="1200" cap="none" spc="0" normalizeH="0" baseline="0" noProof="0" dirty="0" smtClean="0">
                <a:ln>
                  <a:noFill/>
                </a:ln>
                <a:solidFill>
                  <a:schemeClr val="tx1"/>
                </a:solidFill>
                <a:effectLst/>
                <a:uLnTx/>
                <a:uFillTx/>
                <a:latin typeface="Garamond" pitchFamily="18" charset="0"/>
                <a:ea typeface="+mn-ea"/>
                <a:cs typeface="+mn-cs"/>
              </a:rPr>
              <a:t> per a la </a:t>
            </a:r>
            <a:r>
              <a:rPr kumimoji="0" lang="es-ES" sz="3700" b="1" i="0" u="none" strike="noStrike" kern="1200" cap="none" spc="0" normalizeH="0" baseline="0" noProof="0" dirty="0" err="1" smtClean="0">
                <a:ln>
                  <a:noFill/>
                </a:ln>
                <a:solidFill>
                  <a:schemeClr val="tx1"/>
                </a:solidFill>
                <a:effectLst/>
                <a:uLnTx/>
                <a:uFillTx/>
                <a:latin typeface="Garamond" pitchFamily="18" charset="0"/>
                <a:ea typeface="+mn-ea"/>
                <a:cs typeface="+mn-cs"/>
              </a:rPr>
              <a:t>pràctica</a:t>
            </a:r>
            <a:r>
              <a:rPr kumimoji="0" lang="es-ES" sz="3700" b="1" i="0" u="none" strike="noStrike" kern="1200" cap="none" spc="0" normalizeH="0" baseline="0" noProof="0" dirty="0" smtClean="0">
                <a:ln>
                  <a:noFill/>
                </a:ln>
                <a:solidFill>
                  <a:schemeClr val="tx1"/>
                </a:solidFill>
                <a:effectLst/>
                <a:uLnTx/>
                <a:uFillTx/>
                <a:latin typeface="Garamond" pitchFamily="18" charset="0"/>
                <a:ea typeface="+mn-ea"/>
                <a:cs typeface="+mn-cs"/>
              </a:rPr>
              <a:t> de la </a:t>
            </a:r>
            <a:r>
              <a:rPr kumimoji="0" lang="es-ES" sz="3700" b="1" i="0" u="none" strike="noStrike" kern="1200" cap="none" spc="0" normalizeH="0" baseline="0" noProof="0" dirty="0" err="1" smtClean="0">
                <a:ln>
                  <a:noFill/>
                </a:ln>
                <a:solidFill>
                  <a:schemeClr val="tx1"/>
                </a:solidFill>
                <a:effectLst/>
                <a:uLnTx/>
                <a:uFillTx/>
                <a:latin typeface="Garamond" pitchFamily="18" charset="0"/>
                <a:ea typeface="+mn-ea"/>
                <a:cs typeface="+mn-cs"/>
              </a:rPr>
              <a:t>notificació</a:t>
            </a:r>
            <a:r>
              <a:rPr kumimoji="0" lang="es-ES" sz="3700" b="1"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1" i="0" u="none" strike="noStrike" kern="1200" cap="none" spc="0" normalizeH="0" baseline="0" noProof="0" dirty="0" err="1" smtClean="0">
                <a:ln>
                  <a:noFill/>
                </a:ln>
                <a:solidFill>
                  <a:schemeClr val="tx1"/>
                </a:solidFill>
                <a:effectLst/>
                <a:uLnTx/>
                <a:uFillTx/>
                <a:latin typeface="Garamond" pitchFamily="18" charset="0"/>
                <a:ea typeface="+mn-ea"/>
                <a:cs typeface="+mn-cs"/>
              </a:rPr>
              <a:t>electrònica</a:t>
            </a:r>
            <a:r>
              <a:rPr kumimoji="0" lang="es-ES" sz="3700" b="1" i="0" u="none" strike="noStrike" kern="1200" cap="none" spc="0" normalizeH="0" baseline="0" noProof="0" dirty="0" smtClean="0">
                <a:ln>
                  <a:noFill/>
                </a:ln>
                <a:solidFill>
                  <a:schemeClr val="tx1"/>
                </a:solidFill>
                <a:effectLst/>
                <a:uLnTx/>
                <a:uFillTx/>
                <a:latin typeface="Garamond" pitchFamily="18" charset="0"/>
                <a:ea typeface="+mn-ea"/>
                <a:cs typeface="+mn-cs"/>
              </a:rPr>
              <a:t> municipal (30 de </a:t>
            </a:r>
            <a:r>
              <a:rPr kumimoji="0" lang="es-ES" sz="3700" b="1" i="0" u="none" strike="noStrike" kern="1200" cap="none" spc="0" normalizeH="0" baseline="0" noProof="0" dirty="0" err="1" smtClean="0">
                <a:ln>
                  <a:noFill/>
                </a:ln>
                <a:solidFill>
                  <a:schemeClr val="tx1"/>
                </a:solidFill>
                <a:effectLst/>
                <a:uLnTx/>
                <a:uFillTx/>
                <a:latin typeface="Garamond" pitchFamily="18" charset="0"/>
                <a:ea typeface="+mn-ea"/>
                <a:cs typeface="+mn-cs"/>
              </a:rPr>
              <a:t>juliol</a:t>
            </a:r>
            <a:r>
              <a:rPr kumimoji="0" lang="es-ES" sz="3700" b="1" i="0" u="none" strike="noStrike" kern="1200" cap="none" spc="0" normalizeH="0" baseline="0" noProof="0" dirty="0" smtClean="0">
                <a:ln>
                  <a:noFill/>
                </a:ln>
                <a:solidFill>
                  <a:schemeClr val="tx1"/>
                </a:solidFill>
                <a:effectLst/>
                <a:uLnTx/>
                <a:uFillTx/>
                <a:latin typeface="Garamond" pitchFamily="18" charset="0"/>
                <a:ea typeface="+mn-ea"/>
                <a:cs typeface="+mn-cs"/>
              </a:rPr>
              <a:t> de 2018): </a:t>
            </a:r>
          </a:p>
          <a:p>
            <a:pPr marL="342900" marR="0" lvl="0" indent="-342900" algn="l" defTabSz="457200" rtl="0" eaLnBrk="1" fontAlgn="auto" latinLnBrk="0" hangingPunct="1">
              <a:lnSpc>
                <a:spcPct val="100000"/>
              </a:lnSpc>
              <a:spcBef>
                <a:spcPct val="20000"/>
              </a:spcBef>
              <a:spcAft>
                <a:spcPts val="0"/>
              </a:spcAft>
              <a:buClrTx/>
              <a:buSzTx/>
              <a:buFont typeface="Arial"/>
              <a:buNone/>
              <a:tabLst/>
              <a:defRPr/>
            </a:pPr>
            <a:r>
              <a:rPr kumimoji="0" lang="es-ES" sz="37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Disposició</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transitòria</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Segona</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Aplicació</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progressiva</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de la norma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als</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subjectes</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obligats</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 relacionar-se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electrònicament</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Per tal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d’assegurar</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l’eficàcia</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de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l’actuació</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administrativa i garantir a les persones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obligades</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 la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relació</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electrònica</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amb</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l’administració</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municipal el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coneixement</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del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contingut</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de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l’actuació</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en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els</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supòsits</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que es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practiqui</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la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notificació</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electrònica</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i no es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disposi</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o es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desconeguin</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les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dades</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corresponents</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per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realitzar</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l’avís</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de posada a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disposició</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es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pot</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notificar en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paper</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al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domicili</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que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li</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consti</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l’Administració</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En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aquesta</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notificació</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es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procedirà</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 comunicar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l’obligació</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de relacionar-se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electrònicament</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amb</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l’administració</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i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d’aportar</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les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dades</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necessàries</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per practicar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l’avís</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de posada a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disposició</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de la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notificació</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electrònica</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veure</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3700" b="0" i="1" u="none" strike="noStrike" kern="1200" cap="none" spc="0" normalizeH="0" baseline="0" noProof="0" dirty="0" err="1" smtClean="0">
                <a:ln>
                  <a:noFill/>
                </a:ln>
                <a:solidFill>
                  <a:schemeClr val="tx1"/>
                </a:solidFill>
                <a:effectLst/>
                <a:uLnTx/>
                <a:uFillTx/>
                <a:latin typeface="Garamond" pitchFamily="18" charset="0"/>
                <a:ea typeface="+mn-ea"/>
                <a:cs typeface="+mn-cs"/>
              </a:rPr>
              <a:t>l’annex</a:t>
            </a:r>
            <a:r>
              <a:rPr kumimoji="0" lang="es-ES" sz="3700" b="0" i="1" u="none" strike="noStrike" kern="1200" cap="none" spc="0" normalizeH="0" baseline="0" noProof="0" dirty="0" smtClean="0">
                <a:ln>
                  <a:noFill/>
                </a:ln>
                <a:solidFill>
                  <a:schemeClr val="tx1"/>
                </a:solidFill>
                <a:effectLst/>
                <a:uLnTx/>
                <a:uFillTx/>
                <a:latin typeface="Garamond" pitchFamily="18" charset="0"/>
                <a:ea typeface="+mn-ea"/>
                <a:cs typeface="+mn-cs"/>
              </a:rPr>
              <a:t> 2) </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
        <p:nvSpPr>
          <p:cNvPr id="11" name="2 Marcador de contenido"/>
          <p:cNvSpPr txBox="1">
            <a:spLocks/>
          </p:cNvSpPr>
          <p:nvPr/>
        </p:nvSpPr>
        <p:spPr>
          <a:xfrm>
            <a:off x="18881" y="549275"/>
            <a:ext cx="8740080" cy="5115198"/>
          </a:xfrm>
          <a:prstGeom prst="rect">
            <a:avLst/>
          </a:prstGeom>
        </p:spPr>
        <p:txBody>
          <a:bodyPr>
            <a:noAutofit/>
          </a:bodyPr>
          <a:lstStyle/>
          <a:p>
            <a:pPr marL="342900" marR="0" lvl="0" indent="-342900" algn="just" defTabSz="457200" rtl="0" eaLnBrk="1" fontAlgn="auto" latinLnBrk="0" hangingPunct="1">
              <a:lnSpc>
                <a:spcPct val="100000"/>
              </a:lnSpc>
              <a:spcBef>
                <a:spcPct val="20000"/>
              </a:spcBef>
              <a:spcAft>
                <a:spcPts val="0"/>
              </a:spcAft>
              <a:buClrTx/>
              <a:buSzTx/>
              <a:buFont typeface="Arial"/>
              <a:buNone/>
              <a:tabLst/>
              <a:defRPr/>
            </a:pPr>
            <a:r>
              <a:rPr kumimoji="0" lang="es-ES" sz="1400" b="0" i="0" u="none" strike="noStrike" kern="1200" cap="none" spc="0" normalizeH="0" baseline="0" noProof="0" dirty="0" smtClean="0">
                <a:ln>
                  <a:noFill/>
                </a:ln>
                <a:solidFill>
                  <a:schemeClr val="tx1"/>
                </a:solidFill>
                <a:effectLst/>
                <a:uLnTx/>
                <a:uFillTx/>
                <a:latin typeface="Garamond" pitchFamily="18" charset="0"/>
                <a:ea typeface="+mn-ea"/>
                <a:cs typeface="+mn-cs"/>
              </a:rPr>
              <a:t>Una sola </a:t>
            </a:r>
            <a:r>
              <a:rPr kumimoji="0" lang="es-ES" sz="1400" b="0" i="0" u="none" strike="noStrike" kern="1200" cap="none" spc="0" normalizeH="0" baseline="0" noProof="0" dirty="0" err="1" smtClean="0">
                <a:ln>
                  <a:noFill/>
                </a:ln>
                <a:solidFill>
                  <a:schemeClr val="tx1"/>
                </a:solidFill>
                <a:effectLst/>
                <a:uLnTx/>
                <a:uFillTx/>
                <a:latin typeface="Garamond" pitchFamily="18" charset="0"/>
                <a:ea typeface="+mn-ea"/>
                <a:cs typeface="+mn-cs"/>
              </a:rPr>
              <a:t>sentència</a:t>
            </a:r>
            <a:r>
              <a:rPr kumimoji="0" lang="es-ES" sz="14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1400" b="0" i="0" u="none" strike="noStrike" kern="1200" cap="none" spc="0" normalizeH="0" baseline="0" noProof="0" dirty="0" err="1" smtClean="0">
                <a:ln>
                  <a:noFill/>
                </a:ln>
                <a:solidFill>
                  <a:schemeClr val="tx1"/>
                </a:solidFill>
                <a:effectLst/>
                <a:uLnTx/>
                <a:uFillTx/>
                <a:latin typeface="Garamond" pitchFamily="18" charset="0"/>
                <a:ea typeface="+mn-ea"/>
                <a:cs typeface="+mn-cs"/>
              </a:rPr>
              <a:t>d’un</a:t>
            </a:r>
            <a:r>
              <a:rPr kumimoji="0" lang="es-ES" sz="1400" b="0" i="0" u="none" strike="noStrike" kern="1200" cap="none" spc="0" normalizeH="0" baseline="0" noProof="0" dirty="0" smtClean="0">
                <a:ln>
                  <a:noFill/>
                </a:ln>
                <a:solidFill>
                  <a:schemeClr val="tx1"/>
                </a:solidFill>
                <a:effectLst/>
                <a:uLnTx/>
                <a:uFillTx/>
                <a:latin typeface="Garamond" pitchFamily="18" charset="0"/>
                <a:ea typeface="+mn-ea"/>
                <a:cs typeface="+mn-cs"/>
              </a:rPr>
              <a:t> tribunal superior ha </a:t>
            </a:r>
            <a:r>
              <a:rPr kumimoji="0" lang="es-ES" sz="1400" b="0" i="0" u="none" strike="noStrike" kern="1200" cap="none" spc="0" normalizeH="0" baseline="0" noProof="0" dirty="0" err="1" smtClean="0">
                <a:ln>
                  <a:noFill/>
                </a:ln>
                <a:solidFill>
                  <a:schemeClr val="tx1"/>
                </a:solidFill>
                <a:effectLst/>
                <a:uLnTx/>
                <a:uFillTx/>
                <a:latin typeface="Garamond" pitchFamily="18" charset="0"/>
                <a:ea typeface="+mn-ea"/>
                <a:cs typeface="+mn-cs"/>
              </a:rPr>
              <a:t>interpretat</a:t>
            </a:r>
            <a:r>
              <a:rPr kumimoji="0" lang="es-ES" sz="14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1400" b="0" i="0" u="none" strike="noStrike" kern="1200" cap="none" spc="0" normalizeH="0" baseline="0" noProof="0" dirty="0" err="1" smtClean="0">
                <a:ln>
                  <a:noFill/>
                </a:ln>
                <a:solidFill>
                  <a:schemeClr val="tx1"/>
                </a:solidFill>
                <a:effectLst/>
                <a:uLnTx/>
                <a:uFillTx/>
                <a:latin typeface="Garamond" pitchFamily="18" charset="0"/>
                <a:ea typeface="+mn-ea"/>
                <a:cs typeface="+mn-cs"/>
              </a:rPr>
              <a:t>aquesta</a:t>
            </a:r>
            <a:r>
              <a:rPr kumimoji="0" lang="es-ES" sz="14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es-ES" sz="1400" b="0" i="0" u="none" strike="noStrike" kern="1200" cap="none" spc="0" normalizeH="0" baseline="0" noProof="0" dirty="0" err="1" smtClean="0">
                <a:ln>
                  <a:noFill/>
                </a:ln>
                <a:solidFill>
                  <a:schemeClr val="tx1"/>
                </a:solidFill>
                <a:effectLst/>
                <a:uLnTx/>
                <a:uFillTx/>
                <a:latin typeface="Garamond" pitchFamily="18" charset="0"/>
                <a:ea typeface="+mn-ea"/>
                <a:cs typeface="+mn-cs"/>
              </a:rPr>
              <a:t>controvèrsia</a:t>
            </a:r>
            <a:r>
              <a:rPr kumimoji="0" lang="es-ES" sz="1400" b="0" i="0" u="none" strike="noStrike" kern="1200" cap="none" spc="0" normalizeH="0" baseline="0" noProof="0" dirty="0" smtClean="0">
                <a:ln>
                  <a:noFill/>
                </a:ln>
                <a:solidFill>
                  <a:schemeClr val="tx1"/>
                </a:solidFill>
                <a:effectLst/>
                <a:uLnTx/>
                <a:uFillTx/>
                <a:latin typeface="Garamond" pitchFamily="18" charset="0"/>
                <a:ea typeface="+mn-ea"/>
                <a:cs typeface="+mn-cs"/>
              </a:rPr>
              <a:t>: La S</a:t>
            </a:r>
            <a:r>
              <a:rPr kumimoji="0" lang="ca-ES" sz="1400" b="0" i="0" u="none" strike="noStrike" kern="1200" cap="none" spc="0" normalizeH="0" baseline="0" noProof="0" dirty="0" smtClean="0">
                <a:ln>
                  <a:noFill/>
                </a:ln>
                <a:solidFill>
                  <a:schemeClr val="tx1"/>
                </a:solidFill>
                <a:effectLst/>
                <a:uLnTx/>
                <a:uFillTx/>
                <a:latin typeface="Garamond" pitchFamily="18" charset="0"/>
                <a:ea typeface="+mn-ea"/>
                <a:cs typeface="+mn-cs"/>
              </a:rPr>
              <a:t>TSJ de </a:t>
            </a:r>
            <a:r>
              <a:rPr kumimoji="0" lang="ca-ES" sz="1400" b="0" i="0" u="none" strike="noStrike" kern="1200" cap="none" spc="0" normalizeH="0" baseline="0" noProof="0" dirty="0" err="1" smtClean="0">
                <a:ln>
                  <a:noFill/>
                </a:ln>
                <a:solidFill>
                  <a:schemeClr val="tx1"/>
                </a:solidFill>
                <a:effectLst/>
                <a:uLnTx/>
                <a:uFillTx/>
                <a:latin typeface="Garamond" pitchFamily="18" charset="0"/>
                <a:ea typeface="+mn-ea"/>
                <a:cs typeface="+mn-cs"/>
              </a:rPr>
              <a:t>Castilla-La</a:t>
            </a:r>
            <a:r>
              <a:rPr kumimoji="0" lang="ca-ES" sz="14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ca-ES" sz="1400" b="0" i="0" u="none" strike="noStrike" kern="1200" cap="none" spc="0" normalizeH="0" baseline="0" noProof="0" dirty="0" err="1" smtClean="0">
                <a:ln>
                  <a:noFill/>
                </a:ln>
                <a:solidFill>
                  <a:schemeClr val="tx1"/>
                </a:solidFill>
                <a:effectLst/>
                <a:uLnTx/>
                <a:uFillTx/>
                <a:latin typeface="Garamond" pitchFamily="18" charset="0"/>
                <a:ea typeface="+mn-ea"/>
                <a:cs typeface="+mn-cs"/>
              </a:rPr>
              <a:t>Mancha</a:t>
            </a:r>
            <a:r>
              <a:rPr kumimoji="0" lang="ca-ES" sz="1400" b="0" i="0" u="none" strike="noStrike" kern="1200" cap="none" spc="0" normalizeH="0" baseline="0" noProof="0" dirty="0" smtClean="0">
                <a:ln>
                  <a:noFill/>
                </a:ln>
                <a:solidFill>
                  <a:schemeClr val="tx1"/>
                </a:solidFill>
                <a:effectLst/>
                <a:uLnTx/>
                <a:uFillTx/>
                <a:latin typeface="Garamond" pitchFamily="18" charset="0"/>
                <a:ea typeface="+mn-ea"/>
                <a:cs typeface="+mn-cs"/>
              </a:rPr>
              <a:t>, (Sala de lo </a:t>
            </a:r>
            <a:r>
              <a:rPr kumimoji="0" lang="ca-ES" sz="1400" b="0" i="0" u="none" strike="noStrike" kern="1200" cap="none" spc="0" normalizeH="0" baseline="0" noProof="0" dirty="0" err="1" smtClean="0">
                <a:ln>
                  <a:noFill/>
                </a:ln>
                <a:solidFill>
                  <a:schemeClr val="tx1"/>
                </a:solidFill>
                <a:effectLst/>
                <a:uLnTx/>
                <a:uFillTx/>
                <a:latin typeface="Garamond" pitchFamily="18" charset="0"/>
                <a:ea typeface="+mn-ea"/>
                <a:cs typeface="+mn-cs"/>
              </a:rPr>
              <a:t>Contencioso-Administrativo</a:t>
            </a:r>
            <a:r>
              <a:rPr kumimoji="0" lang="ca-ES" sz="1400" b="0" i="0" u="none" strike="noStrike" kern="1200" cap="none" spc="0" normalizeH="0" baseline="0" noProof="0" dirty="0" smtClean="0">
                <a:ln>
                  <a:noFill/>
                </a:ln>
                <a:solidFill>
                  <a:schemeClr val="tx1"/>
                </a:solidFill>
                <a:effectLst/>
                <a:uLnTx/>
                <a:uFillTx/>
                <a:latin typeface="Garamond" pitchFamily="18" charset="0"/>
                <a:ea typeface="+mn-ea"/>
                <a:cs typeface="+mn-cs"/>
              </a:rPr>
              <a:t>, </a:t>
            </a:r>
            <a:r>
              <a:rPr kumimoji="0" lang="ca-ES" sz="1400" b="0" i="0" u="none" strike="noStrike" kern="1200" cap="none" spc="0" normalizeH="0" baseline="0" noProof="0" dirty="0" err="1" smtClean="0">
                <a:ln>
                  <a:noFill/>
                </a:ln>
                <a:solidFill>
                  <a:schemeClr val="tx1"/>
                </a:solidFill>
                <a:effectLst/>
                <a:uLnTx/>
                <a:uFillTx/>
                <a:latin typeface="Garamond" pitchFamily="18" charset="0"/>
                <a:ea typeface="+mn-ea"/>
                <a:cs typeface="+mn-cs"/>
              </a:rPr>
              <a:t>Sección</a:t>
            </a:r>
            <a:r>
              <a:rPr kumimoji="0" lang="ca-ES" sz="1400" b="0" i="0" u="none" strike="noStrike" kern="1200" cap="none" spc="0" normalizeH="0" baseline="0" noProof="0" dirty="0" smtClean="0">
                <a:ln>
                  <a:noFill/>
                </a:ln>
                <a:solidFill>
                  <a:schemeClr val="tx1"/>
                </a:solidFill>
                <a:effectLst/>
                <a:uLnTx/>
                <a:uFillTx/>
                <a:latin typeface="Garamond" pitchFamily="18" charset="0"/>
                <a:ea typeface="+mn-ea"/>
                <a:cs typeface="+mn-cs"/>
              </a:rPr>
              <a:t> 2ª) Sentencia </a:t>
            </a:r>
            <a:r>
              <a:rPr kumimoji="0" lang="ca-ES" sz="1400" b="0" i="0" u="none" strike="noStrike" kern="1200" cap="none" spc="0" normalizeH="0" baseline="0" noProof="0" dirty="0" err="1" smtClean="0">
                <a:ln>
                  <a:noFill/>
                </a:ln>
                <a:solidFill>
                  <a:schemeClr val="tx1"/>
                </a:solidFill>
                <a:effectLst/>
                <a:uLnTx/>
                <a:uFillTx/>
                <a:latin typeface="Garamond" pitchFamily="18" charset="0"/>
                <a:ea typeface="+mn-ea"/>
                <a:cs typeface="+mn-cs"/>
              </a:rPr>
              <a:t>num</a:t>
            </a:r>
            <a:r>
              <a:rPr kumimoji="0" lang="ca-ES" sz="1400" b="0" i="0" u="none" strike="noStrike" kern="1200" cap="none" spc="0" normalizeH="0" baseline="0" noProof="0" dirty="0" smtClean="0">
                <a:ln>
                  <a:noFill/>
                </a:ln>
                <a:solidFill>
                  <a:schemeClr val="tx1"/>
                </a:solidFill>
                <a:effectLst/>
                <a:uLnTx/>
                <a:uFillTx/>
                <a:latin typeface="Garamond" pitchFamily="18" charset="0"/>
                <a:ea typeface="+mn-ea"/>
                <a:cs typeface="+mn-cs"/>
              </a:rPr>
              <a:t>. 504/2018 de 20 </a:t>
            </a:r>
            <a:r>
              <a:rPr kumimoji="0" lang="ca-ES" sz="1400" b="0" i="0" u="none" strike="noStrike" kern="1200" cap="none" spc="0" normalizeH="0" baseline="0" noProof="0" dirty="0" err="1" smtClean="0">
                <a:ln>
                  <a:noFill/>
                </a:ln>
                <a:solidFill>
                  <a:schemeClr val="tx1"/>
                </a:solidFill>
                <a:effectLst/>
                <a:uLnTx/>
                <a:uFillTx/>
                <a:latin typeface="Garamond" pitchFamily="18" charset="0"/>
                <a:ea typeface="+mn-ea"/>
                <a:cs typeface="+mn-cs"/>
              </a:rPr>
              <a:t>diciembre</a:t>
            </a:r>
            <a:r>
              <a:rPr kumimoji="0" lang="ca-ES" sz="1400" b="0" i="0" u="none" strike="noStrike" kern="1200" cap="none" spc="0" normalizeH="0" baseline="0" noProof="0" dirty="0" smtClean="0">
                <a:ln>
                  <a:noFill/>
                </a:ln>
                <a:solidFill>
                  <a:schemeClr val="tx1"/>
                </a:solidFill>
                <a:effectLst/>
                <a:uLnTx/>
                <a:uFillTx/>
                <a:latin typeface="Garamond" pitchFamily="18" charset="0"/>
                <a:ea typeface="+mn-ea"/>
                <a:cs typeface="+mn-cs"/>
              </a:rPr>
              <a:t> JUR\2018\48898. Posa de manifest (abans de la modificació fins el 2020 de la </a:t>
            </a:r>
            <a:r>
              <a:rPr kumimoji="0" lang="ca-ES" sz="1400" b="0" i="0" u="none" strike="noStrike" kern="1200" cap="none" spc="0" normalizeH="0" baseline="0" noProof="0" dirty="0" err="1" smtClean="0">
                <a:ln>
                  <a:noFill/>
                </a:ln>
                <a:solidFill>
                  <a:schemeClr val="tx1"/>
                </a:solidFill>
                <a:effectLst/>
                <a:uLnTx/>
                <a:uFillTx/>
                <a:latin typeface="Garamond" pitchFamily="18" charset="0"/>
                <a:ea typeface="+mn-ea"/>
                <a:cs typeface="+mn-cs"/>
              </a:rPr>
              <a:t>Disp</a:t>
            </a:r>
            <a:r>
              <a:rPr kumimoji="0" lang="ca-ES" sz="1400" b="0" i="0" u="none" strike="noStrike" kern="1200" cap="none" spc="0" normalizeH="0" baseline="0" noProof="0" dirty="0" smtClean="0">
                <a:ln>
                  <a:noFill/>
                </a:ln>
                <a:solidFill>
                  <a:schemeClr val="tx1"/>
                </a:solidFill>
                <a:effectLst/>
                <a:uLnTx/>
                <a:uFillTx/>
                <a:latin typeface="Garamond" pitchFamily="18" charset="0"/>
                <a:ea typeface="+mn-ea"/>
                <a:cs typeface="+mn-cs"/>
              </a:rPr>
              <a:t> T setena), que la figura de l’obligat electrònic no entra en vigor fins el 2.10.2018: FJ setè:</a:t>
            </a:r>
            <a:endParaRPr kumimoji="0" lang="es-ES" sz="1400" b="0" i="0" u="none" strike="noStrike" kern="1200" cap="none" spc="0" normalizeH="0" baseline="0" noProof="0" dirty="0" smtClean="0">
              <a:ln>
                <a:noFill/>
              </a:ln>
              <a:solidFill>
                <a:schemeClr val="tx1"/>
              </a:solidFill>
              <a:effectLst/>
              <a:uLnTx/>
              <a:uFillTx/>
              <a:latin typeface="Garamond" pitchFamily="18" charset="0"/>
              <a:ea typeface="+mn-ea"/>
              <a:cs typeface="+mn-cs"/>
            </a:endParaRPr>
          </a:p>
          <a:p>
            <a:pPr marL="342900" marR="0" lvl="0" indent="-342900" algn="just" defTabSz="457200" rtl="0" eaLnBrk="1" fontAlgn="auto" latinLnBrk="0" hangingPunct="1">
              <a:lnSpc>
                <a:spcPct val="100000"/>
              </a:lnSpc>
              <a:spcBef>
                <a:spcPct val="20000"/>
              </a:spcBef>
              <a:spcAft>
                <a:spcPts val="0"/>
              </a:spcAft>
              <a:buClrTx/>
              <a:buSzTx/>
              <a:buFont typeface="Arial"/>
              <a:buNone/>
              <a:tabLst/>
              <a:defRPr/>
            </a:pPr>
            <a:r>
              <a:rPr kumimoji="0" lang="es-ES" sz="1400" b="0" i="1" u="none" strike="noStrike" kern="1200" cap="none" spc="0" normalizeH="0" baseline="0" noProof="0" dirty="0" smtClean="0">
                <a:ln>
                  <a:noFill/>
                </a:ln>
                <a:solidFill>
                  <a:schemeClr val="tx1"/>
                </a:solidFill>
                <a:effectLst/>
                <a:uLnTx/>
                <a:uFillTx/>
                <a:latin typeface="Garamond" pitchFamily="18" charset="0"/>
                <a:ea typeface="+mn-ea"/>
                <a:cs typeface="+mn-cs"/>
              </a:rPr>
              <a:t>	 es lo cierto que, como señala la parte apelante, la Disposición derogatoria única de la Ley 39/2015, tras la derogación, en su apartado 2 a), de la Ley 30/1992, dispone, en el párrafo segundo del mencionado apartado, que Hasta que, de acuerdo con lo dispuesto en la disposición final séptima , produzcan efectos las previsiones relativas al registro electrónico de apoderamientos, registro electrónico, punto de acceso general electrónico de la Administración y archivo único electrónico, se mantendrán en vigor los artículos de las normas previstas en las letras a), b) y g) relativos a las materias mencionadas . Disposición que ha de ponerse en relación con la final séptima de la misma Ley, cuyo apartado segundo establece que No obstante, las previsiones relativas al registro electrónico de apoderamientos, registro electrónico, registro de empleados públicos habilitados, punto de acceso general electrónico de la Administración y archivo único electrónico producirán efectos a los dos años de la entrada en vigor de la Ley . Por su parte, el art. 38.4 de la Ley 30/1994 (RCL 1994, 3273) , dispone que Las solicitudes, escritos y comunicaciones que los ciudadanos dirijan a los órganos de las Administraciones públicas podrán presentarse: a) En los registros de los órganos administrativos a que se dirijan. b) En los registros de cualquier órgano administrativo, que pertenezca a la Administración General del Estado, a la de cualquier Administración de las Comunidades Autónomas, a la de cualquier Administración de las Diputaciones Provinciales, Cabildos y Consejos Insulares, a los Ayuntamientos de los Municipios a que se refiere el artículo 121 de la Ley 7/1985, de 2 de abril (RCL 1985, 799) , reguladora de las Bases del Régimen Local , o a la del resto de las entidades que integran la Administración Local si, en este último caso, se hubiese suscrito el oportuno convenio. c) En las oficinas de Correos, en la forma que reglamentariamente se establezca. d) En las representaciones diplomáticas u oficinas consulares de España en el extranjero. e) En cualquier otro que establezcan las disposiciones vigentes . En consecuencia, la inadmisión de los escritos presentados en papel tanto en el Registro de la Comunidad de Madrid como por correo certificado debieron haber sido admitidos por el Ayuntamiento de Albacete, produciendo su rechazo la vulneración del derecho de defensa que se alega por la parte apelante, pues al no admitirse los mismos se le impidió poner en conocimiento de la Administración los datos relativos conductor del vehículo en el momento en que se produjo el estacionamiento en la zona de carga y descarga objeto de la denuncia, no estando obligado el interesado, dada la vigencia de la Ley 30/1992, a presentar el escrito en la forma en que le fue requerida por el Ayuntamiento demandado. En consecuencia, el recurso ha de ser estimado. </a:t>
            </a:r>
            <a:endParaRPr kumimoji="0" lang="ca-ES" sz="1400" b="0" i="1" u="none" strike="noStrike" kern="1200" cap="none" spc="0" normalizeH="0" baseline="0" noProof="0" dirty="0">
              <a:ln>
                <a:noFill/>
              </a:ln>
              <a:solidFill>
                <a:schemeClr val="tx1"/>
              </a:solidFill>
              <a:effectLst/>
              <a:uLnTx/>
              <a:uFillTx/>
              <a:latin typeface="Garamond" pitchFamily="18" charset="0"/>
              <a:ea typeface="+mn-ea"/>
              <a:cs typeface="+mn-cs"/>
            </a:endParaRP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Rectángulo"/>
          <p:cNvSpPr/>
          <p:nvPr/>
        </p:nvSpPr>
        <p:spPr>
          <a:xfrm>
            <a:off x="357354" y="731520"/>
            <a:ext cx="7985760" cy="5632311"/>
          </a:xfrm>
          <a:prstGeom prst="rect">
            <a:avLst/>
          </a:prstGeom>
        </p:spPr>
        <p:txBody>
          <a:bodyPr wrap="square">
            <a:spAutoFit/>
          </a:bodyPr>
          <a:lstStyle/>
          <a:p>
            <a:pPr algn="just"/>
            <a:r>
              <a:rPr lang="ca-ES" sz="2400" b="1" dirty="0" smtClean="0"/>
              <a:t>PRIMER... CONCEPTES</a:t>
            </a:r>
          </a:p>
          <a:p>
            <a:pPr algn="just"/>
            <a:endParaRPr lang="ca-ES" sz="1200" b="1" dirty="0" smtClean="0"/>
          </a:p>
          <a:p>
            <a:pPr algn="just"/>
            <a:r>
              <a:rPr lang="ca-ES" sz="1200" b="1" dirty="0" smtClean="0"/>
              <a:t>Alguns temes conceptuals… A títol introductori </a:t>
            </a:r>
          </a:p>
          <a:p>
            <a:pPr algn="just"/>
            <a:endParaRPr lang="ca-ES" sz="1200" b="1" dirty="0" smtClean="0"/>
          </a:p>
          <a:p>
            <a:pPr algn="just"/>
            <a:r>
              <a:rPr lang="ca-ES" sz="1200" b="1" dirty="0" smtClean="0"/>
              <a:t>Què és una llicència ?</a:t>
            </a:r>
          </a:p>
          <a:p>
            <a:pPr algn="just"/>
            <a:r>
              <a:rPr lang="ca-ES" sz="1200" dirty="0" smtClean="0"/>
              <a:t>Una llicència, és una autorització.</a:t>
            </a:r>
          </a:p>
          <a:p>
            <a:pPr algn="just"/>
            <a:r>
              <a:rPr lang="ca-ES" sz="1200" dirty="0" smtClean="0"/>
              <a:t>Una llicència urbanística  és un permís per construir (té l’origen a la França Napoleònica).</a:t>
            </a:r>
          </a:p>
          <a:p>
            <a:pPr algn="just"/>
            <a:r>
              <a:rPr lang="ca-ES" sz="1200" dirty="0" smtClean="0"/>
              <a:t>Per tant, regulació específica, facultat de resoldre és un veritable procediment i si està complerta hi ha silenci administratiu.</a:t>
            </a:r>
          </a:p>
          <a:p>
            <a:pPr algn="just"/>
            <a:r>
              <a:rPr lang="ca-ES" sz="1200" dirty="0" smtClean="0"/>
              <a:t>Com que és un acte favorable, la seva revisió, suposa (sovint) indemnitzar els titulars.</a:t>
            </a:r>
          </a:p>
          <a:p>
            <a:pPr algn="just"/>
            <a:endParaRPr lang="ca-ES" sz="1200" b="1" dirty="0" smtClean="0"/>
          </a:p>
          <a:p>
            <a:pPr algn="just"/>
            <a:r>
              <a:rPr lang="ca-ES" sz="1200" b="1" dirty="0" smtClean="0"/>
              <a:t>Què és una comunicació prèvia? </a:t>
            </a:r>
          </a:p>
          <a:p>
            <a:pPr algn="just"/>
            <a:r>
              <a:rPr lang="ca-ES" sz="1200" dirty="0" smtClean="0"/>
              <a:t>S’entén per comunicació (d’acord amb la Llei 39/2015 de 2 d’octubre de Procediment Administratiu Comú de les Administracions Públiques</a:t>
            </a:r>
            <a:r>
              <a:rPr lang="ca-ES" sz="1200" i="1" dirty="0" smtClean="0"/>
              <a:t>)  aquell document mitjançant el qual els interessats posen en coneixement de l’Administració pública competent les seves dades identificadores o qualsevol altra dada rellevant per iniciar una activitat o exercir un dret.</a:t>
            </a:r>
          </a:p>
          <a:p>
            <a:pPr algn="just"/>
            <a:r>
              <a:rPr lang="ca-ES" sz="1200" i="1" dirty="0" smtClean="0"/>
              <a:t>Les declaracions responsables i les comunicacions permeten el reconeixement o exercici d’un dret o bé </a:t>
            </a:r>
            <a:r>
              <a:rPr lang="ca-ES" sz="1200" i="1" dirty="0" err="1" smtClean="0"/>
              <a:t>l’inici</a:t>
            </a:r>
            <a:r>
              <a:rPr lang="ca-ES" sz="1200" i="1" dirty="0" smtClean="0"/>
              <a:t> d’una activitat, des del dia de la seva presentació, sense perjudici de les facultats de comprovació, control i inspecció que tinguin atribuïdes les administracions públiques.</a:t>
            </a:r>
          </a:p>
          <a:p>
            <a:pPr algn="just"/>
            <a:r>
              <a:rPr lang="ca-ES" sz="1200" i="1" dirty="0" smtClean="0"/>
              <a:t>No obstant el que disposa el paràgraf anterior, la comunicació es pot presentar dins d’un termini posterior a </a:t>
            </a:r>
            <a:r>
              <a:rPr lang="ca-ES" sz="1200" i="1" dirty="0" err="1" smtClean="0"/>
              <a:t>l’inici</a:t>
            </a:r>
            <a:r>
              <a:rPr lang="ca-ES" sz="1200" i="1" dirty="0" smtClean="0"/>
              <a:t> de l’activitat quan la legislació corresponent ho prevegi expressament.</a:t>
            </a:r>
          </a:p>
          <a:p>
            <a:pPr algn="just"/>
            <a:r>
              <a:rPr lang="ca-ES" sz="1200" i="1" dirty="0" smtClean="0"/>
              <a:t>La inexactitud, falsedat o omissió, de caràcter essencial, de qualsevol dada o informació que s’incorpori a una declaració responsable o a una comunicació, o la </a:t>
            </a:r>
            <a:r>
              <a:rPr lang="ca-ES" sz="1200" i="1" dirty="0" err="1" smtClean="0"/>
              <a:t>no-presentació</a:t>
            </a:r>
            <a:r>
              <a:rPr lang="ca-ES" sz="1200" i="1" dirty="0" smtClean="0"/>
              <a:t> davant l’Administració competent de la declaració responsable, la documentació que, si s’escau, sigui requerida per acreditar el compliment del que s’ha declarat, o la comunicació, determina la impossibilitat de continuar amb l’exercici del dret o activitat afectada des del moment en què es tingui constància d’aquests fets, sense perjudici de les responsabilitats penals, civils o administratives que pertoquin.</a:t>
            </a:r>
          </a:p>
          <a:p>
            <a:pPr algn="just"/>
            <a:r>
              <a:rPr lang="ca-ES" sz="1200" i="1" dirty="0" smtClean="0"/>
              <a:t>Així mateix, la resolució de l’Administració pública que declari aquestes circumstàncies pot determinar l’obligació de l’interessat de restituir la situació jurídica al moment previ al reconeixement o a l’exercici del dret o a </a:t>
            </a:r>
            <a:r>
              <a:rPr lang="ca-ES" sz="1200" i="1" dirty="0" err="1" smtClean="0"/>
              <a:t>l’inici</a:t>
            </a:r>
            <a:r>
              <a:rPr lang="ca-ES" sz="1200" i="1" dirty="0" smtClean="0"/>
              <a:t> de l’activitat corresponent, així com la impossibilitat d’instar un nou procediment amb el mateix objecte durant un període de temps determinat per la llei, tot això de conformitat amb els termes establerts a les normes sectorials aplicables.</a:t>
            </a:r>
          </a:p>
          <a:p>
            <a:pPr algn="just"/>
            <a:r>
              <a:rPr lang="ca-ES" sz="1200" i="1" dirty="0" smtClean="0"/>
              <a:t>Suposa una excepció a l’obligació de resoldre, no hi ha silenci administratiu i si hi ha danys, la responsabilitat és del titular</a:t>
            </a:r>
          </a:p>
        </p:txBody>
      </p:sp>
      <p:sp>
        <p:nvSpPr>
          <p:cNvPr id="12" name="Rectangle 6"/>
          <p:cNvSpPr>
            <a:spLocks/>
          </p:cNvSpPr>
          <p:nvPr/>
        </p:nvSpPr>
        <p:spPr bwMode="auto">
          <a:xfrm>
            <a:off x="7121030" y="6425570"/>
            <a:ext cx="1988045"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18.9.2018</a:t>
            </a:r>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 2"/>
          <p:cNvGrpSpPr/>
          <p:nvPr/>
        </p:nvGrpSpPr>
        <p:grpSpPr>
          <a:xfrm>
            <a:off x="2587456" y="6324263"/>
            <a:ext cx="2884372" cy="430887"/>
            <a:chOff x="1734393" y="6309977"/>
            <a:chExt cx="2884372" cy="430887"/>
          </a:xfrm>
        </p:grpSpPr>
        <p:sp>
          <p:nvSpPr>
            <p:cNvPr id="50180" name="Rectangle 4"/>
            <p:cNvSpPr>
              <a:spLocks/>
            </p:cNvSpPr>
            <p:nvPr/>
          </p:nvSpPr>
          <p:spPr bwMode="auto">
            <a:xfrm>
              <a:off x="1832425" y="6309977"/>
              <a:ext cx="2786340" cy="430887"/>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ca-ES" altLang="ca-ES" sz="1100" b="1" dirty="0" smtClean="0">
                  <a:solidFill>
                    <a:srgbClr val="9C1534"/>
                  </a:solidFill>
                </a:rPr>
                <a:t>Curs de Protecció de la legalitat urbanística</a:t>
              </a:r>
              <a:br>
                <a:rPr lang="ca-ES" altLang="ca-ES" sz="1100" b="1" dirty="0" smtClean="0">
                  <a:solidFill>
                    <a:srgbClr val="9C1534"/>
                  </a:solidFill>
                </a:rPr>
              </a:br>
              <a:r>
                <a:rPr lang="ca-ES" altLang="ca-ES" sz="1100" dirty="0" smtClean="0">
                  <a:solidFill>
                    <a:srgbClr val="9C1534"/>
                  </a:solidFill>
                </a:rPr>
                <a:t>Marc conceptual i principis bàsics d’actuació</a:t>
              </a:r>
              <a:endParaRPr lang="ca-ES" altLang="ca-ES" sz="1100" dirty="0">
                <a:solidFill>
                  <a:srgbClr val="A50021"/>
                </a:solidFill>
              </a:endParaRPr>
            </a:p>
          </p:txBody>
        </p:sp>
        <p:sp>
          <p:nvSpPr>
            <p:cNvPr id="50181" name="Freeform 5"/>
            <p:cNvSpPr>
              <a:spLocks/>
            </p:cNvSpPr>
            <p:nvPr/>
          </p:nvSpPr>
          <p:spPr bwMode="auto">
            <a:xfrm>
              <a:off x="1734393" y="6415087"/>
              <a:ext cx="0" cy="290512"/>
            </a:xfrm>
            <a:custGeom>
              <a:avLst/>
              <a:gdLst>
                <a:gd name="T0" fmla="*/ 0 w 1"/>
                <a:gd name="T1" fmla="*/ 0 h 183"/>
                <a:gd name="T2" fmla="*/ 0 w 1"/>
                <a:gd name="T3" fmla="*/ 183 h 183"/>
              </a:gdLst>
              <a:ahLst/>
              <a:cxnLst>
                <a:cxn ang="0">
                  <a:pos x="T0" y="T1"/>
                </a:cxn>
                <a:cxn ang="0">
                  <a:pos x="T2" y="T3"/>
                </a:cxn>
              </a:cxnLst>
              <a:rect l="0" t="0" r="r" b="b"/>
              <a:pathLst>
                <a:path w="1" h="183">
                  <a:moveTo>
                    <a:pt x="0" y="0"/>
                  </a:moveTo>
                  <a:lnTo>
                    <a:pt x="0" y="183"/>
                  </a:lnTo>
                </a:path>
              </a:pathLst>
            </a:custGeom>
            <a:noFill/>
            <a:ln w="12700">
              <a:solidFill>
                <a:srgbClr val="9C153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grpSp>
      <p:sp>
        <p:nvSpPr>
          <p:cNvPr id="50182" name="Rectangle 6"/>
          <p:cNvSpPr>
            <a:spLocks/>
          </p:cNvSpPr>
          <p:nvPr/>
        </p:nvSpPr>
        <p:spPr bwMode="auto">
          <a:xfrm>
            <a:off x="7053704" y="6425570"/>
            <a:ext cx="2055371" cy="261610"/>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eaLnBrk="0" hangingPunct="0"/>
            <a:r>
              <a:rPr lang="es-ES_tradnl" altLang="ca-ES" sz="1100" dirty="0" smtClean="0">
                <a:solidFill>
                  <a:srgbClr val="FF0000"/>
                </a:solidFill>
              </a:rPr>
              <a:t>Alfred </a:t>
            </a:r>
            <a:r>
              <a:rPr lang="es-ES_tradnl" altLang="ca-ES" sz="1100" dirty="0" err="1" smtClean="0">
                <a:solidFill>
                  <a:srgbClr val="FF0000"/>
                </a:solidFill>
              </a:rPr>
              <a:t>Lacasa</a:t>
            </a:r>
            <a:r>
              <a:rPr lang="es-ES_tradnl" altLang="ca-ES" sz="1100" dirty="0" smtClean="0">
                <a:solidFill>
                  <a:srgbClr val="FF0000"/>
                </a:solidFill>
              </a:rPr>
              <a:t> </a:t>
            </a:r>
            <a:r>
              <a:rPr lang="es-ES_tradnl" altLang="ca-ES" sz="1100" dirty="0" err="1" smtClean="0">
                <a:solidFill>
                  <a:srgbClr val="FF0000"/>
                </a:solidFill>
              </a:rPr>
              <a:t>Tribó</a:t>
            </a:r>
            <a:r>
              <a:rPr lang="es-ES_tradnl" altLang="ca-ES" sz="1100" dirty="0" smtClean="0">
                <a:solidFill>
                  <a:srgbClr val="FF0000"/>
                </a:solidFill>
              </a:rPr>
              <a:t> – 26.09.2017</a:t>
            </a:r>
          </a:p>
        </p:txBody>
      </p:sp>
      <p:sp>
        <p:nvSpPr>
          <p:cNvPr id="50205" name="Rectangle 29"/>
          <p:cNvSpPr>
            <a:spLocks noChangeArrowheads="1"/>
          </p:cNvSpPr>
          <p:nvPr/>
        </p:nvSpPr>
        <p:spPr bwMode="auto">
          <a:xfrm>
            <a:off x="152400" y="188913"/>
            <a:ext cx="880872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2" tIns="45686" rIns="91372" bIns="45686" anchor="ctr"/>
          <a:lstStyle>
            <a:lvl1pPr defTabSz="1279525" eaLnBrk="0" hangingPunct="0">
              <a:defRPr sz="2400">
                <a:solidFill>
                  <a:srgbClr val="000000"/>
                </a:solidFill>
                <a:latin typeface="Arial" charset="0"/>
                <a:ea typeface="ヒラギノ角ゴ ProN W3" charset="-128"/>
              </a:defRPr>
            </a:lvl1pPr>
            <a:lvl2pPr defTabSz="1279525" eaLnBrk="0" hangingPunct="0">
              <a:defRPr sz="2400">
                <a:solidFill>
                  <a:srgbClr val="000000"/>
                </a:solidFill>
                <a:latin typeface="Arial" charset="0"/>
                <a:ea typeface="ヒラギノ角ゴ ProN W3" charset="-128"/>
              </a:defRPr>
            </a:lvl2pPr>
            <a:lvl3pPr marL="912813" defTabSz="1279525" eaLnBrk="0" hangingPunct="0">
              <a:defRPr sz="2400">
                <a:solidFill>
                  <a:srgbClr val="000000"/>
                </a:solidFill>
                <a:latin typeface="Arial" charset="0"/>
                <a:ea typeface="ヒラギノ角ゴ ProN W3" charset="-128"/>
              </a:defRPr>
            </a:lvl3pPr>
            <a:lvl4pPr defTabSz="1279525" eaLnBrk="0" hangingPunct="0">
              <a:defRPr sz="2400">
                <a:solidFill>
                  <a:srgbClr val="000000"/>
                </a:solidFill>
                <a:latin typeface="Arial" charset="0"/>
                <a:ea typeface="ヒラギノ角ゴ ProN W3" charset="-128"/>
              </a:defRPr>
            </a:lvl4pPr>
            <a:lvl5pPr defTabSz="1279525" eaLnBrk="0" hangingPunct="0">
              <a:defRPr sz="2400">
                <a:solidFill>
                  <a:srgbClr val="000000"/>
                </a:solidFill>
                <a:latin typeface="Arial" charset="0"/>
                <a:ea typeface="ヒラギノ角ゴ ProN W3" charset="-128"/>
              </a:defRPr>
            </a:lvl5pPr>
            <a:lvl6pPr defTabSz="1279525" eaLnBrk="0" fontAlgn="base" hangingPunct="0">
              <a:spcBef>
                <a:spcPct val="0"/>
              </a:spcBef>
              <a:spcAft>
                <a:spcPct val="0"/>
              </a:spcAft>
              <a:defRPr sz="2400">
                <a:solidFill>
                  <a:srgbClr val="000000"/>
                </a:solidFill>
                <a:latin typeface="Arial" charset="0"/>
                <a:ea typeface="ヒラギノ角ゴ ProN W3" charset="-128"/>
              </a:defRPr>
            </a:lvl6pPr>
            <a:lvl7pPr defTabSz="1279525" eaLnBrk="0" fontAlgn="base" hangingPunct="0">
              <a:spcBef>
                <a:spcPct val="0"/>
              </a:spcBef>
              <a:spcAft>
                <a:spcPct val="0"/>
              </a:spcAft>
              <a:defRPr sz="2400">
                <a:solidFill>
                  <a:srgbClr val="000000"/>
                </a:solidFill>
                <a:latin typeface="Arial" charset="0"/>
                <a:ea typeface="ヒラギノ角ゴ ProN W3" charset="-128"/>
              </a:defRPr>
            </a:lvl7pPr>
            <a:lvl8pPr defTabSz="1279525" eaLnBrk="0" fontAlgn="base" hangingPunct="0">
              <a:spcBef>
                <a:spcPct val="0"/>
              </a:spcBef>
              <a:spcAft>
                <a:spcPct val="0"/>
              </a:spcAft>
              <a:defRPr sz="2400">
                <a:solidFill>
                  <a:srgbClr val="000000"/>
                </a:solidFill>
                <a:latin typeface="Arial" charset="0"/>
                <a:ea typeface="ヒラギノ角ゴ ProN W3" charset="-128"/>
              </a:defRPr>
            </a:lvl8pPr>
            <a:lvl9pPr defTabSz="1279525" eaLnBrk="0" fontAlgn="base" hangingPunct="0">
              <a:spcBef>
                <a:spcPct val="0"/>
              </a:spcBef>
              <a:spcAft>
                <a:spcPct val="0"/>
              </a:spcAft>
              <a:defRPr sz="2400">
                <a:solidFill>
                  <a:srgbClr val="000000"/>
                </a:solidFill>
                <a:latin typeface="Arial" charset="0"/>
                <a:ea typeface="ヒラギノ角ゴ ProN W3" charset="-128"/>
              </a:defRPr>
            </a:lvl9pPr>
          </a:lstStyle>
          <a:p>
            <a:pPr algn="r" eaLnBrk="1" hangingPunct="1"/>
            <a:endParaRPr lang="ca-ES" altLang="ca-ES" dirty="0">
              <a:solidFill>
                <a:srgbClr val="FF0000"/>
              </a:solidFill>
            </a:endParaRPr>
          </a:p>
        </p:txBody>
      </p:sp>
      <p:sp>
        <p:nvSpPr>
          <p:cNvPr id="50212" name="Line 36"/>
          <p:cNvSpPr>
            <a:spLocks noChangeShapeType="1"/>
          </p:cNvSpPr>
          <p:nvPr/>
        </p:nvSpPr>
        <p:spPr bwMode="auto">
          <a:xfrm>
            <a:off x="0" y="549275"/>
            <a:ext cx="9144000" cy="0"/>
          </a:xfrm>
          <a:prstGeom prst="line">
            <a:avLst/>
          </a:prstGeom>
          <a:noFill/>
          <a:ln w="15875">
            <a:solidFill>
              <a:schemeClr val="accent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a-ES"/>
          </a:p>
        </p:txBody>
      </p:sp>
      <p:sp>
        <p:nvSpPr>
          <p:cNvPr id="50178" name="Rectangle 2"/>
          <p:cNvSpPr>
            <a:spLocks/>
          </p:cNvSpPr>
          <p:nvPr/>
        </p:nvSpPr>
        <p:spPr bwMode="auto">
          <a:xfrm>
            <a:off x="0" y="6026150"/>
            <a:ext cx="9144000" cy="215900"/>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a:p>
        </p:txBody>
      </p:sp>
      <p:pic>
        <p:nvPicPr>
          <p:cNvPr id="4" name="Imat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81" y="6270175"/>
            <a:ext cx="2473200" cy="572400"/>
          </a:xfrm>
          <a:prstGeom prst="rect">
            <a:avLst/>
          </a:prstGeom>
        </p:spPr>
      </p:pic>
      <p:sp>
        <p:nvSpPr>
          <p:cNvPr id="43009" name="Rectangle 1"/>
          <p:cNvSpPr>
            <a:spLocks noChangeArrowheads="1"/>
          </p:cNvSpPr>
          <p:nvPr/>
        </p:nvSpPr>
        <p:spPr bwMode="auto">
          <a:xfrm>
            <a:off x="357354" y="166786"/>
            <a:ext cx="8603766"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Intervenci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’ú</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 del sòl i en l</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execuci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de les obres: llic</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ncies urban</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í</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stiques i comunicaci</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ó</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pr</a:t>
            </a:r>
            <a:r>
              <a:rPr kumimoji="0" lang="ca-ES" sz="1400" b="1" i="0" u="none" strike="noStrike" cap="none" normalizeH="0" baseline="0" dirty="0" smtClean="0">
                <a:ln>
                  <a:noFill/>
                </a:ln>
                <a:solidFill>
                  <a:srgbClr val="FF0000"/>
                </a:solidFill>
                <a:effectLst/>
                <a:latin typeface="Calibri"/>
                <a:ea typeface="Calibri" pitchFamily="34" charset="0"/>
                <a:cs typeface="Arial" pitchFamily="34" charset="0"/>
              </a:rPr>
              <a:t>è</a:t>
            </a:r>
            <a:r>
              <a:rPr kumimoji="0" lang="ca-ES" sz="1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via</a:t>
            </a:r>
            <a:endParaRPr kumimoji="0" lang="ca-ES" sz="1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10 Rectángulo"/>
          <p:cNvSpPr/>
          <p:nvPr/>
        </p:nvSpPr>
        <p:spPr>
          <a:xfrm>
            <a:off x="508000" y="1039455"/>
            <a:ext cx="7731760" cy="4708981"/>
          </a:xfrm>
          <a:prstGeom prst="rect">
            <a:avLst/>
          </a:prstGeom>
        </p:spPr>
        <p:txBody>
          <a:bodyPr wrap="square">
            <a:spAutoFit/>
          </a:bodyPr>
          <a:lstStyle/>
          <a:p>
            <a:r>
              <a:rPr lang="es-ES" b="1" dirty="0" smtClean="0"/>
              <a:t>SEGON: LA POTESTAT DELS ENS LOCALS PER INTERVENIR EN LA VIDA DELS PARTICULARS</a:t>
            </a:r>
          </a:p>
          <a:p>
            <a:endParaRPr lang="es-ES" b="1" dirty="0" smtClean="0"/>
          </a:p>
          <a:p>
            <a:r>
              <a:rPr lang="es-ES" b="1" dirty="0" err="1" smtClean="0"/>
              <a:t>Així</a:t>
            </a:r>
            <a:r>
              <a:rPr lang="es-ES" b="1" dirty="0" smtClean="0"/>
              <a:t> </a:t>
            </a:r>
            <a:r>
              <a:rPr lang="es-ES" b="1" dirty="0" err="1" smtClean="0"/>
              <a:t>els</a:t>
            </a:r>
            <a:r>
              <a:rPr lang="es-ES" b="1" dirty="0" smtClean="0"/>
              <a:t> </a:t>
            </a:r>
            <a:r>
              <a:rPr lang="es-ES" b="1" dirty="0" err="1" smtClean="0"/>
              <a:t>ens</a:t>
            </a:r>
            <a:r>
              <a:rPr lang="es-ES" b="1" dirty="0" smtClean="0"/>
              <a:t> </a:t>
            </a:r>
            <a:r>
              <a:rPr lang="es-ES" b="1" dirty="0" err="1" smtClean="0"/>
              <a:t>locals</a:t>
            </a:r>
            <a:r>
              <a:rPr lang="es-ES" b="1" dirty="0" smtClean="0"/>
              <a:t> </a:t>
            </a:r>
            <a:r>
              <a:rPr lang="es-ES" b="1" dirty="0" err="1" smtClean="0"/>
              <a:t>intervenim</a:t>
            </a:r>
            <a:r>
              <a:rPr lang="es-ES" b="1" dirty="0" smtClean="0"/>
              <a:t> en la vida </a:t>
            </a:r>
            <a:r>
              <a:rPr lang="es-ES" b="1" dirty="0" err="1" smtClean="0"/>
              <a:t>dels</a:t>
            </a:r>
            <a:r>
              <a:rPr lang="es-ES" b="1" dirty="0" smtClean="0"/>
              <a:t> </a:t>
            </a:r>
            <a:r>
              <a:rPr lang="es-ES" b="1" dirty="0" err="1" smtClean="0"/>
              <a:t>particulars</a:t>
            </a:r>
            <a:r>
              <a:rPr lang="es-ES" b="1" dirty="0" smtClean="0"/>
              <a:t>…</a:t>
            </a:r>
          </a:p>
          <a:p>
            <a:endParaRPr lang="es-ES" b="1" dirty="0" smtClean="0"/>
          </a:p>
          <a:p>
            <a:r>
              <a:rPr lang="es-ES" b="1" dirty="0" smtClean="0"/>
              <a:t>A</a:t>
            </a:r>
            <a:r>
              <a:rPr lang="es-ES" sz="1200" b="1" dirty="0" smtClean="0"/>
              <a:t>rtículo 84.</a:t>
            </a:r>
          </a:p>
          <a:p>
            <a:r>
              <a:rPr lang="es-ES" sz="1200" dirty="0" smtClean="0"/>
              <a:t>1. Las Entidades locales podrán intervenir la actividad de los ciudadanos a través de los siguientes medios:</a:t>
            </a:r>
          </a:p>
          <a:p>
            <a:r>
              <a:rPr lang="es-ES" sz="1200" dirty="0" smtClean="0"/>
              <a:t>a) Ordenanzas y bandos.</a:t>
            </a:r>
          </a:p>
          <a:p>
            <a:r>
              <a:rPr lang="es-ES" sz="1200" dirty="0" smtClean="0"/>
              <a:t>b) Sometimiento a previa licencia y otros actos de control preventivo. No obstante, cuando se trate del acceso y ejercicio de actividades de servicios incluidas en el ámbito de aplicación de la Ley 17/2009, de 23 de noviembre, sobre el libre acceso a las actividades de servicios y su ejercicio, se estará a lo dispuesto en la misma.</a:t>
            </a:r>
          </a:p>
          <a:p>
            <a:r>
              <a:rPr lang="es-ES" sz="1200" dirty="0" smtClean="0"/>
              <a:t>c) Sometimiento a comunicación previa o a declaración responsable, de conformidad con lo establecido en el artículo 71 bis de la Ley 30/1992, de 26 de noviembre, de Régimen Jurídico de las Administraciones Públicas y del Procedimiento Administrativo Común.</a:t>
            </a:r>
          </a:p>
          <a:p>
            <a:r>
              <a:rPr lang="es-ES" sz="1200" dirty="0" smtClean="0"/>
              <a:t>d) Sometimiento a control posterior al inicio de la actividad, a efectos de verificar el cumplimiento de la normativa reguladora de la misma.</a:t>
            </a:r>
          </a:p>
          <a:p>
            <a:r>
              <a:rPr lang="es-ES" sz="1200" dirty="0" smtClean="0"/>
              <a:t>e) Órdenes individuales constitutivas de mandato para la ejecución de un acto o la prohibición del mismo.</a:t>
            </a:r>
          </a:p>
          <a:p>
            <a:r>
              <a:rPr lang="es-ES" sz="1200" dirty="0" smtClean="0"/>
              <a:t>2. La actividad de intervención de las Entidades locales se ajustará, en todo caso, a los principios de igualdad de trato, necesidad y proporcionalidad con el objetivo que se persigue.</a:t>
            </a:r>
          </a:p>
          <a:p>
            <a:r>
              <a:rPr lang="es-ES" sz="1200" dirty="0" smtClean="0"/>
              <a:t>3. Las licencias o autorizaciones otorgadas por otras Administraciones Públicas no eximen a sus titulares de obtener las correspondientes licencias de las Entidades locales, respetándose en todo caso lo dispuesto en las correspondientes leyes sectoriales.</a:t>
            </a:r>
            <a:endParaRPr lang="es-ES" sz="1200" dirty="0"/>
          </a:p>
        </p:txBody>
      </p:sp>
    </p:spTree>
    <p:extLst>
      <p:ext uri="{BB962C8B-B14F-4D97-AF65-F5344CB8AC3E}">
        <p14:creationId xmlns:p14="http://schemas.microsoft.com/office/powerpoint/2010/main" val="242882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l'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575</TotalTime>
  <Words>8761</Words>
  <Application>Microsoft Office PowerPoint</Application>
  <PresentationFormat>Presentació en pantalla (4:3)</PresentationFormat>
  <Paragraphs>608</Paragraphs>
  <Slides>47</Slides>
  <Notes>0</Notes>
  <HiddenSlides>0</HiddenSlides>
  <MMClips>0</MMClips>
  <ScaleCrop>false</ScaleCrop>
  <HeadingPairs>
    <vt:vector size="4" baseType="variant">
      <vt:variant>
        <vt:lpstr>Tema</vt:lpstr>
      </vt:variant>
      <vt:variant>
        <vt:i4>1</vt:i4>
      </vt:variant>
      <vt:variant>
        <vt:lpstr>Títols de les diapositives</vt:lpstr>
      </vt:variant>
      <vt:variant>
        <vt:i4>47</vt:i4>
      </vt:variant>
    </vt:vector>
  </HeadingPairs>
  <TitlesOfParts>
    <vt:vector size="48" baseType="lpstr">
      <vt:lpstr>Tema de Office</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Jorge Celma Doménech</dc:creator>
  <cp:lastModifiedBy>morenofm</cp:lastModifiedBy>
  <cp:revision>64</cp:revision>
  <cp:lastPrinted>2016-12-21T08:37:45Z</cp:lastPrinted>
  <dcterms:created xsi:type="dcterms:W3CDTF">2014-11-26T14:00:52Z</dcterms:created>
  <dcterms:modified xsi:type="dcterms:W3CDTF">2018-11-14T16:22:12Z</dcterms:modified>
</cp:coreProperties>
</file>