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73" r:id="rId2"/>
    <p:sldId id="260" r:id="rId3"/>
    <p:sldId id="271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2" r:id="rId14"/>
    <p:sldId id="274" r:id="rId15"/>
  </p:sldIdLst>
  <p:sldSz cx="9144000" cy="6858000" type="screen4x3"/>
  <p:notesSz cx="6742113" cy="9872663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9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608" y="-78"/>
      </p:cViewPr>
      <p:guideLst>
        <p:guide orient="horz" pos="59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08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19621" y="1"/>
            <a:ext cx="2920887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962C1-A0F9-4631-B5E2-D4D1C42ECE3A}" type="datetimeFigureOut">
              <a:rPr lang="ca-ES" smtClean="0"/>
              <a:t>14/11/2018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74051" y="4689476"/>
            <a:ext cx="5394011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aquí per editar estils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208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9621" y="9377363"/>
            <a:ext cx="2920887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4FB2F-62DE-4C17-997D-B584DF196F35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502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F4FB2F-62DE-4C17-997D-B584DF196F35}" type="slidenum">
              <a:rPr lang="ca-ES" smtClean="0"/>
              <a:t>1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58283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>
            <a:extLst>
              <a:ext uri="{FF2B5EF4-FFF2-40B4-BE49-F238E27FC236}">
                <a16:creationId xmlns="" xmlns:a16="http://schemas.microsoft.com/office/drawing/2014/main" id="{4CF33588-6B67-4414-AFEE-30263EC66D9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270125" y="1331913"/>
            <a:ext cx="1841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a-ES" altLang="ca-ES" sz="800">
              <a:ea typeface="ヒラギノ角ゴ ProN W3" charset="-128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44E00B53-2323-46FC-979B-D4F828B0C52F}"/>
              </a:ext>
            </a:extLst>
          </p:cNvPr>
          <p:cNvSpPr>
            <a:spLocks/>
          </p:cNvSpPr>
          <p:nvPr userDrawn="1"/>
        </p:nvSpPr>
        <p:spPr bwMode="auto">
          <a:xfrm>
            <a:off x="0" y="6026150"/>
            <a:ext cx="9144000" cy="2159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a-ES" altLang="ca-ES"/>
          </a:p>
        </p:txBody>
      </p:sp>
      <p:sp>
        <p:nvSpPr>
          <p:cNvPr id="10" name="Text Box 11">
            <a:extLst>
              <a:ext uri="{FF2B5EF4-FFF2-40B4-BE49-F238E27FC236}">
                <a16:creationId xmlns="" xmlns:a16="http://schemas.microsoft.com/office/drawing/2014/main" id="{614F4822-6686-4834-94B4-2EE6DC678DC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4925" y="5992813"/>
            <a:ext cx="9109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a-ES" altLang="ca-ES" sz="1200" b="1" dirty="0">
                <a:solidFill>
                  <a:schemeClr val="bg2">
                    <a:lumMod val="50000"/>
                  </a:schemeClr>
                </a:solidFill>
                <a:ea typeface="ヒラギノ角ゴ ProN W3" charset="-128"/>
              </a:rPr>
              <a:t>      </a:t>
            </a:r>
            <a:endParaRPr lang="ca-ES" altLang="ca-ES" sz="1200" b="1" dirty="0">
              <a:solidFill>
                <a:srgbClr val="4D4D4D"/>
              </a:solidFill>
              <a:ea typeface="ヒラギノ角ゴ ProN W3" charset="-128"/>
            </a:endParaRPr>
          </a:p>
        </p:txBody>
      </p:sp>
      <p:grpSp>
        <p:nvGrpSpPr>
          <p:cNvPr id="12" name="Agrupa 16">
            <a:extLst>
              <a:ext uri="{FF2B5EF4-FFF2-40B4-BE49-F238E27FC236}">
                <a16:creationId xmlns="" xmlns:a16="http://schemas.microsoft.com/office/drawing/2014/main" id="{2658C6E5-C5D3-4005-8145-CC7B6ABABDE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99200"/>
            <a:ext cx="5227638" cy="442913"/>
            <a:chOff x="0" y="6299758"/>
            <a:chExt cx="5227952" cy="442659"/>
          </a:xfrm>
        </p:grpSpPr>
        <p:pic>
          <p:nvPicPr>
            <p:cNvPr id="13" name="Imatge 17">
              <a:extLst>
                <a:ext uri="{FF2B5EF4-FFF2-40B4-BE49-F238E27FC236}">
                  <a16:creationId xmlns="" xmlns:a16="http://schemas.microsoft.com/office/drawing/2014/main" id="{B2487DCD-93DD-4FA8-B1DE-7F3562AB2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99758"/>
              <a:ext cx="1912620" cy="442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" name="Agrupa 18">
              <a:extLst>
                <a:ext uri="{FF2B5EF4-FFF2-40B4-BE49-F238E27FC236}">
                  <a16:creationId xmlns="" xmlns:a16="http://schemas.microsoft.com/office/drawing/2014/main" id="{D6092180-6749-41D2-951A-59A030F5C7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12621" y="6321032"/>
              <a:ext cx="3315331" cy="400110"/>
              <a:chOff x="1912621" y="6342307"/>
              <a:chExt cx="3315331" cy="400110"/>
            </a:xfrm>
          </p:grpSpPr>
          <p:sp>
            <p:nvSpPr>
              <p:cNvPr id="15" name="Rectangle 8">
                <a:extLst>
                  <a:ext uri="{FF2B5EF4-FFF2-40B4-BE49-F238E27FC236}">
                    <a16:creationId xmlns="" xmlns:a16="http://schemas.microsoft.com/office/drawing/2014/main" id="{B7EA19D6-77EA-4154-B654-BBA00C815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2621" y="6342307"/>
                <a:ext cx="331533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4F81B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altLang="ca-ES" b="1">
                    <a:solidFill>
                      <a:srgbClr val="9C1534"/>
                    </a:solidFill>
                    <a:ea typeface="ヒラギノ角ゴ ProN W3" charset="-128"/>
                  </a:rPr>
                  <a:t>Àrea de Territori i Sostenibilitat</a:t>
                </a:r>
                <a:br>
                  <a:rPr lang="en-US" altLang="ca-ES" b="1">
                    <a:solidFill>
                      <a:srgbClr val="9C1534"/>
                    </a:solidFill>
                    <a:ea typeface="ヒラギノ角ゴ ProN W3" charset="-128"/>
                  </a:rPr>
                </a:br>
                <a:r>
                  <a:rPr lang="en-US" altLang="ca-ES">
                    <a:solidFill>
                      <a:srgbClr val="9C1534"/>
                    </a:solidFill>
                    <a:ea typeface="ヒラギノ角ゴ ProN W3" charset="-128"/>
                  </a:rPr>
                  <a:t>Gerència de Serveis d'Habitatge, Urbanisme i Activitats</a:t>
                </a:r>
                <a:endParaRPr lang="en-US" altLang="ca-ES">
                  <a:solidFill>
                    <a:srgbClr val="A50021"/>
                  </a:solidFill>
                  <a:ea typeface="ヒラギノ角ゴ ProN W3" charset="-128"/>
                </a:endParaRPr>
              </a:p>
            </p:txBody>
          </p:sp>
          <p:sp>
            <p:nvSpPr>
              <p:cNvPr id="16" name="Freeform 8">
                <a:extLst>
                  <a:ext uri="{FF2B5EF4-FFF2-40B4-BE49-F238E27FC236}">
                    <a16:creationId xmlns="" xmlns:a16="http://schemas.microsoft.com/office/drawing/2014/main" id="{224A7CDC-AD89-4BF9-B71E-436DA3F72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3101" y="6397106"/>
                <a:ext cx="0" cy="290512"/>
              </a:xfrm>
              <a:custGeom>
                <a:avLst/>
                <a:gdLst>
                  <a:gd name="T0" fmla="*/ 0 w 1"/>
                  <a:gd name="T1" fmla="*/ 0 h 183"/>
                  <a:gd name="T2" fmla="*/ 0 w 1"/>
                  <a:gd name="T3" fmla="*/ 2147483646 h 18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83">
                    <a:moveTo>
                      <a:pt x="0" y="0"/>
                    </a:moveTo>
                    <a:lnTo>
                      <a:pt x="0" y="183"/>
                    </a:lnTo>
                  </a:path>
                </a:pathLst>
              </a:custGeom>
              <a:noFill/>
              <a:ln w="12700">
                <a:solidFill>
                  <a:srgbClr val="9C153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17" name="Rectangle 13">
            <a:extLst>
              <a:ext uri="{FF2B5EF4-FFF2-40B4-BE49-F238E27FC236}">
                <a16:creationId xmlns="" xmlns:a16="http://schemas.microsoft.com/office/drawing/2014/main" id="{DF77482A-2AC5-45AD-9448-DD48D0912E5A}"/>
              </a:ext>
            </a:extLst>
          </p:cNvPr>
          <p:cNvSpPr/>
          <p:nvPr userDrawn="1"/>
        </p:nvSpPr>
        <p:spPr bwMode="auto">
          <a:xfrm>
            <a:off x="4572000" y="6335713"/>
            <a:ext cx="4572000" cy="430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spcBef>
                <a:spcPct val="20000"/>
              </a:spcBef>
              <a:defRPr/>
            </a:pPr>
            <a:r>
              <a:rPr lang="ca-ES" sz="1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Protecció de la legalitat urbanística : </a:t>
            </a:r>
          </a:p>
          <a:p>
            <a:pPr algn="r" eaLnBrk="1" hangingPunct="1">
              <a:spcBef>
                <a:spcPct val="20000"/>
              </a:spcBef>
              <a:defRPr/>
            </a:pPr>
            <a:r>
              <a:rPr lang="ca-ES" sz="1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Marc normatiu i principis bàsics d’actuació</a:t>
            </a:r>
          </a:p>
        </p:txBody>
      </p:sp>
      <p:cxnSp>
        <p:nvCxnSpPr>
          <p:cNvPr id="18" name="Connector recte 2">
            <a:extLst>
              <a:ext uri="{FF2B5EF4-FFF2-40B4-BE49-F238E27FC236}">
                <a16:creationId xmlns="" xmlns:a16="http://schemas.microsoft.com/office/drawing/2014/main" id="{070B5F6B-CDE2-48D2-A0E3-380E730BEA8E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357188" y="542925"/>
            <a:ext cx="8504237" cy="0"/>
          </a:xfrm>
          <a:prstGeom prst="line">
            <a:avLst/>
          </a:prstGeom>
          <a:noFill/>
          <a:ln w="22225" algn="ctr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16 Marcador de texto">
            <a:extLst>
              <a:ext uri="{FF2B5EF4-FFF2-40B4-BE49-F238E27FC236}">
                <a16:creationId xmlns="" xmlns:a16="http://schemas.microsoft.com/office/drawing/2014/main" id="{37F6EFFC-2185-4A05-8B6F-C62A365E4F6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6700" y="149524"/>
            <a:ext cx="6382934" cy="452113"/>
          </a:xfrm>
          <a:prstGeom prst="rect">
            <a:avLst/>
          </a:prstGeom>
        </p:spPr>
        <p:txBody>
          <a:bodyPr lIns="80147" tIns="40074" rIns="80147" bIns="40074"/>
          <a:lstStyle>
            <a:lvl1pPr marL="0" indent="0">
              <a:buNone/>
              <a:defRPr lang="es-ES" sz="2000" b="1" kern="1200" dirty="0">
                <a:solidFill>
                  <a:srgbClr val="9C1534"/>
                </a:solidFill>
                <a:latin typeface="Arial" panose="020B0604020202020204" pitchFamily="34" charset="0"/>
                <a:ea typeface="Arv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a-ES" noProof="0" dirty="0"/>
              <a:t>Títol</a:t>
            </a:r>
          </a:p>
        </p:txBody>
      </p:sp>
    </p:spTree>
    <p:extLst>
      <p:ext uri="{BB962C8B-B14F-4D97-AF65-F5344CB8AC3E}">
        <p14:creationId xmlns:p14="http://schemas.microsoft.com/office/powerpoint/2010/main" val="812866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8C3CD033-1706-4ED6-BDB3-FD769067B3D1}"/>
              </a:ext>
            </a:extLst>
          </p:cNvPr>
          <p:cNvSpPr>
            <a:spLocks/>
          </p:cNvSpPr>
          <p:nvPr userDrawn="1"/>
        </p:nvSpPr>
        <p:spPr bwMode="auto">
          <a:xfrm>
            <a:off x="0" y="6026150"/>
            <a:ext cx="9144000" cy="2159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a-ES" altLang="ca-ES"/>
          </a:p>
        </p:txBody>
      </p:sp>
      <p:sp>
        <p:nvSpPr>
          <p:cNvPr id="6" name="Text Box 11">
            <a:extLst>
              <a:ext uri="{FF2B5EF4-FFF2-40B4-BE49-F238E27FC236}">
                <a16:creationId xmlns="" xmlns:a16="http://schemas.microsoft.com/office/drawing/2014/main" id="{6DBBD29E-5392-4BEA-9E44-ECAD75FE0A2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4925" y="5992813"/>
            <a:ext cx="91090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a-ES" altLang="ca-ES" sz="1200" b="1" dirty="0">
                <a:solidFill>
                  <a:schemeClr val="bg2">
                    <a:lumMod val="50000"/>
                  </a:schemeClr>
                </a:solidFill>
                <a:ea typeface="ヒラギノ角ゴ ProN W3" charset="-128"/>
              </a:rPr>
              <a:t>      </a:t>
            </a:r>
            <a:endParaRPr lang="ca-ES" altLang="ca-ES" sz="1200" b="1" dirty="0">
              <a:solidFill>
                <a:srgbClr val="4D4D4D"/>
              </a:solidFill>
              <a:ea typeface="ヒラギノ角ゴ ProN W3" charset="-128"/>
            </a:endParaRPr>
          </a:p>
        </p:txBody>
      </p:sp>
      <p:grpSp>
        <p:nvGrpSpPr>
          <p:cNvPr id="7" name="Agrupa 16">
            <a:extLst>
              <a:ext uri="{FF2B5EF4-FFF2-40B4-BE49-F238E27FC236}">
                <a16:creationId xmlns="" xmlns:a16="http://schemas.microsoft.com/office/drawing/2014/main" id="{1304ECF5-8532-49C0-9E06-83D1AC9559D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99200"/>
            <a:ext cx="5227638" cy="442913"/>
            <a:chOff x="0" y="6299758"/>
            <a:chExt cx="5227952" cy="442659"/>
          </a:xfrm>
        </p:grpSpPr>
        <p:pic>
          <p:nvPicPr>
            <p:cNvPr id="8" name="Imatge 17">
              <a:extLst>
                <a:ext uri="{FF2B5EF4-FFF2-40B4-BE49-F238E27FC236}">
                  <a16:creationId xmlns="" xmlns:a16="http://schemas.microsoft.com/office/drawing/2014/main" id="{38A389B6-FD96-46AB-89B0-C4DA64B462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299758"/>
              <a:ext cx="1912620" cy="4426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9" name="Agrupa 18">
              <a:extLst>
                <a:ext uri="{FF2B5EF4-FFF2-40B4-BE49-F238E27FC236}">
                  <a16:creationId xmlns="" xmlns:a16="http://schemas.microsoft.com/office/drawing/2014/main" id="{724DDECE-87F8-4E8F-BC00-7E72BCE616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12621" y="6321032"/>
              <a:ext cx="3315331" cy="400110"/>
              <a:chOff x="1912621" y="6342307"/>
              <a:chExt cx="3315331" cy="400110"/>
            </a:xfrm>
          </p:grpSpPr>
          <p:sp>
            <p:nvSpPr>
              <p:cNvPr id="10" name="Rectangle 8">
                <a:extLst>
                  <a:ext uri="{FF2B5EF4-FFF2-40B4-BE49-F238E27FC236}">
                    <a16:creationId xmlns="" xmlns:a16="http://schemas.microsoft.com/office/drawing/2014/main" id="{69362983-7377-4705-A09C-F3AB285CB2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2621" y="6342307"/>
                <a:ext cx="3315331" cy="4001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4F81BD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ctr">
                  <a:spcBef>
                    <a:spcPct val="20000"/>
                  </a:spcBef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20000"/>
                  </a:spcBef>
                  <a:spcAft>
                    <a:spcPct val="0"/>
                  </a:spcAft>
                  <a:defRPr sz="1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>
                  <a:spcBef>
                    <a:spcPct val="0"/>
                  </a:spcBef>
                </a:pPr>
                <a:r>
                  <a:rPr lang="en-US" altLang="ca-ES" b="1">
                    <a:solidFill>
                      <a:srgbClr val="9C1534"/>
                    </a:solidFill>
                    <a:ea typeface="ヒラギノ角ゴ ProN W3" charset="-128"/>
                  </a:rPr>
                  <a:t>Àrea de Territori i Sostenibilitat</a:t>
                </a:r>
                <a:br>
                  <a:rPr lang="en-US" altLang="ca-ES" b="1">
                    <a:solidFill>
                      <a:srgbClr val="9C1534"/>
                    </a:solidFill>
                    <a:ea typeface="ヒラギノ角ゴ ProN W3" charset="-128"/>
                  </a:rPr>
                </a:br>
                <a:r>
                  <a:rPr lang="en-US" altLang="ca-ES">
                    <a:solidFill>
                      <a:srgbClr val="9C1534"/>
                    </a:solidFill>
                    <a:ea typeface="ヒラギノ角ゴ ProN W3" charset="-128"/>
                  </a:rPr>
                  <a:t>Gerència de Serveis d'Habitatge, Urbanisme i Activitats</a:t>
                </a:r>
                <a:endParaRPr lang="en-US" altLang="ca-ES">
                  <a:solidFill>
                    <a:srgbClr val="A50021"/>
                  </a:solidFill>
                  <a:ea typeface="ヒラギノ角ゴ ProN W3" charset="-128"/>
                </a:endParaRPr>
              </a:p>
            </p:txBody>
          </p:sp>
          <p:sp>
            <p:nvSpPr>
              <p:cNvPr id="11" name="Freeform 8">
                <a:extLst>
                  <a:ext uri="{FF2B5EF4-FFF2-40B4-BE49-F238E27FC236}">
                    <a16:creationId xmlns="" xmlns:a16="http://schemas.microsoft.com/office/drawing/2014/main" id="{A6F7D5C3-E63E-4337-8936-02FF390377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3101" y="6397106"/>
                <a:ext cx="0" cy="290512"/>
              </a:xfrm>
              <a:custGeom>
                <a:avLst/>
                <a:gdLst>
                  <a:gd name="T0" fmla="*/ 0 w 1"/>
                  <a:gd name="T1" fmla="*/ 0 h 183"/>
                  <a:gd name="T2" fmla="*/ 0 w 1"/>
                  <a:gd name="T3" fmla="*/ 2147483646 h 183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183">
                    <a:moveTo>
                      <a:pt x="0" y="0"/>
                    </a:moveTo>
                    <a:lnTo>
                      <a:pt x="0" y="183"/>
                    </a:lnTo>
                  </a:path>
                </a:pathLst>
              </a:custGeom>
              <a:noFill/>
              <a:ln w="12700">
                <a:solidFill>
                  <a:srgbClr val="9C153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s-ES"/>
              </a:p>
            </p:txBody>
          </p:sp>
        </p:grpSp>
      </p:grpSp>
      <p:sp>
        <p:nvSpPr>
          <p:cNvPr id="12" name="Rectangle 13">
            <a:extLst>
              <a:ext uri="{FF2B5EF4-FFF2-40B4-BE49-F238E27FC236}">
                <a16:creationId xmlns="" xmlns:a16="http://schemas.microsoft.com/office/drawing/2014/main" id="{7619159A-C91B-4DBF-9115-D58B4DB4555C}"/>
              </a:ext>
            </a:extLst>
          </p:cNvPr>
          <p:cNvSpPr/>
          <p:nvPr userDrawn="1"/>
        </p:nvSpPr>
        <p:spPr bwMode="auto">
          <a:xfrm>
            <a:off x="4572000" y="6335713"/>
            <a:ext cx="4572000" cy="4302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eaLnBrk="1" hangingPunct="1">
              <a:spcBef>
                <a:spcPct val="20000"/>
              </a:spcBef>
              <a:defRPr/>
            </a:pPr>
            <a:r>
              <a:rPr lang="ca-ES" sz="1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Protecció de la legalitat urbanística : </a:t>
            </a:r>
          </a:p>
          <a:p>
            <a:pPr algn="r" eaLnBrk="1" hangingPunct="1">
              <a:spcBef>
                <a:spcPct val="20000"/>
              </a:spcBef>
              <a:defRPr/>
            </a:pPr>
            <a:r>
              <a:rPr lang="ca-ES" sz="10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rPr>
              <a:t>Marc normatiu i principis bàsics d’actuació</a:t>
            </a:r>
          </a:p>
        </p:txBody>
      </p:sp>
    </p:spTree>
    <p:extLst>
      <p:ext uri="{BB962C8B-B14F-4D97-AF65-F5344CB8AC3E}">
        <p14:creationId xmlns:p14="http://schemas.microsoft.com/office/powerpoint/2010/main" val="1292009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304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71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Refer&#232;ncies%20Normativa.pptx#-1,48,Presentaci&#243;n de PowerPoint" TargetMode="External"/><Relationship Id="rId2" Type="http://schemas.openxmlformats.org/officeDocument/2006/relationships/hyperlink" Target="Refer&#232;ncies%20Normativa.pptx#-1,47,Presentaci&#243;n de PowerPoint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Refer&#232;ncies%20Normativa.pptx#-1,49,Presentaci&#243;n de PowerPoint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Refer&#232;ncies%20Normativa.pptx#-1,53,Presentaci&#243;n de PowerPoint" TargetMode="Externa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Refer&#232;ncies%20Normativa.pptx#-1,67,Presentaci&#243;n de PowerPoint" TargetMode="External"/><Relationship Id="rId2" Type="http://schemas.openxmlformats.org/officeDocument/2006/relationships/hyperlink" Target="Refer&#232;ncies%20Normativa.pptx#-1,37,Presentaci&#243;n de PowerPoin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Refer&#232;ncies%20Normativa.pptx#-1,79,Presentaci&#243;n de PowerPoin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Refer&#232;ncies%20Normativa.pptx#-1,79,Presentaci&#243;n de PowerPoint" TargetMode="External"/><Relationship Id="rId2" Type="http://schemas.openxmlformats.org/officeDocument/2006/relationships/hyperlink" Target="Refer&#232;ncies%20Normativa.pptx#-1,37,Presentaci&#243;n de PowerPoint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Refer&#232;ncies%20Normativa.pptx#-1,39,Presentaci&#243;n de PowerPoint" TargetMode="External"/><Relationship Id="rId2" Type="http://schemas.openxmlformats.org/officeDocument/2006/relationships/hyperlink" Target="Refer&#232;ncies%20Normativa.pptx#-1,38,Presentaci&#243;n de PowerPoin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Refer&#232;ncies%20Normativa.pptx#-1,88,Presentaci&#243;n de PowerPoin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Refer&#232;ncies%20Normativa.pptx#-1,41,Presentaci&#243;n de PowerPoint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Refer&#232;ncies%20Normativa.pptx#-1,42,Presentaci&#243;n de PowerPoint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Refer&#232;ncies%20Normativa.pptx#-1,46,Presentaci&#243;n de PowerPoint" TargetMode="External"/><Relationship Id="rId2" Type="http://schemas.openxmlformats.org/officeDocument/2006/relationships/hyperlink" Target="Refer&#232;ncies%20Normativa.pptx#-1,44,Presentaci&#243;n de PowerPoint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Refer&#232;ncies%20Normativa.pptx#-1,47,Presentaci&#243;n de PowerPoi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73FB7E0A-50D5-4B84-AF98-AFA3A918DCF8}"/>
              </a:ext>
            </a:extLst>
          </p:cNvPr>
          <p:cNvSpPr>
            <a:spLocks/>
          </p:cNvSpPr>
          <p:nvPr/>
        </p:nvSpPr>
        <p:spPr bwMode="auto">
          <a:xfrm>
            <a:off x="0" y="6026150"/>
            <a:ext cx="9144000" cy="2159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ca-ES" altLang="ca-ES" sz="1200" b="1"/>
              <a:t>   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="" xmlns:a16="http://schemas.microsoft.com/office/drawing/2014/main" id="{398E92BB-AB48-493F-9A80-16D01B6CAEA7}"/>
              </a:ext>
            </a:extLst>
          </p:cNvPr>
          <p:cNvSpPr>
            <a:spLocks/>
          </p:cNvSpPr>
          <p:nvPr/>
        </p:nvSpPr>
        <p:spPr bwMode="auto">
          <a:xfrm>
            <a:off x="0" y="838200"/>
            <a:ext cx="9156700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40" bIns="0"/>
          <a:lstStyle>
            <a:lvl1pPr marL="39688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indent="1371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indent="18288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indent="18288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indent="18288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indent="18288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indent="18288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a-ES" altLang="ca-ES" sz="3800" b="1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a-ES" altLang="ca-ES" sz="2600" b="1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a-ES" altLang="ca-ES" sz="2600" b="1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ca-ES" altLang="ca-ES" sz="2600" b="1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</p:txBody>
      </p:sp>
      <p:sp>
        <p:nvSpPr>
          <p:cNvPr id="4" name="Text Box 8">
            <a:extLst>
              <a:ext uri="{FF2B5EF4-FFF2-40B4-BE49-F238E27FC236}">
                <a16:creationId xmlns="" xmlns:a16="http://schemas.microsoft.com/office/drawing/2014/main" id="{3CA45B1E-F59E-4600-9586-36795EA2293B}"/>
              </a:ext>
            </a:extLst>
          </p:cNvPr>
          <p:cNvSpPr txBox="1">
            <a:spLocks/>
          </p:cNvSpPr>
          <p:nvPr/>
        </p:nvSpPr>
        <p:spPr bwMode="auto">
          <a:xfrm>
            <a:off x="900113" y="4797425"/>
            <a:ext cx="2303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F81B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ca-ES" altLang="ca-ES" sz="2400" dirty="0">
              <a:solidFill>
                <a:srgbClr val="000000"/>
              </a:solidFill>
              <a:ea typeface="ヒラギノ角ゴ ProN W3" charset="-128"/>
            </a:endParaRPr>
          </a:p>
        </p:txBody>
      </p:sp>
      <p:grpSp>
        <p:nvGrpSpPr>
          <p:cNvPr id="5" name="Agrupa 7">
            <a:extLst>
              <a:ext uri="{FF2B5EF4-FFF2-40B4-BE49-F238E27FC236}">
                <a16:creationId xmlns="" xmlns:a16="http://schemas.microsoft.com/office/drawing/2014/main" id="{71FFFBE7-34CD-40D3-A921-6D9173B1B3D0}"/>
              </a:ext>
            </a:extLst>
          </p:cNvPr>
          <p:cNvGrpSpPr>
            <a:grpSpLocks/>
          </p:cNvGrpSpPr>
          <p:nvPr/>
        </p:nvGrpSpPr>
        <p:grpSpPr bwMode="auto">
          <a:xfrm>
            <a:off x="0" y="6299203"/>
            <a:ext cx="9144000" cy="799799"/>
            <a:chOff x="0" y="6299758"/>
            <a:chExt cx="9144000" cy="798357"/>
          </a:xfrm>
        </p:grpSpPr>
        <p:sp>
          <p:nvSpPr>
            <p:cNvPr id="6" name="Rectangle 4">
              <a:extLst>
                <a:ext uri="{FF2B5EF4-FFF2-40B4-BE49-F238E27FC236}">
                  <a16:creationId xmlns="" xmlns:a16="http://schemas.microsoft.com/office/drawing/2014/main" id="{39BF1A66-AEBD-440E-B754-C35D30E366F6}"/>
                </a:ext>
              </a:extLst>
            </p:cNvPr>
            <p:cNvSpPr/>
            <p:nvPr/>
          </p:nvSpPr>
          <p:spPr>
            <a:xfrm>
              <a:off x="4572000" y="6336205"/>
              <a:ext cx="4572000" cy="76191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20000"/>
                </a:spcBef>
                <a:defRPr/>
              </a:pPr>
              <a:r>
                <a:rPr lang="ca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Protecció de la legalitat urbanística: </a:t>
              </a:r>
            </a:p>
            <a:p>
              <a:pPr algn="r" eaLnBrk="1" hangingPunct="1">
                <a:spcBef>
                  <a:spcPct val="20000"/>
                </a:spcBef>
                <a:defRPr/>
              </a:pPr>
              <a:r>
                <a:rPr lang="ca-E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" charset="0"/>
                </a:rPr>
                <a:t>Marc normatiu i principis bàsics d’actuació</a:t>
              </a:r>
            </a:p>
            <a:p>
              <a:pPr algn="r" eaLnBrk="1" hangingPunct="1">
                <a:spcBef>
                  <a:spcPct val="20000"/>
                </a:spcBef>
                <a:defRPr/>
              </a:pPr>
              <a:endParaRPr lang="ca-ES" b="1" dirty="0">
                <a:solidFill>
                  <a:schemeClr val="bg2">
                    <a:lumMod val="50000"/>
                  </a:schemeClr>
                </a:solidFill>
                <a:latin typeface="Arial" charset="0"/>
              </a:endParaRPr>
            </a:p>
          </p:txBody>
        </p:sp>
        <p:grpSp>
          <p:nvGrpSpPr>
            <p:cNvPr id="7" name="Agrupa 6">
              <a:extLst>
                <a:ext uri="{FF2B5EF4-FFF2-40B4-BE49-F238E27FC236}">
                  <a16:creationId xmlns="" xmlns:a16="http://schemas.microsoft.com/office/drawing/2014/main" id="{25FEB1F9-2852-401A-9D6A-6186190D93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299758"/>
              <a:ext cx="5227952" cy="442659"/>
              <a:chOff x="0" y="6299758"/>
              <a:chExt cx="5227952" cy="442659"/>
            </a:xfrm>
          </p:grpSpPr>
          <p:pic>
            <p:nvPicPr>
              <p:cNvPr id="8" name="Imatge 2">
                <a:extLst>
                  <a:ext uri="{FF2B5EF4-FFF2-40B4-BE49-F238E27FC236}">
                    <a16:creationId xmlns="" xmlns:a16="http://schemas.microsoft.com/office/drawing/2014/main" id="{C5AB6C5F-4F8E-4352-BB7A-FC1029D116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6299758"/>
                <a:ext cx="1912620" cy="4426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9" name="Agrupa 5">
                <a:extLst>
                  <a:ext uri="{FF2B5EF4-FFF2-40B4-BE49-F238E27FC236}">
                    <a16:creationId xmlns="" xmlns:a16="http://schemas.microsoft.com/office/drawing/2014/main" id="{4AF15B88-32E5-42BF-BE27-D5932EA2F4B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12621" y="6321032"/>
                <a:ext cx="3315331" cy="400110"/>
                <a:chOff x="1912621" y="6342307"/>
                <a:chExt cx="3315331" cy="400110"/>
              </a:xfrm>
            </p:grpSpPr>
            <p:sp>
              <p:nvSpPr>
                <p:cNvPr id="10" name="Rectangle 8">
                  <a:extLst>
                    <a:ext uri="{FF2B5EF4-FFF2-40B4-BE49-F238E27FC236}">
                      <a16:creationId xmlns="" xmlns:a16="http://schemas.microsoft.com/office/drawing/2014/main" id="{F4ECE3E2-2DB3-4C9A-A329-6ABED56B0D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2621" y="6342307"/>
                  <a:ext cx="3315331" cy="4001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4F81BD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ctr">
                    <a:spcBef>
                      <a:spcPct val="20000"/>
                    </a:spcBef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ctr">
                    <a:spcBef>
                      <a:spcPct val="20000"/>
                    </a:spcBef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ctr">
                    <a:spcBef>
                      <a:spcPct val="20000"/>
                    </a:spcBef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ctr">
                    <a:spcBef>
                      <a:spcPct val="20000"/>
                    </a:spcBef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ctr">
                    <a:spcBef>
                      <a:spcPct val="20000"/>
                    </a:spcBef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defRPr sz="1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>
                    <a:spcBef>
                      <a:spcPct val="0"/>
                    </a:spcBef>
                  </a:pPr>
                  <a:r>
                    <a:rPr lang="ca-ES" altLang="ca-ES" b="1" dirty="0">
                      <a:solidFill>
                        <a:srgbClr val="9C1534"/>
                      </a:solidFill>
                      <a:ea typeface="ヒラギノ角ゴ ProN W3" charset="-128"/>
                    </a:rPr>
                    <a:t>Àrea de Territori i Sostenibilitat</a:t>
                  </a:r>
                  <a:br>
                    <a:rPr lang="ca-ES" altLang="ca-ES" b="1" dirty="0">
                      <a:solidFill>
                        <a:srgbClr val="9C1534"/>
                      </a:solidFill>
                      <a:ea typeface="ヒラギノ角ゴ ProN W3" charset="-128"/>
                    </a:rPr>
                  </a:br>
                  <a:r>
                    <a:rPr lang="ca-ES" altLang="ca-ES" dirty="0">
                      <a:solidFill>
                        <a:srgbClr val="9C1534"/>
                      </a:solidFill>
                      <a:ea typeface="ヒラギノ角ゴ ProN W3" charset="-128"/>
                    </a:rPr>
                    <a:t>Gerència de Serveis d'Habitatge, Urbanisme i Activitats</a:t>
                  </a:r>
                  <a:endParaRPr lang="ca-ES" altLang="ca-ES" dirty="0">
                    <a:solidFill>
                      <a:srgbClr val="A50021"/>
                    </a:solidFill>
                    <a:ea typeface="ヒラギノ角ゴ ProN W3" charset="-128"/>
                  </a:endParaRPr>
                </a:p>
              </p:txBody>
            </p:sp>
            <p:sp>
              <p:nvSpPr>
                <p:cNvPr id="11" name="Freeform 8">
                  <a:extLst>
                    <a:ext uri="{FF2B5EF4-FFF2-40B4-BE49-F238E27FC236}">
                      <a16:creationId xmlns="" xmlns:a16="http://schemas.microsoft.com/office/drawing/2014/main" id="{486DC782-786B-4C20-8A5F-A363178C57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3101" y="6397106"/>
                  <a:ext cx="0" cy="290512"/>
                </a:xfrm>
                <a:custGeom>
                  <a:avLst/>
                  <a:gdLst>
                    <a:gd name="T0" fmla="*/ 0 w 1"/>
                    <a:gd name="T1" fmla="*/ 0 h 183"/>
                    <a:gd name="T2" fmla="*/ 0 w 1"/>
                    <a:gd name="T3" fmla="*/ 2147483646 h 183"/>
                    <a:gd name="T4" fmla="*/ 0 60000 65536"/>
                    <a:gd name="T5" fmla="*/ 0 60000 65536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0" t="0" r="r" b="b"/>
                  <a:pathLst>
                    <a:path w="1" h="183">
                      <a:moveTo>
                        <a:pt x="0" y="0"/>
                      </a:moveTo>
                      <a:lnTo>
                        <a:pt x="0" y="183"/>
                      </a:lnTo>
                    </a:path>
                  </a:pathLst>
                </a:custGeom>
                <a:noFill/>
                <a:ln w="12700">
                  <a:solidFill>
                    <a:srgbClr val="9C1534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s-ES"/>
                </a:p>
              </p:txBody>
            </p:sp>
          </p:grpSp>
        </p:grpSp>
      </p:grpSp>
      <p:sp>
        <p:nvSpPr>
          <p:cNvPr id="12" name="QuadreDeText 2">
            <a:extLst>
              <a:ext uri="{FF2B5EF4-FFF2-40B4-BE49-F238E27FC236}">
                <a16:creationId xmlns="" xmlns:a16="http://schemas.microsoft.com/office/drawing/2014/main" id="{ABD917D4-6FB0-49E0-B8B8-E1DCFA3C63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426" y="995363"/>
            <a:ext cx="7927848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ca-ES" altLang="ca-ES" sz="2800" b="1" dirty="0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Règim sancionador. Infraccions urbanístiques i </a:t>
            </a:r>
            <a:r>
              <a:rPr lang="ca-ES" altLang="ca-ES" sz="2800" b="1" dirty="0" err="1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responsabilidad</a:t>
            </a:r>
            <a:r>
              <a:rPr lang="ca-ES" altLang="ca-ES" sz="2800" b="1" dirty="0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, sancions i disposicions particulars del procediment sancionador. Revisió de títols administratius </a:t>
            </a:r>
            <a:r>
              <a:rPr lang="ca-ES" altLang="ca-ES" sz="2800" b="1" dirty="0" err="1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habilitants</a:t>
            </a:r>
            <a:r>
              <a:rPr lang="ca-ES" altLang="ca-ES" sz="2800" b="1" dirty="0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 nuls i </a:t>
            </a:r>
            <a:r>
              <a:rPr lang="ca-ES" altLang="ca-ES" sz="2800" b="1" dirty="0" err="1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anul.lables</a:t>
            </a:r>
            <a:r>
              <a:rPr lang="ca-ES" altLang="ca-ES" sz="2800" b="1" dirty="0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</a:pPr>
            <a:endParaRPr lang="ca-ES" altLang="ca-ES" sz="3800" b="1" dirty="0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ca-ES" altLang="ca-ES" sz="2600" b="1" dirty="0">
                <a:solidFill>
                  <a:srgbClr val="992A38"/>
                </a:solidFill>
                <a:ea typeface="ヒラギノ角ゴ ProN W3" charset="-128"/>
                <a:cs typeface="Arial" panose="020B0604020202020204" pitchFamily="34" charset="0"/>
              </a:rPr>
              <a:t>La regulació a la normativa urbanística</a:t>
            </a:r>
          </a:p>
          <a:p>
            <a:pPr eaLnBrk="1" hangingPunct="1">
              <a:spcBef>
                <a:spcPct val="0"/>
              </a:spcBef>
            </a:pPr>
            <a:endParaRPr lang="en-US" altLang="ca-ES" sz="2600" b="1" dirty="0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600" b="1" dirty="0">
              <a:solidFill>
                <a:srgbClr val="992A38"/>
              </a:solidFill>
              <a:ea typeface="ヒラギノ角ゴ ProN W3" charset="-128"/>
              <a:cs typeface="Arial" panose="020B0604020202020204" pitchFamily="34" charset="0"/>
            </a:endParaRPr>
          </a:p>
        </p:txBody>
      </p:sp>
      <p:sp>
        <p:nvSpPr>
          <p:cNvPr id="13" name="Rectangle 18">
            <a:extLst>
              <a:ext uri="{FF2B5EF4-FFF2-40B4-BE49-F238E27FC236}">
                <a16:creationId xmlns="" xmlns:a16="http://schemas.microsoft.com/office/drawing/2014/main" id="{B3C87111-9F23-422F-8916-41EC213EE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4363" y="3325813"/>
            <a:ext cx="28352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ca-ES" sz="2000" dirty="0">
                <a:solidFill>
                  <a:srgbClr val="000000"/>
                </a:solidFill>
                <a:ea typeface="ヒラギノ角ゴ ProN W3" charset="-128"/>
                <a:cs typeface="Arial" panose="020B0604020202020204" pitchFamily="34" charset="0"/>
              </a:rPr>
              <a:t>Eva Giménez i Corrons</a:t>
            </a:r>
          </a:p>
          <a:p>
            <a:pPr eaLnBrk="1" hangingPunct="1">
              <a:spcBef>
                <a:spcPct val="0"/>
              </a:spcBef>
            </a:pPr>
            <a:endParaRPr lang="en-US" altLang="ca-ES" sz="2000" b="1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167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152400" y="644933"/>
            <a:ext cx="8444948" cy="5190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7&amp;slidetitle=Presentación de PowerPoint"/>
              </a:rPr>
              <a:t>Capítol 3, titulat 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7&amp;slidetitle=Presentación de PowerPoint"/>
              </a:rPr>
              <a:t>Disposicions particulars dels procediments relatius a la sanció d’infraccions urbanístiques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regula les peculiaritats del procediment sancionador urbanístic. Articles 144 a 150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4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S’apliquen al procediment sancionador les disposicions sobre la potestat sancionadora de la legislació sobre procediment administratiu comú i sobre procediment de les administracions públiques de Catalunya i la Llei d’urbanisme. Llei 39/2015. Importància de concretar la infracció i la sanció. Pagament voluntari.</a:t>
            </a:r>
          </a:p>
          <a:p>
            <a:pPr algn="just">
              <a:lnSpc>
                <a:spcPct val="140000"/>
              </a:lnSpc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4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pres?slideindex=48&amp;slidetitle=Presentación de PowerPoint"/>
              </a:rPr>
              <a:t>article 145 regula el Plec de càrrecs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que ha de formular l’instructor i que és la peculiaritat més important del procediment sancionador. El seu contingut és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40000"/>
              </a:lnSpc>
              <a:buFont typeface="+mj-lt"/>
              <a:buAutoNum type="alphaLcParenR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La identificació de les persones físiques o jurídiques presumptament responsables dels fets investigats i el seu grau de participació.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40000"/>
              </a:lnSpc>
              <a:buFont typeface="+mj-lt"/>
              <a:buAutoNum type="alphaLcParenR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Els fets imputats individualment a les persones presumptament responsables.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40000"/>
              </a:lnSpc>
              <a:buFont typeface="+mj-lt"/>
              <a:buAutoNum type="alphaLcParenR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La infracció urbanística que els fets imputats puguin constituir i les sancions aplicables.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40000"/>
              </a:lnSpc>
              <a:buFont typeface="+mj-lt"/>
              <a:buAutoNum type="alphaLcParenR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L’òrgan competent per sancionar la infracció urbanística.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40000"/>
              </a:lnSpc>
              <a:buFont typeface="+mj-lt"/>
              <a:buAutoNum type="alphaLcParenR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Si escau, les mesures de restauració de la realitat física alterada i l’ordre jurídic vulnerat susceptibles de ser adoptades i els danys i perjudicis que es puguin haver causat.</a:t>
            </a:r>
            <a:endParaRPr lang="es-ES" dirty="0"/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011643F0-4C70-4C6D-859C-C5EFD9D442F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III del Títol III. Procediment sancionador (I)</a:t>
            </a:r>
          </a:p>
        </p:txBody>
      </p:sp>
    </p:spTree>
    <p:extLst>
      <p:ext uri="{BB962C8B-B14F-4D97-AF65-F5344CB8AC3E}">
        <p14:creationId xmlns:p14="http://schemas.microsoft.com/office/powerpoint/2010/main" val="33502346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152400" y="676155"/>
            <a:ext cx="84449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400" b="1" dirty="0">
                <a:latin typeface="Arial" panose="020B0604020202020204" pitchFamily="34" charset="0"/>
                <a:cs typeface="Arial" panose="020B0604020202020204" pitchFamily="34" charset="0"/>
              </a:rPr>
              <a:t>Procediment:</a:t>
            </a:r>
          </a:p>
          <a:p>
            <a:pPr algn="just">
              <a:lnSpc>
                <a:spcPct val="150000"/>
              </a:lnSpc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Resolució d’iniciació de l’òrgan competent per incoar (amb nomenament d’instructor) i  plec de càrrecs de l’instructor.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Notificació a les persones interessades perquè en un termini de 15 dies puguin formular al·legacions.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L’instructor formula la </a:t>
            </a:r>
            <a:r>
              <a:rPr lang="ca-ES" sz="1400" b="1" u="sng" dirty="0">
                <a:latin typeface="Arial" panose="020B0604020202020204" pitchFamily="34" charset="0"/>
                <a:cs typeface="Arial" panose="020B0604020202020204" pitchFamily="34" charset="0"/>
              </a:rPr>
              <a:t>proposta de resolució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, amb el contingut de l’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9&amp;slidetitle=Presentación de PowerPoint"/>
              </a:rPr>
              <a:t>article 146 del D64/2014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De la proposta de resolució, l’instructor dóna trasllat per un termini de 10 dies per formular al·legacions. </a:t>
            </a:r>
            <a:b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Finalitzat el tràmit d’audiència, la persona instructora ha de trametre l’expedient a l’òrgan competent per resoldre el procediment.</a:t>
            </a:r>
          </a:p>
          <a:p>
            <a:endParaRPr lang="ca-ES" dirty="0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4CAB6C60-3124-48E2-B3D6-08E0ADD9993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III del Títol III. Procediment sancionador (II)</a:t>
            </a:r>
          </a:p>
        </p:txBody>
      </p:sp>
    </p:spTree>
    <p:extLst>
      <p:ext uri="{BB962C8B-B14F-4D97-AF65-F5344CB8AC3E}">
        <p14:creationId xmlns:p14="http://schemas.microsoft.com/office/powerpoint/2010/main" val="1808924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152400" y="648158"/>
            <a:ext cx="844494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400" b="1" dirty="0">
                <a:latin typeface="Arial" panose="020B0604020202020204" pitchFamily="34" charset="0"/>
                <a:cs typeface="Arial" panose="020B0604020202020204" pitchFamily="34" charset="0"/>
              </a:rPr>
              <a:t>Especialitats del procediment:</a:t>
            </a:r>
          </a:p>
          <a:p>
            <a:pPr algn="just">
              <a:lnSpc>
                <a:spcPct val="150000"/>
              </a:lnSpc>
            </a:pPr>
            <a:endParaRPr lang="ca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Es pot prescindir del tràmit d’audiència quan no figurin en el procediment ni es tinguin en compte en la proposta de resolució altres fets, al·legacions i proves que els adduïts per les persones infractores??? 147.3..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Suspensió del procediment si els fets poden ser constitutius d’il·lícit penal fins que la resolució judicial penal ferma que es dicti es comuniqui a l’administració que instrueix el procediment suspès.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La resolució que posi fi al procediment ha de sancionar la persona infractora amb la multa que correspongui, llevat que s’hagi de sobreseure el procediment.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53&amp;slidetitle=Presentación de PowerPoint"/>
              </a:rPr>
              <a:t>article 150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 regula el procediment abreujat pels supòsits d’infraccions flagrants tipificades com a lleus. S’aplica especificitats article 96 Llei 30/2015. 30 dies. </a:t>
            </a:r>
            <a:r>
              <a:rPr lang="ca-ES" sz="1400" dirty="0" err="1">
                <a:latin typeface="Arial" panose="020B0604020202020204" pitchFamily="34" charset="0"/>
                <a:cs typeface="Arial" panose="020B0604020202020204" pitchFamily="34" charset="0"/>
              </a:rPr>
              <a:t>Al.legacions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 a la incoació en 5 dies i només audiència de proposta desfavorable.</a:t>
            </a: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3E2AF6FF-9334-4733-84FC-B3A29498A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III del Títol III. Procediment sancionador (III)</a:t>
            </a:r>
          </a:p>
        </p:txBody>
      </p:sp>
    </p:spTree>
    <p:extLst>
      <p:ext uri="{BB962C8B-B14F-4D97-AF65-F5344CB8AC3E}">
        <p14:creationId xmlns:p14="http://schemas.microsoft.com/office/powerpoint/2010/main" val="625749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152400" y="648158"/>
            <a:ext cx="844494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400" b="1" dirty="0">
                <a:latin typeface="Arial" panose="020B0604020202020204" pitchFamily="34" charset="0"/>
                <a:cs typeface="Arial" panose="020B0604020202020204" pitchFamily="34" charset="0"/>
              </a:rPr>
              <a:t>Articles 130 a 133 D64/2014</a:t>
            </a:r>
          </a:p>
          <a:p>
            <a:pPr algn="just">
              <a:lnSpc>
                <a:spcPct val="150000"/>
              </a:lnSpc>
            </a:pPr>
            <a:endParaRPr lang="ca-E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Títols administratius </a:t>
            </a:r>
            <a:r>
              <a:rPr lang="ca-ES" sz="1400" dirty="0" err="1">
                <a:latin typeface="Arial" panose="020B0604020202020204" pitchFamily="34" charset="0"/>
                <a:cs typeface="Arial" panose="020B0604020202020204" pitchFamily="34" charset="0"/>
              </a:rPr>
              <a:t>habilitants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: llicències, declaracions </a:t>
            </a:r>
            <a:r>
              <a:rPr lang="ca-ES" sz="1400" dirty="0" err="1">
                <a:latin typeface="Arial" panose="020B0604020202020204" pitchFamily="34" charset="0"/>
                <a:cs typeface="Arial" panose="020B0604020202020204" pitchFamily="34" charset="0"/>
              </a:rPr>
              <a:t>d’innecessarietat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, PU, PR, ordres d’execució.</a:t>
            </a:r>
          </a:p>
          <a:p>
            <a:pPr algn="just">
              <a:lnSpc>
                <a:spcPct val="150000"/>
              </a:lnSpc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Cal revisió en supòsits de restauració d’actuacions amb títol habilitant nul o </a:t>
            </a:r>
            <a:r>
              <a:rPr lang="ca-ES" sz="1400" dirty="0" err="1">
                <a:latin typeface="Arial" panose="020B0604020202020204" pitchFamily="34" charset="0"/>
                <a:cs typeface="Arial" panose="020B0604020202020204" pitchFamily="34" charset="0"/>
              </a:rPr>
              <a:t>anul.lable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Nuls de ple dret: En qualsevol moment i amb informe previ de la </a:t>
            </a:r>
            <a:r>
              <a:rPr lang="ca-ES" sz="1400">
                <a:latin typeface="Arial" panose="020B0604020202020204" pitchFamily="34" charset="0"/>
                <a:cs typeface="Arial" panose="020B0604020202020204" pitchFamily="34" charset="0"/>
              </a:rPr>
              <a:t>CJA.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 err="1">
                <a:latin typeface="Arial" panose="020B0604020202020204" pitchFamily="34" charset="0"/>
                <a:cs typeface="Arial" panose="020B0604020202020204" pitchFamily="34" charset="0"/>
              </a:rPr>
              <a:t>Anul.lables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: S’han de declarar lesius per l’interès públic i impugnar-se a la JCA.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Es pot instar la revisió per la DGU.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Quan s’incoï el procediment es pot suspendre l’actuació en curs o </a:t>
            </a:r>
            <a:r>
              <a:rPr lang="ca-ES" sz="1400" dirty="0" err="1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 la primera utilització i/o ús.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Quan es posi fi a la revisió es pot ordenar la restauració. </a:t>
            </a: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11606C91-03DF-40AD-8FA1-099A4D6A9C5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Revisió dels títols administratius </a:t>
            </a:r>
            <a:r>
              <a:rPr lang="ca-ES" dirty="0" err="1"/>
              <a:t>habilitants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293757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="" xmlns:a16="http://schemas.microsoft.com/office/drawing/2014/main" id="{7A699144-3284-4888-A0FA-48801F01F5D7}"/>
              </a:ext>
            </a:extLst>
          </p:cNvPr>
          <p:cNvSpPr/>
          <p:nvPr/>
        </p:nvSpPr>
        <p:spPr>
          <a:xfrm>
            <a:off x="377687" y="663573"/>
            <a:ext cx="8408503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endParaRPr 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es-E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4000" b="1" dirty="0">
                <a:latin typeface="Arial" panose="020B0604020202020204" pitchFamily="34" charset="0"/>
                <a:cs typeface="Arial" panose="020B0604020202020204" pitchFamily="34" charset="0"/>
              </a:rPr>
              <a:t>MOLTES </a:t>
            </a:r>
            <a:r>
              <a:rPr lang="ca-ES" sz="4000" b="1" dirty="0">
                <a:latin typeface="Arial" panose="020B0604020202020204" pitchFamily="34" charset="0"/>
                <a:cs typeface="Arial" panose="020B0604020202020204" pitchFamily="34" charset="0"/>
              </a:rPr>
              <a:t>GRÀCIES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sz="1600" dirty="0"/>
          </a:p>
          <a:p>
            <a:endParaRPr lang="ca-ES" sz="1600" dirty="0"/>
          </a:p>
        </p:txBody>
      </p:sp>
      <p:sp>
        <p:nvSpPr>
          <p:cNvPr id="3" name="Rectangle 18">
            <a:extLst>
              <a:ext uri="{FF2B5EF4-FFF2-40B4-BE49-F238E27FC236}">
                <a16:creationId xmlns="" xmlns:a16="http://schemas.microsoft.com/office/drawing/2014/main" id="{44A54D8A-DE95-4518-86A1-BF1DD2BDE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9635" y="3325813"/>
            <a:ext cx="1847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ctr">
              <a:spcBef>
                <a:spcPct val="2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ca-ES" sz="2000" b="1" dirty="0">
              <a:solidFill>
                <a:srgbClr val="000000"/>
              </a:solidFill>
              <a:ea typeface="ヒラギノ角ゴ ProN W3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89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77687" y="663573"/>
            <a:ext cx="840850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D64/2014 sistematitza tota la protecció de la legalitat urbanística.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disciplina urbanística actua en una doble vessant: la restitució i la sanció.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Disposicions comunes d’ambdós procediments (incoació, actuacions prèvies, resolució incoació, tràmit de prova i termini de resolució).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procediment sancionador és més específic. La Llei 39/2015, a diferència de la Llei 30/1992 i del RD 1398/1993 regula un procediment bàsic sancionador, i és en el seu marc que cal analitzar les disposicions del D64/2014. 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E21DD3A8-6668-49F5-A0E7-68AAF6125A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El </a:t>
            </a:r>
            <a:r>
              <a:rPr lang="ca-ES" dirty="0"/>
              <a:t>Títol</a:t>
            </a:r>
            <a:r>
              <a:rPr lang="es-ES" dirty="0"/>
              <a:t> III del D64/2014</a:t>
            </a:r>
          </a:p>
        </p:txBody>
      </p:sp>
    </p:spTree>
    <p:extLst>
      <p:ext uri="{BB962C8B-B14F-4D97-AF65-F5344CB8AC3E}">
        <p14:creationId xmlns:p14="http://schemas.microsoft.com/office/powerpoint/2010/main" val="2428827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77687" y="663573"/>
            <a:ext cx="8408503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darrer 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2" action="ppaction://hlinkpres?slideindex=37&amp;slidetitle=Presentación de PowerPoint"/>
              </a:rPr>
              <a:t>Títol del D64/2014 -el Títol III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dedicat al règim sancionador, desenvolupa el 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3" action="ppaction://hlinkpres?slideindex=67&amp;slidetitle=Presentación de PowerPoint"/>
              </a:rPr>
              <a:t>Títol VII del TRLU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i per tant, el règim sancionador en matèria urbanística, que és el seu 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 action="ppaction://hlinkpres?slideindex=79&amp;slidetitle=Presentación de PowerPoint"/>
              </a:rPr>
              <a:t>Capítol III (</a:t>
            </a:r>
            <a:r>
              <a:rPr lang="ca-ES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 action="ppaction://hlinkpres?slideindex=79&amp;slidetitle=Presentación de PowerPoint"/>
              </a:rPr>
              <a:t>Disciplina urbanística. Infraccions urbanístiques i sancions) –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 action="ppaction://hlinkpres?slideindex=79&amp;slidetitle=Presentación de PowerPoint"/>
              </a:rPr>
              <a:t>arts. 211 a 227-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Es divideix en 4 capítols: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el capítol 1r, destinat a les infraccions urbanístiques, a les persones responsables i a les circumstàncies agreujants i atenuants que modulen la seva responsabilitat.</a:t>
            </a:r>
            <a:endParaRPr lang="es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capítol 2n, dedicat a les sancions, a les normes que cal seguir per fixar l’import de les multes que corresponen per les infraccions urbanístiques comeses. </a:t>
            </a: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capítol 3r, té per objecte les disposicions particulars dels procediments de protecció de la legalitat urbanística vulnerada destinats a aplicar sancions. Llei 39/2015</a:t>
            </a:r>
            <a:endParaRPr lang="es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00100" lvl="1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 capítol 4t, finalment, es refereix a </a:t>
            </a:r>
            <a:r>
              <a:rPr lang="ca-ES" sz="14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l’executivitat</a:t>
            </a: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les sancions i a la seva execució voluntària i forçosa.</a:t>
            </a:r>
            <a:endParaRPr lang="es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a-E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DT2a del D64/2014, incorpora el principi d’irretroactivitat de les disposicions sancionadores, llevat que siguin més favorables. </a:t>
            </a:r>
            <a:endParaRPr lang="es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1E694D77-7C01-4426-9345-D971118508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Títol III del D64/2014</a:t>
            </a:r>
          </a:p>
        </p:txBody>
      </p:sp>
    </p:spTree>
    <p:extLst>
      <p:ext uri="{BB962C8B-B14F-4D97-AF65-F5344CB8AC3E}">
        <p14:creationId xmlns:p14="http://schemas.microsoft.com/office/powerpoint/2010/main" val="350857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18052" y="658666"/>
            <a:ext cx="8408503" cy="5466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37&amp;slidetitle=Presentación de PowerPoint"/>
              </a:rPr>
              <a:t>Capítol 1r del Títol III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</a:rPr>
              <a:t>Infraccions urbanístiques i responsabilitat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, s’integra per tres preceptes: articles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37&amp;slidetitle=Presentación de PowerPoint"/>
              </a:rPr>
              <a:t>134 a 136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37&amp;slidetitle=Presentación de PowerPoint"/>
              </a:rPr>
              <a:t>L’article 134 dedicat a les 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37&amp;slidetitle=Presentación de PowerPoint"/>
              </a:rPr>
              <a:t>infraccions urbanístiques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, incorpora el principi de tipicitat de l’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pres?slideindex=79&amp;slidetitle=Presentación de PowerPoint"/>
              </a:rPr>
              <a:t>article 211 TRLU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i 25 CE i regula els supòsits en què una actuació suposa vàries infraccions o el supòsit en què un mateix subjecte realitzi vàries actuacions independents (que una no és el mitjà per fer-ne una altra). </a:t>
            </a:r>
          </a:p>
          <a:p>
            <a:pPr algn="just">
              <a:lnSpc>
                <a:spcPct val="150000"/>
              </a:lnSpc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Principi de tipicitat.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Quan una actuació suposa vàries infraccions o es cometen vàries actuacions però una és mitjà per una altra, es sanciona amb la infracció urbanística més greu.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Quan es cometen vàries actuacions sense la connexió anterior, les sancions són individuals i s’acumulen.</a:t>
            </a:r>
          </a:p>
          <a:p>
            <a:pPr>
              <a:lnSpc>
                <a:spcPct val="115000"/>
              </a:lnSpc>
            </a:pPr>
            <a:endParaRPr lang="ca-ES" sz="1600" dirty="0"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ca-ES" sz="1600" dirty="0">
              <a:latin typeface="Palatino Linotype" panose="0204050205050503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ca-ES" sz="1600" dirty="0"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B969B7A7-BFED-4523-81D8-A38FF4A5B8E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 del Títol III. Les infraccions urbanístiques</a:t>
            </a:r>
          </a:p>
        </p:txBody>
      </p:sp>
    </p:spTree>
    <p:extLst>
      <p:ext uri="{BB962C8B-B14F-4D97-AF65-F5344CB8AC3E}">
        <p14:creationId xmlns:p14="http://schemas.microsoft.com/office/powerpoint/2010/main" val="2217900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77687" y="663573"/>
            <a:ext cx="840850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38&amp;slidetitle=Presentación de PowerPoint"/>
              </a:rPr>
              <a:t>’article 135, 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38&amp;slidetitle=Presentación de PowerPoint"/>
              </a:rPr>
              <a:t>Persones responsables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endParaRPr lang="ca-E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PF o PJ responsables de la infracció, encara que sigui a títol de simple inobservança. Principi de culpabilitat.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Són responsables aquells que promoguin, projectin, dirigeixin o executin els fets tipificats com a infracció, amb independència de la propietat. 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 La responsabilitat és individual. Només solidària si el compliment del deure legal correspon a més d’una persona conjuntament.</a:t>
            </a:r>
          </a:p>
          <a:p>
            <a:pPr algn="just">
              <a:lnSpc>
                <a:spcPct val="150000"/>
              </a:lnSpc>
            </a:pPr>
            <a:endParaRPr lang="ca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pres?slideindex=39&amp;slidetitle=Presentación de PowerPoint"/>
              </a:rPr>
              <a:t>article 136,  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pres?slideindex=39&amp;slidetitle=Presentación de PowerPoint"/>
              </a:rPr>
              <a:t>Circumstàncies que modulen la responsabilitat</a:t>
            </a:r>
            <a:r>
              <a:rPr lang="ca-ES" sz="1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recull aquelles que l’agreugen (article 136.1) i aquelles que l’atenuen (136.2), partint del principi general que contempla l’article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pres?slideindex=88&amp;slidetitle=Presentación de PowerPoint"/>
              </a:rPr>
              <a:t>220 del TRLU 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sobre graduació de les sancions.</a:t>
            </a:r>
            <a:endParaRPr lang="es-ES" sz="1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44EC3521-7F1D-45A5-BC38-A735454322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it-IT" dirty="0"/>
              <a:t>El Cap. I del Títol III. Responsabilitat</a:t>
            </a:r>
          </a:p>
        </p:txBody>
      </p:sp>
    </p:spTree>
    <p:extLst>
      <p:ext uri="{BB962C8B-B14F-4D97-AF65-F5344CB8AC3E}">
        <p14:creationId xmlns:p14="http://schemas.microsoft.com/office/powerpoint/2010/main" val="96211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/>
          </p:cNvSpPr>
          <p:nvPr/>
        </p:nvSpPr>
        <p:spPr bwMode="auto">
          <a:xfrm>
            <a:off x="0" y="6026150"/>
            <a:ext cx="9144000" cy="2159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a-ES" dirty="0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97565" y="680140"/>
            <a:ext cx="8408503" cy="53514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1&amp;slidetitle=Presentación de PowerPoint"/>
              </a:rPr>
              <a:t>El Capítol 2r del Títol III, Sancions, s’integra pels articles 138 a 143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Regula les normes que cal seguir per fixar l’import de les multes que corresponen per les infraccions urbanístiques comeses. 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Fórmula general:</a:t>
            </a:r>
          </a:p>
          <a:p>
            <a:pPr algn="just">
              <a:lnSpc>
                <a:spcPct val="150000"/>
              </a:lnSpc>
            </a:pPr>
            <a:r>
              <a:rPr lang="ca-ES" sz="1350" b="1" dirty="0">
                <a:latin typeface="Arial" panose="020B0604020202020204" pitchFamily="34" charset="0"/>
                <a:cs typeface="Arial" panose="020B0604020202020204" pitchFamily="34" charset="0"/>
              </a:rPr>
              <a:t>M = R·VS·G·C</a:t>
            </a:r>
            <a:endParaRPr lang="es-ES" sz="13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M és l’import de la multa en euros, sense arrodonir.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R és el mòdul regulador de la multa.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VS és el volum edificat en metres cúbics o la superfície de sòl en metres quadrats afectats per la infracció urbanística.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G és el factor relatiu a la gravetat de la infracció.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C és el factor relatiu a les circumstàncies que modulen la responsabilitat.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b="1" dirty="0">
                <a:latin typeface="Arial" panose="020B0604020202020204" pitchFamily="34" charset="0"/>
                <a:cs typeface="Arial" panose="020B0604020202020204" pitchFamily="34" charset="0"/>
              </a:rPr>
              <a:t>R: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a) Mòdul R igual a 50. Aquest mòdul s’aplica al volum de les obres afectades per una infracció urbanística. 75% si són desmuntables amb facilitat i traslladables a un altre indret per reutilitzar-les. 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b) Mòdul R igual a 10. Aquest mòdul s’aplica a la superfície de sòl afectada per una infracció urbanística, sense computar la superfície de sòl ocupada pels volums edificats que puguin resultar afectats per la mateixa infracció.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B3EE0FC4-46D8-4FD8-BE2E-1AD06A511C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 del Títol III. Sancions (I)</a:t>
            </a:r>
          </a:p>
        </p:txBody>
      </p:sp>
    </p:spTree>
    <p:extLst>
      <p:ext uri="{BB962C8B-B14F-4D97-AF65-F5344CB8AC3E}">
        <p14:creationId xmlns:p14="http://schemas.microsoft.com/office/powerpoint/2010/main" val="1734762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97565" y="685004"/>
            <a:ext cx="8408503" cy="5701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350" b="1" dirty="0">
                <a:latin typeface="Arial" panose="020B0604020202020204" pitchFamily="34" charset="0"/>
                <a:cs typeface="Arial" panose="020B0604020202020204" pitchFamily="34" charset="0"/>
              </a:rPr>
              <a:t>VS:  </a:t>
            </a: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El volum de l’obra es fixa de la següent manera: 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S’ha de computar el volum edificat sota coberta. 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Quan les obres no disposin de coberta, s’ha de computar el volum que resulti de multiplicar l’alçària, l’amplada i la fondària màximes corresponents. 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Quan la infracció no afecti íntegrament l’obra de què es tracti, només s’ha de computar la part del volum edificat que vulneri la legalitat urbanística.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el cas d’obres en curs d’execució, només s’ha de computar el volum efectivament edificat.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Quan la infracció urbanística faci referència a l’omissió del deure legal de conservació i rehabilitació de les obres que estiguin en estat ruïnós, s’ha de computar el volum edificat íntegre de l’immoble afectat. 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el cas d’ús il·legal de les obres, s’ha de computar el volum edificat íntegre de l’immoble afectat o, si s’escau, de la part destinada a l’ús il·legal.</a:t>
            </a:r>
          </a:p>
          <a:p>
            <a:pPr lvl="0" algn="just">
              <a:lnSpc>
                <a:spcPct val="150000"/>
              </a:lnSpc>
            </a:pPr>
            <a:endParaRPr lang="ca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b="1" dirty="0">
                <a:latin typeface="Arial" panose="020B0604020202020204" pitchFamily="34" charset="0"/>
                <a:cs typeface="Arial" panose="020B0604020202020204" pitchFamily="34" charset="0"/>
              </a:rPr>
              <a:t>G: 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G igual a 1 a les infraccions lleus; G igual a 2 a les infraccions greus i G igual a 4 a les infraccions molt greus.</a:t>
            </a:r>
          </a:p>
          <a:p>
            <a:pPr algn="just">
              <a:lnSpc>
                <a:spcPct val="150000"/>
              </a:lnSpc>
            </a:pPr>
            <a:r>
              <a:rPr lang="ca-ES" sz="1350" b="1" dirty="0">
                <a:latin typeface="Arial" panose="020B0604020202020204" pitchFamily="34" charset="0"/>
                <a:cs typeface="Arial" panose="020B0604020202020204" pitchFamily="34" charset="0"/>
              </a:rPr>
              <a:t>C: 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C igual a 1 quan no concorri cap circumstància, i un factor C entre 0,75 i 1,25 quan concorrin circumstàncies atenuants i agreujants.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4742D164-F4BC-4216-A883-F3A77DCA262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 del Títol III. Sancions (II)</a:t>
            </a:r>
          </a:p>
        </p:txBody>
      </p:sp>
    </p:spTree>
    <p:extLst>
      <p:ext uri="{BB962C8B-B14F-4D97-AF65-F5344CB8AC3E}">
        <p14:creationId xmlns:p14="http://schemas.microsoft.com/office/powerpoint/2010/main" val="149332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97565" y="648158"/>
            <a:ext cx="8408503" cy="5361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2&amp;slidetitle=Presentación de PowerPoint"/>
              </a:rPr>
              <a:t>article 139, </a:t>
            </a:r>
            <a:r>
              <a:rPr lang="ca-ES" sz="1350" i="1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2&amp;slidetitle=Presentación de PowerPoint"/>
              </a:rPr>
              <a:t>Supòsits específics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, regula el supòsits pels quals l’import de la multa no es fixa per la fórmula anterior, sinó a partir d’operacions matemàtiques diferents:</a:t>
            </a:r>
          </a:p>
          <a:p>
            <a:pPr algn="just">
              <a:lnSpc>
                <a:spcPct val="150000"/>
              </a:lnSpc>
            </a:pP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relació amb els actes de parcel·lació, divisió o segregació de sòl, el resultat de multiplicar el nombre de lots resultants per 150, si els actes esmentats són </a:t>
            </a:r>
            <a:r>
              <a:rPr lang="ca-ES" sz="1350" dirty="0" err="1">
                <a:latin typeface="Arial" panose="020B0604020202020204" pitchFamily="34" charset="0"/>
                <a:cs typeface="Arial" panose="020B0604020202020204" pitchFamily="34" charset="0"/>
              </a:rPr>
              <a:t>legalitzables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, o per 2.000, si no ho són.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relació amb els actes de propaganda d’urbanitzacions, el 5% de la superfície dels terrenys compresos en la urbanització, en metres quadrats.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relació amb l’omissió del deure legal de conservació i rehabilitació de les obres, altres que les que estiguin en estat ruïnós, el 10% del valor de les actuacions necessàries per complir aquest deure.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relació amb tanques, conduccions per al transport de fluids i altres obres disposades horitzontalment, la secció tranversal màxima de les quals no sigui superior a 0,1 metres quadrats, el resultat de multiplicar la seva dimensió longitudinal, en metres, per 1, si són soterrades, o per 5 en altre cas.</a:t>
            </a:r>
          </a:p>
          <a:p>
            <a:pPr lvl="0" algn="just">
              <a:lnSpc>
                <a:spcPct val="150000"/>
              </a:lnSpc>
            </a:pP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El resultat de les operacions matemàtiques indicades per a cada supòsit específic s’ha de multiplicar pels factors G, relatiu a la gravetat de la infracció, i C, relatiu a les circumstàncies que modulen la responsabilitat</a:t>
            </a:r>
            <a:r>
              <a:rPr lang="ca-E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1B9D5220-AEC3-4D3F-AA95-E37BA5DB03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 del Títol III. Sancions (III)</a:t>
            </a:r>
          </a:p>
        </p:txBody>
      </p:sp>
    </p:spTree>
    <p:extLst>
      <p:ext uri="{BB962C8B-B14F-4D97-AF65-F5344CB8AC3E}">
        <p14:creationId xmlns:p14="http://schemas.microsoft.com/office/powerpoint/2010/main" val="36637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23691353-DF92-4904-95F3-136F76AC6435}"/>
              </a:ext>
            </a:extLst>
          </p:cNvPr>
          <p:cNvSpPr/>
          <p:nvPr/>
        </p:nvSpPr>
        <p:spPr>
          <a:xfrm>
            <a:off x="337930" y="649126"/>
            <a:ext cx="8408503" cy="535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Els articles 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pres?slideindex=44&amp;slidetitle=Presentación de PowerPoint"/>
              </a:rPr>
              <a:t>141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pres?slideindex=46&amp;slidetitle=Presentación de PowerPoint"/>
              </a:rPr>
              <a:t>143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pres?slideindex=47&amp;slidetitle=Presentación de PowerPoint"/>
              </a:rPr>
              <a:t>144</a:t>
            </a: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 es refereixen a l’</a:t>
            </a:r>
            <a:r>
              <a:rPr lang="ca-ES" sz="1350" i="1" dirty="0">
                <a:latin typeface="Arial" panose="020B0604020202020204" pitchFamily="34" charset="0"/>
                <a:cs typeface="Arial" panose="020B0604020202020204" pitchFamily="34" charset="0"/>
              </a:rPr>
              <a:t>Import de les multes:</a:t>
            </a:r>
          </a:p>
          <a:p>
            <a:pPr algn="just">
              <a:lnSpc>
                <a:spcPct val="150000"/>
              </a:lnSpc>
            </a:pP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cas que l’import obtingut sigui superior a les quanties màximes que estableix l’article 219 de la Llei d’urbanisme (lleu: 3.000, greu: 150.000 i molt greu: 1,5M), s’ha de reduir.</a:t>
            </a: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cas que l’import obtingut sigui inferior a 300 euros, s’ha d’incrementar l’import fins que coincideixi amb aquesta quantia mínima.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cas que l’import obtingut se situï entre les quanties màxima i mínima a què fan referència les lletres a) i b), s’ha d’arrodonir l’import al múltiple de 100 més proper per excés o per defecte, tenint en compte les quanties màxima i mínima esmentades.</a:t>
            </a:r>
          </a:p>
          <a:p>
            <a:pPr lvl="0" algn="just">
              <a:lnSpc>
                <a:spcPct val="150000"/>
              </a:lnSpc>
            </a:pP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En cap cas la comissió d’una infracció urbanística pot resultar més beneficiosa per a la persona infractora. L’import de la multa s’ha d’incrementar fins a igualar la suma amb el benefici econòmic obtingut.</a:t>
            </a:r>
          </a:p>
          <a:p>
            <a:pPr algn="just">
              <a:lnSpc>
                <a:spcPct val="150000"/>
              </a:lnSpc>
            </a:pP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La multa es redueix (a instància de part o d’ofici) per restauració voluntàries (total o parcial) abans de l’execució: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Del 80%, abans que la resolució sancionadora sigui ferma en via administrativa.</a:t>
            </a:r>
            <a:endParaRPr lang="es-ES" sz="13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lphaLcParenR"/>
            </a:pPr>
            <a:r>
              <a:rPr lang="ca-ES" sz="1350" dirty="0">
                <a:latin typeface="Arial" panose="020B0604020202020204" pitchFamily="34" charset="0"/>
                <a:cs typeface="Arial" panose="020B0604020202020204" pitchFamily="34" charset="0"/>
              </a:rPr>
              <a:t>Del 60%, abans que l’òrgan competent ordeni l’execució forçosa de la sanció.</a:t>
            </a:r>
            <a:endParaRPr lang="es-ES" sz="1600" dirty="0">
              <a:latin typeface="Palatino Linotype" panose="02040502050505030304" pitchFamily="18" charset="0"/>
              <a:cs typeface="Arial" panose="020B0604020202020204" pitchFamily="34" charset="0"/>
            </a:endParaRPr>
          </a:p>
        </p:txBody>
      </p:sp>
      <p:sp>
        <p:nvSpPr>
          <p:cNvPr id="2" name="Marcador de texto 1">
            <a:extLst>
              <a:ext uri="{FF2B5EF4-FFF2-40B4-BE49-F238E27FC236}">
                <a16:creationId xmlns="" xmlns:a16="http://schemas.microsoft.com/office/drawing/2014/main" id="{7DB4D70A-09D7-4EFB-9BE8-34D1ED747C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a-ES" dirty="0"/>
              <a:t>El Cap. II del Títol III. Sancions (IV)</a:t>
            </a:r>
          </a:p>
        </p:txBody>
      </p:sp>
    </p:spTree>
    <p:extLst>
      <p:ext uri="{BB962C8B-B14F-4D97-AF65-F5344CB8AC3E}">
        <p14:creationId xmlns:p14="http://schemas.microsoft.com/office/powerpoint/2010/main" val="1901596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1538</Words>
  <Application>Microsoft Office PowerPoint</Application>
  <PresentationFormat>Presentació en pantalla (4:3)</PresentationFormat>
  <Paragraphs>156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14</vt:i4>
      </vt:variant>
    </vt:vector>
  </HeadingPairs>
  <TitlesOfParts>
    <vt:vector size="15" baseType="lpstr">
      <vt:lpstr>Tema de Office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Celma Doménech</dc:creator>
  <cp:lastModifiedBy>morenofm</cp:lastModifiedBy>
  <cp:revision>96</cp:revision>
  <cp:lastPrinted>2016-12-21T08:37:45Z</cp:lastPrinted>
  <dcterms:created xsi:type="dcterms:W3CDTF">2014-11-26T14:00:52Z</dcterms:created>
  <dcterms:modified xsi:type="dcterms:W3CDTF">2018-11-14T16:23:59Z</dcterms:modified>
</cp:coreProperties>
</file>