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87" r:id="rId2"/>
    <p:sldId id="260" r:id="rId3"/>
    <p:sldId id="261" r:id="rId4"/>
    <p:sldId id="262" r:id="rId5"/>
    <p:sldId id="271" r:id="rId6"/>
    <p:sldId id="272" r:id="rId7"/>
    <p:sldId id="274" r:id="rId8"/>
    <p:sldId id="273" r:id="rId9"/>
    <p:sldId id="275" r:id="rId10"/>
    <p:sldId id="276" r:id="rId11"/>
    <p:sldId id="277" r:id="rId12"/>
    <p:sldId id="278" r:id="rId13"/>
    <p:sldId id="279" r:id="rId14"/>
    <p:sldId id="280" r:id="rId15"/>
    <p:sldId id="281" r:id="rId16"/>
    <p:sldId id="282" r:id="rId17"/>
    <p:sldId id="283" r:id="rId18"/>
    <p:sldId id="284" r:id="rId19"/>
    <p:sldId id="285" r:id="rId20"/>
    <p:sldId id="286" r:id="rId21"/>
  </p:sldIdLst>
  <p:sldSz cx="9144000" cy="6858000" type="screen4x3"/>
  <p:notesSz cx="6742113" cy="9872663"/>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14" userDrawn="1">
          <p15:clr>
            <a:srgbClr val="A4A3A4"/>
          </p15:clr>
        </p15:guide>
        <p15:guide id="2" pos="295" userDrawn="1">
          <p15:clr>
            <a:srgbClr val="A4A3A4"/>
          </p15:clr>
        </p15:guide>
        <p15:guide id="3" pos="54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1534"/>
    <a:srgbClr val="EEECE1"/>
    <a:srgbClr val="D9D9D9"/>
    <a:srgbClr val="3366FF"/>
    <a:srgbClr val="00CCFF"/>
    <a:srgbClr val="006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08" y="-78"/>
      </p:cViewPr>
      <p:guideLst>
        <p:guide orient="horz" pos="414"/>
        <p:guide pos="295"/>
        <p:guide pos="5488"/>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capçalera 1"/>
          <p:cNvSpPr>
            <a:spLocks noGrp="1"/>
          </p:cNvSpPr>
          <p:nvPr>
            <p:ph type="hdr" sz="quarter"/>
          </p:nvPr>
        </p:nvSpPr>
        <p:spPr>
          <a:xfrm>
            <a:off x="0" y="1"/>
            <a:ext cx="2920887" cy="493713"/>
          </a:xfrm>
          <a:prstGeom prst="rect">
            <a:avLst/>
          </a:prstGeom>
        </p:spPr>
        <p:txBody>
          <a:bodyPr vert="horz" lIns="91440" tIns="45720" rIns="91440" bIns="45720" rtlCol="0"/>
          <a:lstStyle>
            <a:lvl1pPr algn="l">
              <a:defRPr sz="1200"/>
            </a:lvl1pPr>
          </a:lstStyle>
          <a:p>
            <a:endParaRPr lang="ca-ES"/>
          </a:p>
        </p:txBody>
      </p:sp>
      <p:sp>
        <p:nvSpPr>
          <p:cNvPr id="3" name="Contenidor de data 2"/>
          <p:cNvSpPr>
            <a:spLocks noGrp="1"/>
          </p:cNvSpPr>
          <p:nvPr>
            <p:ph type="dt" idx="1"/>
          </p:nvPr>
        </p:nvSpPr>
        <p:spPr>
          <a:xfrm>
            <a:off x="3819621" y="1"/>
            <a:ext cx="2920887" cy="493713"/>
          </a:xfrm>
          <a:prstGeom prst="rect">
            <a:avLst/>
          </a:prstGeom>
        </p:spPr>
        <p:txBody>
          <a:bodyPr vert="horz" lIns="91440" tIns="45720" rIns="91440" bIns="45720" rtlCol="0"/>
          <a:lstStyle>
            <a:lvl1pPr algn="r">
              <a:defRPr sz="1200"/>
            </a:lvl1pPr>
          </a:lstStyle>
          <a:p>
            <a:fld id="{7A9962C1-A0F9-4631-B5E2-D4D1C42ECE3A}" type="datetimeFigureOut">
              <a:rPr lang="ca-ES" smtClean="0"/>
              <a:pPr/>
              <a:t>14/11/2018</a:t>
            </a:fld>
            <a:endParaRPr lang="ca-ES"/>
          </a:p>
        </p:txBody>
      </p:sp>
      <p:sp>
        <p:nvSpPr>
          <p:cNvPr id="4" name="Contenidor d'imatge de diapositiva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ca-ES"/>
          </a:p>
        </p:txBody>
      </p:sp>
      <p:sp>
        <p:nvSpPr>
          <p:cNvPr id="5" name="Contenidor de notes 4"/>
          <p:cNvSpPr>
            <a:spLocks noGrp="1"/>
          </p:cNvSpPr>
          <p:nvPr>
            <p:ph type="body" sz="quarter" idx="3"/>
          </p:nvPr>
        </p:nvSpPr>
        <p:spPr>
          <a:xfrm>
            <a:off x="674051" y="4689476"/>
            <a:ext cx="5394011" cy="4443413"/>
          </a:xfrm>
          <a:prstGeom prst="rect">
            <a:avLst/>
          </a:prstGeom>
        </p:spPr>
        <p:txBody>
          <a:bodyPr vert="horz" lIns="91440" tIns="45720" rIns="91440" bIns="45720" rtlCol="0"/>
          <a:lstStyle/>
          <a:p>
            <a:pPr lvl="0"/>
            <a:r>
              <a:rPr lang="ca-ES"/>
              <a:t>Feu clic aquí per editar estils</a:t>
            </a:r>
          </a:p>
          <a:p>
            <a:pPr lvl="1"/>
            <a:r>
              <a:rPr lang="ca-ES"/>
              <a:t>Segon nivell</a:t>
            </a:r>
          </a:p>
          <a:p>
            <a:pPr lvl="2"/>
            <a:r>
              <a:rPr lang="ca-ES"/>
              <a:t>Tercer nivell</a:t>
            </a:r>
          </a:p>
          <a:p>
            <a:pPr lvl="3"/>
            <a:r>
              <a:rPr lang="ca-ES"/>
              <a:t>Quart nivell</a:t>
            </a:r>
          </a:p>
          <a:p>
            <a:pPr lvl="4"/>
            <a:r>
              <a:rPr lang="ca-ES"/>
              <a:t>Cinquè nivell</a:t>
            </a:r>
          </a:p>
        </p:txBody>
      </p:sp>
      <p:sp>
        <p:nvSpPr>
          <p:cNvPr id="6" name="Contenidor de peu de pàgina 5"/>
          <p:cNvSpPr>
            <a:spLocks noGrp="1"/>
          </p:cNvSpPr>
          <p:nvPr>
            <p:ph type="ftr" sz="quarter" idx="4"/>
          </p:nvPr>
        </p:nvSpPr>
        <p:spPr>
          <a:xfrm>
            <a:off x="0" y="9377363"/>
            <a:ext cx="2920887" cy="493712"/>
          </a:xfrm>
          <a:prstGeom prst="rect">
            <a:avLst/>
          </a:prstGeom>
        </p:spPr>
        <p:txBody>
          <a:bodyPr vert="horz" lIns="91440" tIns="45720" rIns="91440" bIns="45720" rtlCol="0" anchor="b"/>
          <a:lstStyle>
            <a:lvl1pPr algn="l">
              <a:defRPr sz="1200"/>
            </a:lvl1pPr>
          </a:lstStyle>
          <a:p>
            <a:endParaRPr lang="ca-ES"/>
          </a:p>
        </p:txBody>
      </p:sp>
      <p:sp>
        <p:nvSpPr>
          <p:cNvPr id="7" name="Contenidor de número de diapositiva 6"/>
          <p:cNvSpPr>
            <a:spLocks noGrp="1"/>
          </p:cNvSpPr>
          <p:nvPr>
            <p:ph type="sldNum" sz="quarter" idx="5"/>
          </p:nvPr>
        </p:nvSpPr>
        <p:spPr>
          <a:xfrm>
            <a:off x="3819621" y="9377363"/>
            <a:ext cx="2920887" cy="493712"/>
          </a:xfrm>
          <a:prstGeom prst="rect">
            <a:avLst/>
          </a:prstGeom>
        </p:spPr>
        <p:txBody>
          <a:bodyPr vert="horz" lIns="91440" tIns="45720" rIns="91440" bIns="45720" rtlCol="0" anchor="b"/>
          <a:lstStyle>
            <a:lvl1pPr algn="r">
              <a:defRPr sz="1200"/>
            </a:lvl1pPr>
          </a:lstStyle>
          <a:p>
            <a:fld id="{EBF4FB2F-62DE-4C17-997D-B584DF196F35}" type="slidenum">
              <a:rPr lang="ca-ES" smtClean="0"/>
              <a:pPr/>
              <a:t>‹#›</a:t>
            </a:fld>
            <a:endParaRPr lang="ca-ES"/>
          </a:p>
        </p:txBody>
      </p:sp>
    </p:spTree>
    <p:extLst>
      <p:ext uri="{BB962C8B-B14F-4D97-AF65-F5344CB8AC3E}">
        <p14:creationId xmlns:p14="http://schemas.microsoft.com/office/powerpoint/2010/main" val="17502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7" name="Text Box 7">
            <a:extLst>
              <a:ext uri="{FF2B5EF4-FFF2-40B4-BE49-F238E27FC236}">
                <a16:creationId xmlns="" xmlns:a16="http://schemas.microsoft.com/office/drawing/2014/main" id="{A61ADD29-3A42-4F32-AB8B-683D66D23BE4}"/>
              </a:ext>
            </a:extLst>
          </p:cNvPr>
          <p:cNvSpPr txBox="1">
            <a:spLocks noChangeArrowheads="1"/>
          </p:cNvSpPr>
          <p:nvPr userDrawn="1"/>
        </p:nvSpPr>
        <p:spPr bwMode="auto">
          <a:xfrm>
            <a:off x="2270125" y="1331913"/>
            <a:ext cx="1841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endParaRPr lang="ca-ES" altLang="ca-ES" sz="800">
              <a:ea typeface="ヒラギノ角ゴ ProN W3" charset="-128"/>
            </a:endParaRPr>
          </a:p>
        </p:txBody>
      </p:sp>
      <p:sp>
        <p:nvSpPr>
          <p:cNvPr id="9" name="Rectangle 6">
            <a:extLst>
              <a:ext uri="{FF2B5EF4-FFF2-40B4-BE49-F238E27FC236}">
                <a16:creationId xmlns="" xmlns:a16="http://schemas.microsoft.com/office/drawing/2014/main" id="{1E46AB58-75CD-49BB-80E0-17827A45726D}"/>
              </a:ext>
            </a:extLst>
          </p:cNvPr>
          <p:cNvSpPr>
            <a:spLocks/>
          </p:cNvSpPr>
          <p:nvPr userDrawn="1"/>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endParaRPr lang="ca-ES" altLang="ca-ES"/>
          </a:p>
        </p:txBody>
      </p:sp>
      <p:sp>
        <p:nvSpPr>
          <p:cNvPr id="10" name="Text Box 11">
            <a:extLst>
              <a:ext uri="{FF2B5EF4-FFF2-40B4-BE49-F238E27FC236}">
                <a16:creationId xmlns="" xmlns:a16="http://schemas.microsoft.com/office/drawing/2014/main" id="{C0BAD17F-6ED6-499B-A20A-F80419DFA8F5}"/>
              </a:ext>
            </a:extLst>
          </p:cNvPr>
          <p:cNvSpPr txBox="1">
            <a:spLocks/>
          </p:cNvSpPr>
          <p:nvPr userDrawn="1"/>
        </p:nvSpPr>
        <p:spPr bwMode="auto">
          <a:xfrm>
            <a:off x="34925" y="5992813"/>
            <a:ext cx="9109075" cy="276225"/>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20000"/>
              </a:spcBef>
              <a:spcAft>
                <a:spcPct val="0"/>
              </a:spcAft>
              <a:defRPr sz="1000">
                <a:solidFill>
                  <a:schemeClr val="tx1"/>
                </a:solidFill>
                <a:latin typeface="Arial" charset="0"/>
              </a:defRPr>
            </a:lvl6pPr>
            <a:lvl7pPr marL="2971800" indent="-228600" algn="ctr" eaLnBrk="0" fontAlgn="base" hangingPunct="0">
              <a:spcBef>
                <a:spcPct val="20000"/>
              </a:spcBef>
              <a:spcAft>
                <a:spcPct val="0"/>
              </a:spcAft>
              <a:defRPr sz="1000">
                <a:solidFill>
                  <a:schemeClr val="tx1"/>
                </a:solidFill>
                <a:latin typeface="Arial" charset="0"/>
              </a:defRPr>
            </a:lvl7pPr>
            <a:lvl8pPr marL="3429000" indent="-228600" algn="ctr" eaLnBrk="0" fontAlgn="base" hangingPunct="0">
              <a:spcBef>
                <a:spcPct val="20000"/>
              </a:spcBef>
              <a:spcAft>
                <a:spcPct val="0"/>
              </a:spcAft>
              <a:defRPr sz="1000">
                <a:solidFill>
                  <a:schemeClr val="tx1"/>
                </a:solidFill>
                <a:latin typeface="Arial" charset="0"/>
              </a:defRPr>
            </a:lvl8pPr>
            <a:lvl9pPr marL="3886200" indent="-228600" algn="ctr" eaLnBrk="0" fontAlgn="base" hangingPunct="0">
              <a:spcBef>
                <a:spcPct val="20000"/>
              </a:spcBef>
              <a:spcAft>
                <a:spcPct val="0"/>
              </a:spcAft>
              <a:defRPr sz="1000">
                <a:solidFill>
                  <a:schemeClr val="tx1"/>
                </a:solidFill>
                <a:latin typeface="Arial" charset="0"/>
              </a:defRPr>
            </a:lvl9pPr>
          </a:lstStyle>
          <a:p>
            <a:pPr eaLnBrk="1" hangingPunct="1">
              <a:spcBef>
                <a:spcPct val="50000"/>
              </a:spcBef>
              <a:defRPr/>
            </a:pPr>
            <a:r>
              <a:rPr lang="ca-ES" altLang="ca-ES" sz="1200" b="1" dirty="0">
                <a:solidFill>
                  <a:schemeClr val="bg2">
                    <a:lumMod val="50000"/>
                  </a:schemeClr>
                </a:solidFill>
                <a:ea typeface="ヒラギノ角ゴ ProN W3" charset="-128"/>
              </a:rPr>
              <a:t>      </a:t>
            </a:r>
            <a:endParaRPr lang="ca-ES" altLang="ca-ES" sz="1200" b="1" dirty="0">
              <a:solidFill>
                <a:srgbClr val="4D4D4D"/>
              </a:solidFill>
              <a:ea typeface="ヒラギノ角ゴ ProN W3" charset="-128"/>
            </a:endParaRPr>
          </a:p>
        </p:txBody>
      </p:sp>
      <p:cxnSp>
        <p:nvCxnSpPr>
          <p:cNvPr id="11" name="Connector recte 2">
            <a:extLst>
              <a:ext uri="{FF2B5EF4-FFF2-40B4-BE49-F238E27FC236}">
                <a16:creationId xmlns="" xmlns:a16="http://schemas.microsoft.com/office/drawing/2014/main" id="{5C09AC40-ED06-4358-AE94-4E85E038D1EC}"/>
              </a:ext>
            </a:extLst>
          </p:cNvPr>
          <p:cNvCxnSpPr>
            <a:cxnSpLocks noChangeShapeType="1"/>
          </p:cNvCxnSpPr>
          <p:nvPr userDrawn="1"/>
        </p:nvCxnSpPr>
        <p:spPr bwMode="auto">
          <a:xfrm>
            <a:off x="357188" y="542925"/>
            <a:ext cx="8504237" cy="0"/>
          </a:xfrm>
          <a:prstGeom prst="line">
            <a:avLst/>
          </a:prstGeom>
          <a:noFill/>
          <a:ln w="22225" algn="ctr">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2" name="Agrupa 16">
            <a:extLst>
              <a:ext uri="{FF2B5EF4-FFF2-40B4-BE49-F238E27FC236}">
                <a16:creationId xmlns="" xmlns:a16="http://schemas.microsoft.com/office/drawing/2014/main" id="{7C870C0A-29F7-46F1-BD8A-6643799074B5}"/>
              </a:ext>
            </a:extLst>
          </p:cNvPr>
          <p:cNvGrpSpPr>
            <a:grpSpLocks/>
          </p:cNvGrpSpPr>
          <p:nvPr userDrawn="1"/>
        </p:nvGrpSpPr>
        <p:grpSpPr bwMode="auto">
          <a:xfrm>
            <a:off x="0" y="6299200"/>
            <a:ext cx="5227638" cy="442913"/>
            <a:chOff x="0" y="6299758"/>
            <a:chExt cx="5227952" cy="442659"/>
          </a:xfrm>
        </p:grpSpPr>
        <p:pic>
          <p:nvPicPr>
            <p:cNvPr id="13" name="Imatge 17">
              <a:extLst>
                <a:ext uri="{FF2B5EF4-FFF2-40B4-BE49-F238E27FC236}">
                  <a16:creationId xmlns="" xmlns:a16="http://schemas.microsoft.com/office/drawing/2014/main" id="{02825C63-E84A-4833-9D8A-846447D7BE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99758"/>
              <a:ext cx="1912620" cy="44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Agrupa 18">
              <a:extLst>
                <a:ext uri="{FF2B5EF4-FFF2-40B4-BE49-F238E27FC236}">
                  <a16:creationId xmlns="" xmlns:a16="http://schemas.microsoft.com/office/drawing/2014/main" id="{6B94F2E6-7E05-46FA-B346-FDEE94C60F92}"/>
                </a:ext>
              </a:extLst>
            </p:cNvPr>
            <p:cNvGrpSpPr>
              <a:grpSpLocks/>
            </p:cNvGrpSpPr>
            <p:nvPr/>
          </p:nvGrpSpPr>
          <p:grpSpPr bwMode="auto">
            <a:xfrm>
              <a:off x="1912621" y="6321032"/>
              <a:ext cx="3315331" cy="400110"/>
              <a:chOff x="1912621" y="6342307"/>
              <a:chExt cx="3315331" cy="400110"/>
            </a:xfrm>
          </p:grpSpPr>
          <p:sp>
            <p:nvSpPr>
              <p:cNvPr id="15" name="Rectangle 8">
                <a:extLst>
                  <a:ext uri="{FF2B5EF4-FFF2-40B4-BE49-F238E27FC236}">
                    <a16:creationId xmlns="" xmlns:a16="http://schemas.microsoft.com/office/drawing/2014/main" id="{90651EC4-9001-43F5-B012-B0082A23652D}"/>
                  </a:ext>
                </a:extLst>
              </p:cNvPr>
              <p:cNvSpPr>
                <a:spLocks/>
              </p:cNvSpPr>
              <p:nvPr/>
            </p:nvSpPr>
            <p:spPr bwMode="auto">
              <a:xfrm>
                <a:off x="1912621" y="6342307"/>
                <a:ext cx="3315331" cy="4001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algn="l">
                  <a:spcBef>
                    <a:spcPct val="0"/>
                  </a:spcBef>
                </a:pPr>
                <a:r>
                  <a:rPr lang="en-US" altLang="ca-ES" b="1">
                    <a:solidFill>
                      <a:srgbClr val="9C1534"/>
                    </a:solidFill>
                    <a:ea typeface="ヒラギノ角ゴ ProN W3" charset="-128"/>
                  </a:rPr>
                  <a:t>Àrea de Territori i Sostenibilitat</a:t>
                </a:r>
                <a:br>
                  <a:rPr lang="en-US" altLang="ca-ES" b="1">
                    <a:solidFill>
                      <a:srgbClr val="9C1534"/>
                    </a:solidFill>
                    <a:ea typeface="ヒラギノ角ゴ ProN W3" charset="-128"/>
                  </a:rPr>
                </a:br>
                <a:r>
                  <a:rPr lang="en-US" altLang="ca-ES">
                    <a:solidFill>
                      <a:srgbClr val="9C1534"/>
                    </a:solidFill>
                    <a:ea typeface="ヒラギノ角ゴ ProN W3" charset="-128"/>
                  </a:rPr>
                  <a:t>Gerència de Serveis d'Habitatge, Urbanisme i Activitats</a:t>
                </a:r>
                <a:endParaRPr lang="en-US" altLang="ca-ES">
                  <a:solidFill>
                    <a:srgbClr val="A50021"/>
                  </a:solidFill>
                  <a:ea typeface="ヒラギノ角ゴ ProN W3" charset="-128"/>
                </a:endParaRPr>
              </a:p>
            </p:txBody>
          </p:sp>
          <p:sp>
            <p:nvSpPr>
              <p:cNvPr id="16" name="Freeform 8">
                <a:extLst>
                  <a:ext uri="{FF2B5EF4-FFF2-40B4-BE49-F238E27FC236}">
                    <a16:creationId xmlns="" xmlns:a16="http://schemas.microsoft.com/office/drawing/2014/main" id="{A37D3918-F9B0-428A-A8DE-7C908D95C20C}"/>
                  </a:ext>
                </a:extLst>
              </p:cNvPr>
              <p:cNvSpPr>
                <a:spLocks/>
              </p:cNvSpPr>
              <p:nvPr/>
            </p:nvSpPr>
            <p:spPr bwMode="auto">
              <a:xfrm>
                <a:off x="1943101" y="6397106"/>
                <a:ext cx="0" cy="290512"/>
              </a:xfrm>
              <a:custGeom>
                <a:avLst/>
                <a:gdLst>
                  <a:gd name="T0" fmla="*/ 0 w 1"/>
                  <a:gd name="T1" fmla="*/ 0 h 183"/>
                  <a:gd name="T2" fmla="*/ 0 w 1"/>
                  <a:gd name="T3" fmla="*/ 2147483646 h 183"/>
                  <a:gd name="T4" fmla="*/ 0 60000 65536"/>
                  <a:gd name="T5" fmla="*/ 0 60000 65536"/>
                </a:gdLst>
                <a:ahLst/>
                <a:cxnLst>
                  <a:cxn ang="T4">
                    <a:pos x="T0" y="T1"/>
                  </a:cxn>
                  <a:cxn ang="T5">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sp>
        <p:nvSpPr>
          <p:cNvPr id="17" name="Rectangle 13">
            <a:extLst>
              <a:ext uri="{FF2B5EF4-FFF2-40B4-BE49-F238E27FC236}">
                <a16:creationId xmlns="" xmlns:a16="http://schemas.microsoft.com/office/drawing/2014/main" id="{659BB24F-C7B0-48FD-8C51-92E9A64794C2}"/>
              </a:ext>
            </a:extLst>
          </p:cNvPr>
          <p:cNvSpPr/>
          <p:nvPr userDrawn="1"/>
        </p:nvSpPr>
        <p:spPr bwMode="auto">
          <a:xfrm>
            <a:off x="4572000" y="6335713"/>
            <a:ext cx="4572000" cy="430887"/>
          </a:xfrm>
          <a:prstGeom prst="rect">
            <a:avLst/>
          </a:prstGeom>
        </p:spPr>
        <p:txBody>
          <a:bodyPr>
            <a:spAutoFit/>
          </a:bodyPr>
          <a:lstStyle/>
          <a:p>
            <a:pPr algn="r" eaLnBrk="1" hangingPunct="1">
              <a:spcBef>
                <a:spcPct val="20000"/>
              </a:spcBef>
              <a:defRPr/>
            </a:pPr>
            <a:r>
              <a:rPr lang="ca-ES" sz="1000" b="0" dirty="0">
                <a:solidFill>
                  <a:schemeClr val="tx1">
                    <a:lumMod val="50000"/>
                    <a:lumOff val="50000"/>
                  </a:schemeClr>
                </a:solidFill>
                <a:latin typeface="Arial" charset="0"/>
              </a:rPr>
              <a:t>Protecció de la legalitat urbanística : </a:t>
            </a:r>
          </a:p>
          <a:p>
            <a:pPr algn="r" eaLnBrk="1" hangingPunct="1">
              <a:spcBef>
                <a:spcPct val="20000"/>
              </a:spcBef>
              <a:defRPr/>
            </a:pPr>
            <a:r>
              <a:rPr lang="ca-ES" sz="1000" b="0" dirty="0">
                <a:solidFill>
                  <a:schemeClr val="tx1">
                    <a:lumMod val="50000"/>
                    <a:lumOff val="50000"/>
                  </a:schemeClr>
                </a:solidFill>
                <a:latin typeface="Arial" charset="0"/>
              </a:rPr>
              <a:t>Marc normatiu i principis bàsics d’actuació</a:t>
            </a:r>
          </a:p>
        </p:txBody>
      </p:sp>
      <p:sp>
        <p:nvSpPr>
          <p:cNvPr id="19" name="16 Marcador de texto">
            <a:extLst>
              <a:ext uri="{FF2B5EF4-FFF2-40B4-BE49-F238E27FC236}">
                <a16:creationId xmlns="" xmlns:a16="http://schemas.microsoft.com/office/drawing/2014/main" id="{9037EA04-8DB3-4E45-B266-36C8B2452B3A}"/>
              </a:ext>
            </a:extLst>
          </p:cNvPr>
          <p:cNvSpPr>
            <a:spLocks noGrp="1"/>
          </p:cNvSpPr>
          <p:nvPr>
            <p:ph type="body" sz="quarter" idx="12" hasCustomPrompt="1"/>
          </p:nvPr>
        </p:nvSpPr>
        <p:spPr>
          <a:xfrm>
            <a:off x="266700" y="149524"/>
            <a:ext cx="6382934" cy="452113"/>
          </a:xfrm>
          <a:prstGeom prst="rect">
            <a:avLst/>
          </a:prstGeom>
        </p:spPr>
        <p:txBody>
          <a:bodyPr lIns="80147" tIns="40074" rIns="80147" bIns="40074"/>
          <a:lstStyle>
            <a:lvl1pPr marL="0" indent="0">
              <a:buNone/>
              <a:defRPr lang="es-ES" sz="2000" b="1" kern="1200" dirty="0">
                <a:solidFill>
                  <a:srgbClr val="9C1534"/>
                </a:solidFill>
                <a:latin typeface="Arial" panose="020B0604020202020204" pitchFamily="34" charset="0"/>
                <a:ea typeface="Arvo" panose="02000000000000000000" pitchFamily="2" charset="0"/>
                <a:cs typeface="Arial" panose="020B0604020202020204" pitchFamily="34" charset="0"/>
              </a:defRPr>
            </a:lvl1pPr>
          </a:lstStyle>
          <a:p>
            <a:pPr lvl="0"/>
            <a:r>
              <a:rPr lang="ca-ES" noProof="0" dirty="0"/>
              <a:t>Títol</a:t>
            </a:r>
          </a:p>
        </p:txBody>
      </p:sp>
    </p:spTree>
    <p:extLst>
      <p:ext uri="{BB962C8B-B14F-4D97-AF65-F5344CB8AC3E}">
        <p14:creationId xmlns:p14="http://schemas.microsoft.com/office/powerpoint/2010/main" val="81286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7" name="Text Box 7">
            <a:extLst>
              <a:ext uri="{FF2B5EF4-FFF2-40B4-BE49-F238E27FC236}">
                <a16:creationId xmlns="" xmlns:a16="http://schemas.microsoft.com/office/drawing/2014/main" id="{A61ADD29-3A42-4F32-AB8B-683D66D23BE4}"/>
              </a:ext>
            </a:extLst>
          </p:cNvPr>
          <p:cNvSpPr txBox="1">
            <a:spLocks noChangeArrowheads="1"/>
          </p:cNvSpPr>
          <p:nvPr userDrawn="1"/>
        </p:nvSpPr>
        <p:spPr bwMode="auto">
          <a:xfrm>
            <a:off x="2270125" y="1331913"/>
            <a:ext cx="1841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endParaRPr lang="ca-ES" altLang="ca-ES" sz="800">
              <a:ea typeface="ヒラギノ角ゴ ProN W3" charset="-128"/>
            </a:endParaRPr>
          </a:p>
        </p:txBody>
      </p:sp>
      <p:sp>
        <p:nvSpPr>
          <p:cNvPr id="9" name="Rectangle 6">
            <a:extLst>
              <a:ext uri="{FF2B5EF4-FFF2-40B4-BE49-F238E27FC236}">
                <a16:creationId xmlns="" xmlns:a16="http://schemas.microsoft.com/office/drawing/2014/main" id="{1E46AB58-75CD-49BB-80E0-17827A45726D}"/>
              </a:ext>
            </a:extLst>
          </p:cNvPr>
          <p:cNvSpPr>
            <a:spLocks/>
          </p:cNvSpPr>
          <p:nvPr userDrawn="1"/>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endParaRPr lang="ca-ES" altLang="ca-ES"/>
          </a:p>
        </p:txBody>
      </p:sp>
      <p:sp>
        <p:nvSpPr>
          <p:cNvPr id="10" name="Text Box 11">
            <a:extLst>
              <a:ext uri="{FF2B5EF4-FFF2-40B4-BE49-F238E27FC236}">
                <a16:creationId xmlns="" xmlns:a16="http://schemas.microsoft.com/office/drawing/2014/main" id="{C0BAD17F-6ED6-499B-A20A-F80419DFA8F5}"/>
              </a:ext>
            </a:extLst>
          </p:cNvPr>
          <p:cNvSpPr txBox="1">
            <a:spLocks/>
          </p:cNvSpPr>
          <p:nvPr userDrawn="1"/>
        </p:nvSpPr>
        <p:spPr bwMode="auto">
          <a:xfrm>
            <a:off x="34925" y="5992813"/>
            <a:ext cx="9109075" cy="276225"/>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20000"/>
              </a:spcBef>
              <a:spcAft>
                <a:spcPct val="0"/>
              </a:spcAft>
              <a:defRPr sz="1000">
                <a:solidFill>
                  <a:schemeClr val="tx1"/>
                </a:solidFill>
                <a:latin typeface="Arial" charset="0"/>
              </a:defRPr>
            </a:lvl6pPr>
            <a:lvl7pPr marL="2971800" indent="-228600" algn="ctr" eaLnBrk="0" fontAlgn="base" hangingPunct="0">
              <a:spcBef>
                <a:spcPct val="20000"/>
              </a:spcBef>
              <a:spcAft>
                <a:spcPct val="0"/>
              </a:spcAft>
              <a:defRPr sz="1000">
                <a:solidFill>
                  <a:schemeClr val="tx1"/>
                </a:solidFill>
                <a:latin typeface="Arial" charset="0"/>
              </a:defRPr>
            </a:lvl7pPr>
            <a:lvl8pPr marL="3429000" indent="-228600" algn="ctr" eaLnBrk="0" fontAlgn="base" hangingPunct="0">
              <a:spcBef>
                <a:spcPct val="20000"/>
              </a:spcBef>
              <a:spcAft>
                <a:spcPct val="0"/>
              </a:spcAft>
              <a:defRPr sz="1000">
                <a:solidFill>
                  <a:schemeClr val="tx1"/>
                </a:solidFill>
                <a:latin typeface="Arial" charset="0"/>
              </a:defRPr>
            </a:lvl8pPr>
            <a:lvl9pPr marL="3886200" indent="-228600" algn="ctr" eaLnBrk="0" fontAlgn="base" hangingPunct="0">
              <a:spcBef>
                <a:spcPct val="20000"/>
              </a:spcBef>
              <a:spcAft>
                <a:spcPct val="0"/>
              </a:spcAft>
              <a:defRPr sz="1000">
                <a:solidFill>
                  <a:schemeClr val="tx1"/>
                </a:solidFill>
                <a:latin typeface="Arial" charset="0"/>
              </a:defRPr>
            </a:lvl9pPr>
          </a:lstStyle>
          <a:p>
            <a:pPr eaLnBrk="1" hangingPunct="1">
              <a:spcBef>
                <a:spcPct val="50000"/>
              </a:spcBef>
              <a:defRPr/>
            </a:pPr>
            <a:r>
              <a:rPr lang="ca-ES" altLang="ca-ES" sz="1200" b="1" dirty="0">
                <a:solidFill>
                  <a:schemeClr val="bg2">
                    <a:lumMod val="50000"/>
                  </a:schemeClr>
                </a:solidFill>
                <a:ea typeface="ヒラギノ角ゴ ProN W3" charset="-128"/>
              </a:rPr>
              <a:t>      </a:t>
            </a:r>
            <a:endParaRPr lang="ca-ES" altLang="ca-ES" sz="1200" b="1" dirty="0">
              <a:solidFill>
                <a:srgbClr val="4D4D4D"/>
              </a:solidFill>
              <a:ea typeface="ヒラギノ角ゴ ProN W3" charset="-128"/>
            </a:endParaRPr>
          </a:p>
        </p:txBody>
      </p:sp>
      <p:grpSp>
        <p:nvGrpSpPr>
          <p:cNvPr id="12" name="Agrupa 16">
            <a:extLst>
              <a:ext uri="{FF2B5EF4-FFF2-40B4-BE49-F238E27FC236}">
                <a16:creationId xmlns="" xmlns:a16="http://schemas.microsoft.com/office/drawing/2014/main" id="{7C870C0A-29F7-46F1-BD8A-6643799074B5}"/>
              </a:ext>
            </a:extLst>
          </p:cNvPr>
          <p:cNvGrpSpPr>
            <a:grpSpLocks/>
          </p:cNvGrpSpPr>
          <p:nvPr userDrawn="1"/>
        </p:nvGrpSpPr>
        <p:grpSpPr bwMode="auto">
          <a:xfrm>
            <a:off x="0" y="6299200"/>
            <a:ext cx="5227638" cy="442913"/>
            <a:chOff x="0" y="6299758"/>
            <a:chExt cx="5227952" cy="442659"/>
          </a:xfrm>
        </p:grpSpPr>
        <p:pic>
          <p:nvPicPr>
            <p:cNvPr id="13" name="Imatge 17">
              <a:extLst>
                <a:ext uri="{FF2B5EF4-FFF2-40B4-BE49-F238E27FC236}">
                  <a16:creationId xmlns="" xmlns:a16="http://schemas.microsoft.com/office/drawing/2014/main" id="{02825C63-E84A-4833-9D8A-846447D7BE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99758"/>
              <a:ext cx="1912620" cy="44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Agrupa 18">
              <a:extLst>
                <a:ext uri="{FF2B5EF4-FFF2-40B4-BE49-F238E27FC236}">
                  <a16:creationId xmlns="" xmlns:a16="http://schemas.microsoft.com/office/drawing/2014/main" id="{6B94F2E6-7E05-46FA-B346-FDEE94C60F92}"/>
                </a:ext>
              </a:extLst>
            </p:cNvPr>
            <p:cNvGrpSpPr>
              <a:grpSpLocks/>
            </p:cNvGrpSpPr>
            <p:nvPr/>
          </p:nvGrpSpPr>
          <p:grpSpPr bwMode="auto">
            <a:xfrm>
              <a:off x="1912621" y="6321032"/>
              <a:ext cx="3315331" cy="400110"/>
              <a:chOff x="1912621" y="6342307"/>
              <a:chExt cx="3315331" cy="400110"/>
            </a:xfrm>
          </p:grpSpPr>
          <p:sp>
            <p:nvSpPr>
              <p:cNvPr id="15" name="Rectangle 8">
                <a:extLst>
                  <a:ext uri="{FF2B5EF4-FFF2-40B4-BE49-F238E27FC236}">
                    <a16:creationId xmlns="" xmlns:a16="http://schemas.microsoft.com/office/drawing/2014/main" id="{90651EC4-9001-43F5-B012-B0082A23652D}"/>
                  </a:ext>
                </a:extLst>
              </p:cNvPr>
              <p:cNvSpPr>
                <a:spLocks/>
              </p:cNvSpPr>
              <p:nvPr/>
            </p:nvSpPr>
            <p:spPr bwMode="auto">
              <a:xfrm>
                <a:off x="1912621" y="6342307"/>
                <a:ext cx="3315331" cy="4001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algn="l">
                  <a:spcBef>
                    <a:spcPct val="0"/>
                  </a:spcBef>
                </a:pPr>
                <a:r>
                  <a:rPr lang="en-US" altLang="ca-ES" b="1">
                    <a:solidFill>
                      <a:srgbClr val="9C1534"/>
                    </a:solidFill>
                    <a:ea typeface="ヒラギノ角ゴ ProN W3" charset="-128"/>
                  </a:rPr>
                  <a:t>Àrea de Territori i Sostenibilitat</a:t>
                </a:r>
                <a:br>
                  <a:rPr lang="en-US" altLang="ca-ES" b="1">
                    <a:solidFill>
                      <a:srgbClr val="9C1534"/>
                    </a:solidFill>
                    <a:ea typeface="ヒラギノ角ゴ ProN W3" charset="-128"/>
                  </a:rPr>
                </a:br>
                <a:r>
                  <a:rPr lang="en-US" altLang="ca-ES">
                    <a:solidFill>
                      <a:srgbClr val="9C1534"/>
                    </a:solidFill>
                    <a:ea typeface="ヒラギノ角ゴ ProN W3" charset="-128"/>
                  </a:rPr>
                  <a:t>Gerència de Serveis d'Habitatge, Urbanisme i Activitats</a:t>
                </a:r>
                <a:endParaRPr lang="en-US" altLang="ca-ES">
                  <a:solidFill>
                    <a:srgbClr val="A50021"/>
                  </a:solidFill>
                  <a:ea typeface="ヒラギノ角ゴ ProN W3" charset="-128"/>
                </a:endParaRPr>
              </a:p>
            </p:txBody>
          </p:sp>
          <p:sp>
            <p:nvSpPr>
              <p:cNvPr id="16" name="Freeform 8">
                <a:extLst>
                  <a:ext uri="{FF2B5EF4-FFF2-40B4-BE49-F238E27FC236}">
                    <a16:creationId xmlns="" xmlns:a16="http://schemas.microsoft.com/office/drawing/2014/main" id="{A37D3918-F9B0-428A-A8DE-7C908D95C20C}"/>
                  </a:ext>
                </a:extLst>
              </p:cNvPr>
              <p:cNvSpPr>
                <a:spLocks/>
              </p:cNvSpPr>
              <p:nvPr/>
            </p:nvSpPr>
            <p:spPr bwMode="auto">
              <a:xfrm>
                <a:off x="1943101" y="6397106"/>
                <a:ext cx="0" cy="290512"/>
              </a:xfrm>
              <a:custGeom>
                <a:avLst/>
                <a:gdLst>
                  <a:gd name="T0" fmla="*/ 0 w 1"/>
                  <a:gd name="T1" fmla="*/ 0 h 183"/>
                  <a:gd name="T2" fmla="*/ 0 w 1"/>
                  <a:gd name="T3" fmla="*/ 2147483646 h 183"/>
                  <a:gd name="T4" fmla="*/ 0 60000 65536"/>
                  <a:gd name="T5" fmla="*/ 0 60000 65536"/>
                </a:gdLst>
                <a:ahLst/>
                <a:cxnLst>
                  <a:cxn ang="T4">
                    <a:pos x="T0" y="T1"/>
                  </a:cxn>
                  <a:cxn ang="T5">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sp>
        <p:nvSpPr>
          <p:cNvPr id="17" name="Rectangle 13">
            <a:extLst>
              <a:ext uri="{FF2B5EF4-FFF2-40B4-BE49-F238E27FC236}">
                <a16:creationId xmlns="" xmlns:a16="http://schemas.microsoft.com/office/drawing/2014/main" id="{659BB24F-C7B0-48FD-8C51-92E9A64794C2}"/>
              </a:ext>
            </a:extLst>
          </p:cNvPr>
          <p:cNvSpPr/>
          <p:nvPr userDrawn="1"/>
        </p:nvSpPr>
        <p:spPr bwMode="auto">
          <a:xfrm>
            <a:off x="4572000" y="6335713"/>
            <a:ext cx="4572000" cy="430887"/>
          </a:xfrm>
          <a:prstGeom prst="rect">
            <a:avLst/>
          </a:prstGeom>
        </p:spPr>
        <p:txBody>
          <a:bodyPr>
            <a:spAutoFit/>
          </a:bodyPr>
          <a:lstStyle/>
          <a:p>
            <a:pPr algn="r" eaLnBrk="1" hangingPunct="1">
              <a:spcBef>
                <a:spcPct val="20000"/>
              </a:spcBef>
              <a:defRPr/>
            </a:pPr>
            <a:r>
              <a:rPr lang="ca-ES" sz="1000" b="0" i="0" dirty="0">
                <a:solidFill>
                  <a:schemeClr val="tx1">
                    <a:lumMod val="50000"/>
                    <a:lumOff val="50000"/>
                  </a:schemeClr>
                </a:solidFill>
                <a:latin typeface="Arial" charset="0"/>
              </a:rPr>
              <a:t>Protecció de la legalitat urbanística : </a:t>
            </a:r>
          </a:p>
          <a:p>
            <a:pPr algn="r" eaLnBrk="1" hangingPunct="1">
              <a:spcBef>
                <a:spcPct val="20000"/>
              </a:spcBef>
              <a:defRPr/>
            </a:pPr>
            <a:r>
              <a:rPr lang="ca-ES" sz="1000" b="0" i="0" dirty="0">
                <a:solidFill>
                  <a:schemeClr val="tx1">
                    <a:lumMod val="50000"/>
                    <a:lumOff val="50000"/>
                  </a:schemeClr>
                </a:solidFill>
                <a:latin typeface="Arial" charset="0"/>
              </a:rPr>
              <a:t>Marc normatiu i principis bàsics d’actuació</a:t>
            </a:r>
          </a:p>
        </p:txBody>
      </p:sp>
    </p:spTree>
    <p:extLst>
      <p:ext uri="{BB962C8B-B14F-4D97-AF65-F5344CB8AC3E}">
        <p14:creationId xmlns:p14="http://schemas.microsoft.com/office/powerpoint/2010/main" val="339152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2009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71948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Refer&#232;ncies%20Normativa.pptx#-1,71,Presentaci&#243;n de PowerPoint" TargetMode="External"/><Relationship Id="rId2" Type="http://schemas.openxmlformats.org/officeDocument/2006/relationships/hyperlink" Target="Refer&#232;ncies%20Normativa.pptx#-1,20,Presentaci&#243;n de PowerPoint"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Refer&#232;ncies%20Normativa.pptx#-1,73,Presentaci&#243;n de PowerPoint" TargetMode="External"/><Relationship Id="rId2" Type="http://schemas.openxmlformats.org/officeDocument/2006/relationships/hyperlink" Target="Refer&#232;ncies%20Normativa.pptx#-1,21,Presentaci&#243;n de PowerPoint" TargetMode="External"/><Relationship Id="rId1" Type="http://schemas.openxmlformats.org/officeDocument/2006/relationships/slideLayout" Target="../slideLayouts/slideLayout1.xml"/><Relationship Id="rId4" Type="http://schemas.openxmlformats.org/officeDocument/2006/relationships/hyperlink" Target="Refer&#232;ncies%20Normativa.pptx#-1,19,Presentaci&#243;n de PowerPoint"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Refer&#232;ncies%20Normativa.pptx#-1,22,Presentaci&#243;n de PowerPoint"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Refer&#232;ncies%20Normativa.pptx#-1,23,Presentaci&#243;n de PowerPoint"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Refer&#232;ncies%20Normativa.pptx#-1,75,Presentaci&#243;n de PowerPoint" TargetMode="External"/><Relationship Id="rId2" Type="http://schemas.openxmlformats.org/officeDocument/2006/relationships/hyperlink" Target="Refer&#232;ncies%20Normativa.pptx#-1,24,Presentaci&#243;n de PowerPoint"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Refer&#232;ncies%20Normativa.pptx#-1,25,Presentaci&#243;n de PowerPoin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Refer&#232;ncies%20Normativa.pptx#-1,26,Presentaci&#243;n de PowerPoint"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Refer&#232;ncies%20Normativa.pptx#-1,29,Presentaci&#243;n de PowerPoint" TargetMode="External"/><Relationship Id="rId2" Type="http://schemas.openxmlformats.org/officeDocument/2006/relationships/hyperlink" Target="Refer&#232;ncies%20Normativa.pptx#-1,28,Presentaci&#243;n de PowerPoint"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Refer&#232;ncies%20Normativa.pptx#-1,30,Presentaci&#243;n de PowerPoint"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Refer&#232;ncies%20Normativa.pptx#-1,32,Presentaci&#243;n de PowerPoint" TargetMode="External"/><Relationship Id="rId2" Type="http://schemas.openxmlformats.org/officeDocument/2006/relationships/hyperlink" Target="Refer&#232;ncies%20Normativa.pptx#-1,31,Presentaci&#243;n de PowerPoin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Refer&#232;ncies%20Normativa.pptx#-1,67,Presentaci&#243;n de PowerPoint" TargetMode="External"/><Relationship Id="rId2" Type="http://schemas.openxmlformats.org/officeDocument/2006/relationships/hyperlink" Target="Refer&#232;ncies%20Normativa.pptx#-1,1,Presentaci&#243;n de PowerPoint"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Refer&#232;ncies%20Normativa.pptx#-1,19,Presentaci&#243;n de PowerPoint" TargetMode="External"/><Relationship Id="rId2" Type="http://schemas.openxmlformats.org/officeDocument/2006/relationships/hyperlink" Target="Refer&#232;ncies%20Normativa.pptx#-1,14,Presentaci&#243;n de PowerPoint" TargetMode="External"/><Relationship Id="rId1" Type="http://schemas.openxmlformats.org/officeDocument/2006/relationships/slideLayout" Target="../slideLayouts/slideLayout1.xml"/><Relationship Id="rId6" Type="http://schemas.openxmlformats.org/officeDocument/2006/relationships/hyperlink" Target="Refer&#232;ncies%20Normativa.pptx#-1,33,Presentaci&#243;n de PowerPoint" TargetMode="External"/><Relationship Id="rId5" Type="http://schemas.openxmlformats.org/officeDocument/2006/relationships/hyperlink" Target="Refer&#232;ncies%20Normativa.pptx#-1,47,Presentaci&#243;n de PowerPoint" TargetMode="External"/><Relationship Id="rId4" Type="http://schemas.openxmlformats.org/officeDocument/2006/relationships/hyperlink" Target="Refer&#232;ncies%20Normativa.pptx#-1,37,Presentaci&#243;n de PowerPoi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Refer&#232;ncies%20Normativa.pptx#-1,14,Presentaci&#243;n de PowerPoint" TargetMode="External"/><Relationship Id="rId2" Type="http://schemas.openxmlformats.org/officeDocument/2006/relationships/hyperlink" Target="Refer&#232;ncies%20Normativa.pptx#-1,15,Presentaci&#243;n de PowerPoin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Refer&#232;ncies%20Normativa.pptx#-1,16,Presentaci&#243;n de PowerPoint" TargetMode="External"/><Relationship Id="rId2" Type="http://schemas.openxmlformats.org/officeDocument/2006/relationships/hyperlink" Target="Refer&#232;ncies%20Normativa.pptx#-1,15,Presentaci&#243;n de PowerPoint" TargetMode="External"/><Relationship Id="rId1" Type="http://schemas.openxmlformats.org/officeDocument/2006/relationships/slideLayout" Target="../slideLayouts/slideLayout1.xml"/><Relationship Id="rId5" Type="http://schemas.openxmlformats.org/officeDocument/2006/relationships/hyperlink" Target="Refer&#232;ncies%20Normativa.pptx#-1,60,Presentaci&#243;n de PowerPoint" TargetMode="External"/><Relationship Id="rId4" Type="http://schemas.openxmlformats.org/officeDocument/2006/relationships/hyperlink" Target="Refer&#232;ncies%20Normativa.pptx#-1,72,Presentaci&#243;n de PowerPoin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Refer&#232;ncies%20Normativa.pptx#-1,17,Presentaci&#243;n de PowerPoin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Refer&#232;ncies%20Normativa.pptx#-1,70,Presentaci&#243;n de PowerPoint" TargetMode="External"/><Relationship Id="rId2" Type="http://schemas.openxmlformats.org/officeDocument/2006/relationships/hyperlink" Target="Refer&#232;ncies%20Normativa.pptx#-1,18,Presentaci&#243;n de PowerPoint"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Refer&#232;ncies%20Normativa.pptx#-1,75,Presentaci&#243;n de PowerPoint" TargetMode="External"/><Relationship Id="rId2" Type="http://schemas.openxmlformats.org/officeDocument/2006/relationships/hyperlink" Target="Refer&#232;ncies%20Normativa.pptx#-1,19,Presentaci&#243;n de PowerPoin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Refer&#232;ncies%20Normativa.pptx#-1,21,Presentaci&#243;n de PowerPoint" TargetMode="External"/><Relationship Id="rId2" Type="http://schemas.openxmlformats.org/officeDocument/2006/relationships/hyperlink" Target="Refer&#232;ncies%20Normativa.pptx#-1,19,Presentaci&#243;n de PowerPoint" TargetMode="External"/><Relationship Id="rId1" Type="http://schemas.openxmlformats.org/officeDocument/2006/relationships/slideLayout" Target="../slideLayouts/slideLayout1.xml"/><Relationship Id="rId5" Type="http://schemas.openxmlformats.org/officeDocument/2006/relationships/hyperlink" Target="Refer&#232;ncies%20Normativa.pptx#-1,9,Presentaci&#243;n de PowerPoint" TargetMode="External"/><Relationship Id="rId4" Type="http://schemas.openxmlformats.org/officeDocument/2006/relationships/hyperlink" Target="Refer&#232;ncies%20Normativa.pptx#-1,20,Presentaci&#243;n de PowerPoi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 xmlns:a16="http://schemas.microsoft.com/office/drawing/2014/main" id="{37AB2E1D-C8C4-4549-9025-38D48DC60E86}"/>
              </a:ext>
            </a:extLst>
          </p:cNvPr>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algn="l" eaLnBrk="1" hangingPunct="1"/>
            <a:r>
              <a:rPr lang="ca-ES" altLang="ca-ES" sz="1200" b="1"/>
              <a:t>    </a:t>
            </a:r>
          </a:p>
        </p:txBody>
      </p:sp>
      <p:sp>
        <p:nvSpPr>
          <p:cNvPr id="10" name="Rectangle 1">
            <a:extLst>
              <a:ext uri="{FF2B5EF4-FFF2-40B4-BE49-F238E27FC236}">
                <a16:creationId xmlns="" xmlns:a16="http://schemas.microsoft.com/office/drawing/2014/main" id="{50E4B304-8DB1-4C28-B67F-A3FE3F7A17AD}"/>
              </a:ext>
            </a:extLst>
          </p:cNvPr>
          <p:cNvSpPr>
            <a:spLocks/>
          </p:cNvSpPr>
          <p:nvPr/>
        </p:nvSpPr>
        <p:spPr bwMode="auto">
          <a:xfrm>
            <a:off x="0" y="838200"/>
            <a:ext cx="915670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lstStyle>
            <a:lvl1pPr marL="39688" algn="ctr">
              <a:spcBef>
                <a:spcPct val="20000"/>
              </a:spcBef>
              <a:defRPr sz="1000">
                <a:solidFill>
                  <a:schemeClr val="tx1"/>
                </a:solidFill>
                <a:latin typeface="Arial" panose="020B0604020202020204" pitchFamily="34" charset="0"/>
              </a:defRPr>
            </a:lvl1pPr>
            <a:lvl2pPr marL="37931725" indent="-37474525"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indent="1371600" algn="ctr">
              <a:spcBef>
                <a:spcPct val="20000"/>
              </a:spcBef>
              <a:defRPr sz="1000">
                <a:solidFill>
                  <a:schemeClr val="tx1"/>
                </a:solidFill>
                <a:latin typeface="Arial" panose="020B0604020202020204" pitchFamily="34" charset="0"/>
              </a:defRPr>
            </a:lvl4pPr>
            <a:lvl5pPr indent="1828800" algn="ctr">
              <a:spcBef>
                <a:spcPct val="20000"/>
              </a:spcBef>
              <a:defRPr sz="1000">
                <a:solidFill>
                  <a:schemeClr val="tx1"/>
                </a:solidFill>
                <a:latin typeface="Arial" panose="020B0604020202020204" pitchFamily="34" charset="0"/>
              </a:defRPr>
            </a:lvl5pPr>
            <a:lvl6pPr indent="1828800" algn="ctr" eaLnBrk="0" fontAlgn="base" hangingPunct="0">
              <a:spcBef>
                <a:spcPct val="20000"/>
              </a:spcBef>
              <a:spcAft>
                <a:spcPct val="0"/>
              </a:spcAft>
              <a:defRPr sz="1000">
                <a:solidFill>
                  <a:schemeClr val="tx1"/>
                </a:solidFill>
                <a:latin typeface="Arial" panose="020B0604020202020204" pitchFamily="34" charset="0"/>
              </a:defRPr>
            </a:lvl6pPr>
            <a:lvl7pPr indent="1828800" algn="ctr" eaLnBrk="0" fontAlgn="base" hangingPunct="0">
              <a:spcBef>
                <a:spcPct val="20000"/>
              </a:spcBef>
              <a:spcAft>
                <a:spcPct val="0"/>
              </a:spcAft>
              <a:defRPr sz="1000">
                <a:solidFill>
                  <a:schemeClr val="tx1"/>
                </a:solidFill>
                <a:latin typeface="Arial" panose="020B0604020202020204" pitchFamily="34" charset="0"/>
              </a:defRPr>
            </a:lvl7pPr>
            <a:lvl8pPr indent="1828800" algn="ctr" eaLnBrk="0" fontAlgn="base" hangingPunct="0">
              <a:spcBef>
                <a:spcPct val="20000"/>
              </a:spcBef>
              <a:spcAft>
                <a:spcPct val="0"/>
              </a:spcAft>
              <a:defRPr sz="1000">
                <a:solidFill>
                  <a:schemeClr val="tx1"/>
                </a:solidFill>
                <a:latin typeface="Arial" panose="020B0604020202020204" pitchFamily="34" charset="0"/>
              </a:defRPr>
            </a:lvl8pPr>
            <a:lvl9pPr indent="18288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spcBef>
                <a:spcPct val="0"/>
              </a:spcBef>
            </a:pPr>
            <a:endParaRPr lang="ca-ES" altLang="ca-ES" sz="3800" b="1">
              <a:solidFill>
                <a:srgbClr val="992A38"/>
              </a:solidFill>
              <a:ea typeface="ヒラギノ角ゴ ProN W3" charset="-128"/>
              <a:cs typeface="Arial" panose="020B0604020202020204" pitchFamily="34" charset="0"/>
            </a:endParaRPr>
          </a:p>
          <a:p>
            <a:pPr eaLnBrk="1" hangingPunct="1">
              <a:spcBef>
                <a:spcPct val="0"/>
              </a:spcBef>
            </a:pPr>
            <a:endParaRPr lang="ca-ES" altLang="ca-ES" sz="2600" b="1">
              <a:solidFill>
                <a:srgbClr val="992A38"/>
              </a:solidFill>
              <a:ea typeface="ヒラギノ角ゴ ProN W3" charset="-128"/>
              <a:cs typeface="Arial" panose="020B0604020202020204" pitchFamily="34" charset="0"/>
            </a:endParaRPr>
          </a:p>
          <a:p>
            <a:pPr eaLnBrk="1" hangingPunct="1">
              <a:spcBef>
                <a:spcPct val="0"/>
              </a:spcBef>
            </a:pPr>
            <a:endParaRPr lang="ca-ES" altLang="ca-ES" sz="2600" b="1">
              <a:solidFill>
                <a:srgbClr val="992A38"/>
              </a:solidFill>
              <a:ea typeface="ヒラギノ角ゴ ProN W3" charset="-128"/>
              <a:cs typeface="Arial" panose="020B0604020202020204" pitchFamily="34" charset="0"/>
            </a:endParaRPr>
          </a:p>
          <a:p>
            <a:pPr eaLnBrk="1" hangingPunct="1">
              <a:spcBef>
                <a:spcPct val="0"/>
              </a:spcBef>
            </a:pPr>
            <a:endParaRPr lang="ca-ES" altLang="ca-ES" sz="2600" b="1">
              <a:solidFill>
                <a:srgbClr val="992A38"/>
              </a:solidFill>
              <a:ea typeface="ヒラギノ角ゴ ProN W3" charset="-128"/>
              <a:cs typeface="Arial" panose="020B0604020202020204" pitchFamily="34" charset="0"/>
            </a:endParaRPr>
          </a:p>
        </p:txBody>
      </p:sp>
      <p:grpSp>
        <p:nvGrpSpPr>
          <p:cNvPr id="11" name="Agrupa 7">
            <a:extLst>
              <a:ext uri="{FF2B5EF4-FFF2-40B4-BE49-F238E27FC236}">
                <a16:creationId xmlns="" xmlns:a16="http://schemas.microsoft.com/office/drawing/2014/main" id="{9AE8C160-9E27-469A-B123-311295951574}"/>
              </a:ext>
            </a:extLst>
          </p:cNvPr>
          <p:cNvGrpSpPr>
            <a:grpSpLocks/>
          </p:cNvGrpSpPr>
          <p:nvPr/>
        </p:nvGrpSpPr>
        <p:grpSpPr bwMode="auto">
          <a:xfrm>
            <a:off x="0" y="6299203"/>
            <a:ext cx="9144000" cy="799799"/>
            <a:chOff x="0" y="6299758"/>
            <a:chExt cx="9144000" cy="798357"/>
          </a:xfrm>
        </p:grpSpPr>
        <p:sp>
          <p:nvSpPr>
            <p:cNvPr id="12" name="Rectangle 4">
              <a:extLst>
                <a:ext uri="{FF2B5EF4-FFF2-40B4-BE49-F238E27FC236}">
                  <a16:creationId xmlns="" xmlns:a16="http://schemas.microsoft.com/office/drawing/2014/main" id="{905FF4B0-A5B3-463F-B127-0B8D3ED2A4AE}"/>
                </a:ext>
              </a:extLst>
            </p:cNvPr>
            <p:cNvSpPr/>
            <p:nvPr/>
          </p:nvSpPr>
          <p:spPr>
            <a:xfrm>
              <a:off x="4572000" y="6336205"/>
              <a:ext cx="4572000" cy="761910"/>
            </a:xfrm>
            <a:prstGeom prst="rect">
              <a:avLst/>
            </a:prstGeom>
          </p:spPr>
          <p:txBody>
            <a:bodyPr>
              <a:spAutoFit/>
            </a:bodyPr>
            <a:lstStyle/>
            <a:p>
              <a:pPr algn="r" eaLnBrk="1" hangingPunct="1">
                <a:spcBef>
                  <a:spcPct val="20000"/>
                </a:spcBef>
                <a:defRPr/>
              </a:pPr>
              <a:r>
                <a:rPr lang="ca-ES" sz="1000" dirty="0">
                  <a:solidFill>
                    <a:schemeClr val="tx1">
                      <a:lumMod val="50000"/>
                      <a:lumOff val="50000"/>
                    </a:schemeClr>
                  </a:solidFill>
                  <a:latin typeface="Arial" charset="0"/>
                </a:rPr>
                <a:t>Protecció de la legalitat urbanística: </a:t>
              </a:r>
            </a:p>
            <a:p>
              <a:pPr algn="r" eaLnBrk="1" hangingPunct="1">
                <a:spcBef>
                  <a:spcPct val="20000"/>
                </a:spcBef>
                <a:defRPr/>
              </a:pPr>
              <a:r>
                <a:rPr lang="ca-ES" sz="1000" dirty="0">
                  <a:solidFill>
                    <a:schemeClr val="tx1">
                      <a:lumMod val="50000"/>
                      <a:lumOff val="50000"/>
                    </a:schemeClr>
                  </a:solidFill>
                  <a:latin typeface="Arial" charset="0"/>
                </a:rPr>
                <a:t>Marc normatiu i principis bàsics d’actuació</a:t>
              </a:r>
            </a:p>
            <a:p>
              <a:pPr algn="r" eaLnBrk="1" hangingPunct="1">
                <a:spcBef>
                  <a:spcPct val="20000"/>
                </a:spcBef>
                <a:defRPr/>
              </a:pPr>
              <a:endParaRPr lang="ca-ES" b="1" dirty="0">
                <a:solidFill>
                  <a:schemeClr val="bg2">
                    <a:lumMod val="50000"/>
                  </a:schemeClr>
                </a:solidFill>
                <a:latin typeface="Arial" charset="0"/>
              </a:endParaRPr>
            </a:p>
          </p:txBody>
        </p:sp>
        <p:grpSp>
          <p:nvGrpSpPr>
            <p:cNvPr id="13" name="Agrupa 6">
              <a:extLst>
                <a:ext uri="{FF2B5EF4-FFF2-40B4-BE49-F238E27FC236}">
                  <a16:creationId xmlns="" xmlns:a16="http://schemas.microsoft.com/office/drawing/2014/main" id="{81EDC0E1-A829-47E5-8500-174E3BBE2147}"/>
                </a:ext>
              </a:extLst>
            </p:cNvPr>
            <p:cNvGrpSpPr>
              <a:grpSpLocks/>
            </p:cNvGrpSpPr>
            <p:nvPr/>
          </p:nvGrpSpPr>
          <p:grpSpPr bwMode="auto">
            <a:xfrm>
              <a:off x="0" y="6299758"/>
              <a:ext cx="5227952" cy="442659"/>
              <a:chOff x="0" y="6299758"/>
              <a:chExt cx="5227952" cy="442659"/>
            </a:xfrm>
          </p:grpSpPr>
          <p:pic>
            <p:nvPicPr>
              <p:cNvPr id="14" name="Imatge 2">
                <a:extLst>
                  <a:ext uri="{FF2B5EF4-FFF2-40B4-BE49-F238E27FC236}">
                    <a16:creationId xmlns="" xmlns:a16="http://schemas.microsoft.com/office/drawing/2014/main" id="{93077E9C-9180-4D9F-A10F-EEF8A68657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99758"/>
                <a:ext cx="1912620" cy="44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Agrupa 5">
                <a:extLst>
                  <a:ext uri="{FF2B5EF4-FFF2-40B4-BE49-F238E27FC236}">
                    <a16:creationId xmlns="" xmlns:a16="http://schemas.microsoft.com/office/drawing/2014/main" id="{D80E6C5A-D007-4F89-A67A-01E8B53CDE2F}"/>
                  </a:ext>
                </a:extLst>
              </p:cNvPr>
              <p:cNvGrpSpPr>
                <a:grpSpLocks/>
              </p:cNvGrpSpPr>
              <p:nvPr/>
            </p:nvGrpSpPr>
            <p:grpSpPr bwMode="auto">
              <a:xfrm>
                <a:off x="1912621" y="6321032"/>
                <a:ext cx="3315331" cy="400110"/>
                <a:chOff x="1912621" y="6342307"/>
                <a:chExt cx="3315331" cy="400110"/>
              </a:xfrm>
            </p:grpSpPr>
            <p:sp>
              <p:nvSpPr>
                <p:cNvPr id="16" name="Rectangle 8">
                  <a:extLst>
                    <a:ext uri="{FF2B5EF4-FFF2-40B4-BE49-F238E27FC236}">
                      <a16:creationId xmlns="" xmlns:a16="http://schemas.microsoft.com/office/drawing/2014/main" id="{75BF1E8A-1553-41EA-833C-E7C90CABA3EC}"/>
                    </a:ext>
                  </a:extLst>
                </p:cNvPr>
                <p:cNvSpPr>
                  <a:spLocks/>
                </p:cNvSpPr>
                <p:nvPr/>
              </p:nvSpPr>
              <p:spPr bwMode="auto">
                <a:xfrm>
                  <a:off x="1912621" y="6342307"/>
                  <a:ext cx="3315331" cy="4001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algn="l">
                    <a:spcBef>
                      <a:spcPct val="0"/>
                    </a:spcBef>
                  </a:pPr>
                  <a:r>
                    <a:rPr lang="en-US" altLang="ca-ES" b="1">
                      <a:solidFill>
                        <a:srgbClr val="9C1534"/>
                      </a:solidFill>
                      <a:ea typeface="ヒラギノ角ゴ ProN W3" charset="-128"/>
                    </a:rPr>
                    <a:t>Àrea de Territori i Sostenibilitat</a:t>
                  </a:r>
                  <a:br>
                    <a:rPr lang="en-US" altLang="ca-ES" b="1">
                      <a:solidFill>
                        <a:srgbClr val="9C1534"/>
                      </a:solidFill>
                      <a:ea typeface="ヒラギノ角ゴ ProN W3" charset="-128"/>
                    </a:rPr>
                  </a:br>
                  <a:r>
                    <a:rPr lang="en-US" altLang="ca-ES">
                      <a:solidFill>
                        <a:srgbClr val="9C1534"/>
                      </a:solidFill>
                      <a:ea typeface="ヒラギノ角ゴ ProN W3" charset="-128"/>
                    </a:rPr>
                    <a:t>Gerència de Serveis d'Habitatge, Urbanisme i Activitats</a:t>
                  </a:r>
                  <a:endParaRPr lang="en-US" altLang="ca-ES">
                    <a:solidFill>
                      <a:srgbClr val="A50021"/>
                    </a:solidFill>
                    <a:ea typeface="ヒラギノ角ゴ ProN W3" charset="-128"/>
                  </a:endParaRPr>
                </a:p>
              </p:txBody>
            </p:sp>
            <p:sp>
              <p:nvSpPr>
                <p:cNvPr id="17" name="Freeform 8">
                  <a:extLst>
                    <a:ext uri="{FF2B5EF4-FFF2-40B4-BE49-F238E27FC236}">
                      <a16:creationId xmlns="" xmlns:a16="http://schemas.microsoft.com/office/drawing/2014/main" id="{BF319C87-2812-40DB-8420-A8DE8CEAD6D7}"/>
                    </a:ext>
                  </a:extLst>
                </p:cNvPr>
                <p:cNvSpPr>
                  <a:spLocks/>
                </p:cNvSpPr>
                <p:nvPr/>
              </p:nvSpPr>
              <p:spPr bwMode="auto">
                <a:xfrm>
                  <a:off x="1943101" y="6397106"/>
                  <a:ext cx="0" cy="290512"/>
                </a:xfrm>
                <a:custGeom>
                  <a:avLst/>
                  <a:gdLst>
                    <a:gd name="T0" fmla="*/ 0 w 1"/>
                    <a:gd name="T1" fmla="*/ 0 h 183"/>
                    <a:gd name="T2" fmla="*/ 0 w 1"/>
                    <a:gd name="T3" fmla="*/ 2147483646 h 183"/>
                    <a:gd name="T4" fmla="*/ 0 60000 65536"/>
                    <a:gd name="T5" fmla="*/ 0 60000 65536"/>
                  </a:gdLst>
                  <a:ahLst/>
                  <a:cxnLst>
                    <a:cxn ang="T4">
                      <a:pos x="T0" y="T1"/>
                    </a:cxn>
                    <a:cxn ang="T5">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grpSp>
      <p:sp>
        <p:nvSpPr>
          <p:cNvPr id="18" name="QuadreDeText 2">
            <a:extLst>
              <a:ext uri="{FF2B5EF4-FFF2-40B4-BE49-F238E27FC236}">
                <a16:creationId xmlns="" xmlns:a16="http://schemas.microsoft.com/office/drawing/2014/main" id="{A64A5BB1-CD7E-4139-8436-AF57E4B75658}"/>
              </a:ext>
            </a:extLst>
          </p:cNvPr>
          <p:cNvSpPr txBox="1">
            <a:spLocks noChangeArrowheads="1"/>
          </p:cNvSpPr>
          <p:nvPr/>
        </p:nvSpPr>
        <p:spPr bwMode="auto">
          <a:xfrm>
            <a:off x="468313" y="995363"/>
            <a:ext cx="8243888"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spcBef>
                <a:spcPct val="0"/>
              </a:spcBef>
            </a:pPr>
            <a:r>
              <a:rPr lang="ca-ES" altLang="ca-ES" sz="2800" b="1" dirty="0">
                <a:solidFill>
                  <a:srgbClr val="992A38"/>
                </a:solidFill>
                <a:ea typeface="ヒラギノ角ゴ ProN W3" charset="-128"/>
                <a:cs typeface="Arial" panose="020B0604020202020204" pitchFamily="34" charset="0"/>
              </a:rPr>
              <a:t>Procediment de protecció de la legalitat urbanística vulnerada: disposicions generals i disposicions particulars del procediment de restauració de la realitat física alterada i l’ordre jurídic vulneració</a:t>
            </a:r>
          </a:p>
          <a:p>
            <a:pPr eaLnBrk="1" hangingPunct="1">
              <a:spcBef>
                <a:spcPct val="0"/>
              </a:spcBef>
            </a:pPr>
            <a:endParaRPr lang="ca-ES" altLang="ca-ES" sz="3800" b="1" dirty="0">
              <a:solidFill>
                <a:srgbClr val="992A38"/>
              </a:solidFill>
              <a:ea typeface="ヒラギノ角ゴ ProN W3" charset="-128"/>
              <a:cs typeface="Arial" panose="020B0604020202020204" pitchFamily="34" charset="0"/>
            </a:endParaRPr>
          </a:p>
          <a:p>
            <a:pPr eaLnBrk="1" hangingPunct="1">
              <a:spcBef>
                <a:spcPct val="0"/>
              </a:spcBef>
            </a:pPr>
            <a:r>
              <a:rPr lang="ca-ES" altLang="ca-ES" sz="2600" b="1" dirty="0">
                <a:solidFill>
                  <a:srgbClr val="992A38"/>
                </a:solidFill>
                <a:ea typeface="ヒラギノ角ゴ ProN W3" charset="-128"/>
                <a:cs typeface="Arial" panose="020B0604020202020204" pitchFamily="34" charset="0"/>
              </a:rPr>
              <a:t>La regulació a la normativa urbanística</a:t>
            </a:r>
          </a:p>
          <a:p>
            <a:pPr eaLnBrk="1" hangingPunct="1">
              <a:spcBef>
                <a:spcPct val="0"/>
              </a:spcBef>
            </a:pPr>
            <a:endParaRPr lang="ca-ES" altLang="ca-ES" sz="2600" b="1" dirty="0">
              <a:solidFill>
                <a:srgbClr val="992A38"/>
              </a:solidFill>
              <a:ea typeface="ヒラギノ角ゴ ProN W3" charset="-128"/>
              <a:cs typeface="Arial" panose="020B0604020202020204" pitchFamily="34" charset="0"/>
            </a:endParaRPr>
          </a:p>
          <a:p>
            <a:pPr eaLnBrk="1" hangingPunct="1">
              <a:spcBef>
                <a:spcPct val="0"/>
              </a:spcBef>
            </a:pPr>
            <a:endParaRPr lang="en-US" altLang="ca-ES" sz="2600" b="1" dirty="0">
              <a:solidFill>
                <a:srgbClr val="992A38"/>
              </a:solidFill>
              <a:ea typeface="ヒラギノ角ゴ ProN W3" charset="-128"/>
              <a:cs typeface="Arial" panose="020B0604020202020204" pitchFamily="34" charset="0"/>
            </a:endParaRPr>
          </a:p>
        </p:txBody>
      </p:sp>
      <p:sp>
        <p:nvSpPr>
          <p:cNvPr id="19" name="Rectangle 18">
            <a:extLst>
              <a:ext uri="{FF2B5EF4-FFF2-40B4-BE49-F238E27FC236}">
                <a16:creationId xmlns="" xmlns:a16="http://schemas.microsoft.com/office/drawing/2014/main" id="{3BA475D6-4174-44FB-B65F-36A4147E77CC}"/>
              </a:ext>
            </a:extLst>
          </p:cNvPr>
          <p:cNvSpPr>
            <a:spLocks noChangeArrowheads="1"/>
          </p:cNvSpPr>
          <p:nvPr/>
        </p:nvSpPr>
        <p:spPr bwMode="auto">
          <a:xfrm>
            <a:off x="3154363" y="3325813"/>
            <a:ext cx="283527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r>
              <a:rPr lang="en-US" altLang="ca-ES" sz="2000" dirty="0">
                <a:solidFill>
                  <a:srgbClr val="000000"/>
                </a:solidFill>
                <a:ea typeface="ヒラギノ角ゴ ProN W3" charset="-128"/>
                <a:cs typeface="Arial" panose="020B0604020202020204" pitchFamily="34" charset="0"/>
              </a:rPr>
              <a:t>Eva Giménez i Corrons</a:t>
            </a:r>
          </a:p>
          <a:p>
            <a:pPr eaLnBrk="1" hangingPunct="1">
              <a:spcBef>
                <a:spcPct val="0"/>
              </a:spcBef>
            </a:pPr>
            <a:endParaRPr lang="en-US" altLang="ca-ES" sz="2000" b="1" dirty="0">
              <a:solidFill>
                <a:srgbClr val="000000"/>
              </a:solidFill>
              <a:ea typeface="ヒラギノ角ゴ ProN W3" charset="-128"/>
              <a:cs typeface="Arial" panose="020B0604020202020204" pitchFamily="34" charset="0"/>
            </a:endParaRPr>
          </a:p>
        </p:txBody>
      </p:sp>
    </p:spTree>
    <p:extLst>
      <p:ext uri="{BB962C8B-B14F-4D97-AF65-F5344CB8AC3E}">
        <p14:creationId xmlns:p14="http://schemas.microsoft.com/office/powerpoint/2010/main" val="15385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228483"/>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Especificitats de l’adopció de mesures provisionals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0&amp;slidetitle=Presentación de PowerPoint"/>
              </a:rPr>
              <a:t>117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Es poden adoptar a la resolució d’iniciació del procediment o durant la tramitació del mateix.</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Han de ser motivades (també </a:t>
            </a:r>
            <a:r>
              <a:rPr lang="ca-ES" sz="1400" dirty="0">
                <a:latin typeface="Arial" panose="020B0604020202020204" pitchFamily="34" charset="0"/>
                <a:cs typeface="Arial" panose="020B0604020202020204" pitchFamily="34" charset="0"/>
                <a:hlinkClick r:id="rId3" action="ppaction://hlinkpres?slideindex=71&amp;slidetitle=Presentación de PowerPoint"/>
              </a:rPr>
              <a:t>203 TRLU</a:t>
            </a:r>
            <a:r>
              <a:rPr lang="ca-ES" sz="1400" dirty="0">
                <a:latin typeface="Arial" panose="020B0604020202020204" pitchFamily="34" charset="0"/>
                <a:cs typeface="Arial" panose="020B0604020202020204" pitchFamily="34" charset="0"/>
              </a:rPr>
              <a:t>) per garantir l’efectivitat de la resolució.</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Poden ser:</a:t>
            </a: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La suspensió de les obres en curs d’execució.</a:t>
            </a: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El precintament o la retirada de la maquinària i els materials a emprar en l’execució de les obres. </a:t>
            </a:r>
            <a:endParaRPr lang="en-GB"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	</a:t>
            </a:r>
          </a:p>
          <a:p>
            <a:pPr algn="just">
              <a:lnSpc>
                <a:spcPct val="150000"/>
              </a:lnSpc>
            </a:pPr>
            <a:r>
              <a:rPr lang="ca-ES" sz="1400" dirty="0">
                <a:latin typeface="Arial" panose="020B0604020202020204" pitchFamily="34" charset="0"/>
                <a:cs typeface="Arial" panose="020B0604020202020204" pitchFamily="34" charset="0"/>
              </a:rPr>
              <a:t>L’article </a:t>
            </a:r>
            <a:r>
              <a:rPr lang="ca-ES" sz="1400" dirty="0">
                <a:latin typeface="Arial" panose="020B0604020202020204" pitchFamily="34" charset="0"/>
                <a:cs typeface="Arial" panose="020B0604020202020204" pitchFamily="34" charset="0"/>
                <a:hlinkClick r:id="rId2" action="ppaction://hlinkpres?slideindex=20&amp;slidetitle=Presentación de PowerPoint"/>
              </a:rPr>
              <a:t>117 del D 64/2014</a:t>
            </a:r>
            <a:r>
              <a:rPr lang="ca-ES" sz="1400" dirty="0">
                <a:latin typeface="Arial" panose="020B0604020202020204" pitchFamily="34" charset="0"/>
                <a:cs typeface="Arial" panose="020B0604020202020204" pitchFamily="34" charset="0"/>
              </a:rPr>
              <a:t>, n’afegeix dos: </a:t>
            </a:r>
          </a:p>
          <a:p>
            <a:pPr marL="800100" lvl="1" indent="-342900" algn="just">
              <a:lnSpc>
                <a:spcPct val="150000"/>
              </a:lnSpc>
              <a:buFont typeface="+mj-lt"/>
              <a:buAutoNum type="alphaLcParenR" startAt="3"/>
            </a:pPr>
            <a:r>
              <a:rPr lang="ca-ES" sz="1400" dirty="0">
                <a:latin typeface="Arial" panose="020B0604020202020204" pitchFamily="34" charset="0"/>
                <a:cs typeface="Arial" panose="020B0604020202020204" pitchFamily="34" charset="0"/>
              </a:rPr>
              <a:t>La suspensió dels subministraments dels serveis o de la seva contractació.</a:t>
            </a: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startAt="3"/>
            </a:pPr>
            <a:r>
              <a:rPr lang="ca-ES" sz="1400" dirty="0">
                <a:latin typeface="Arial" panose="020B0604020202020204" pitchFamily="34" charset="0"/>
                <a:cs typeface="Arial" panose="020B0604020202020204" pitchFamily="34" charset="0"/>
              </a:rPr>
              <a:t>La prohibició de la primera utilització i ocupació dels edificis i les construccions i la suspensió de l’atorgament de llicències urbanístiques de primera utilització i ocupació parcials.</a:t>
            </a:r>
          </a:p>
          <a:p>
            <a:pPr algn="just">
              <a:lnSpc>
                <a:spcPct val="150000"/>
              </a:lnSpc>
            </a:pPr>
            <a:endParaRPr lang="en-GB"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Les mesures provisionals adoptades són executives a partir de la seva notificació a les persones destinatàries. La resolució que les adopti ha d’advertir que el seu incompliment habilita l’òrgan competent per ordenar l’execució forçosa de les mesures adoptades.</a:t>
            </a:r>
            <a:endParaRPr lang="ca-ES" sz="1600" b="1"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947E8FCA-D1EE-45F2-A338-C4CBF4749B10}"/>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(III)</a:t>
            </a:r>
          </a:p>
        </p:txBody>
      </p:sp>
    </p:spTree>
    <p:extLst>
      <p:ext uri="{BB962C8B-B14F-4D97-AF65-F5344CB8AC3E}">
        <p14:creationId xmlns:p14="http://schemas.microsoft.com/office/powerpoint/2010/main" val="962119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7171194"/>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Suspensió provisional d’obres en curs d’execució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1&amp;slidetitle=Presentación de PowerPoint"/>
              </a:rPr>
              <a:t>118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S’ha  d’adoptar quan la resolució d’iniciació del procediment faci referència a obres en curs d’execució com a mesura provisional mentre no finalitzi el procediment o, si s’escau, no es legalitzi l’acte de què es tracti.</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D’acord amb l’article </a:t>
            </a:r>
            <a:r>
              <a:rPr lang="ca-ES" sz="1400" dirty="0">
                <a:latin typeface="Arial" panose="020B0604020202020204" pitchFamily="34" charset="0"/>
                <a:cs typeface="Arial" panose="020B0604020202020204" pitchFamily="34" charset="0"/>
                <a:hlinkClick r:id="rId3" action="ppaction://hlinkpres?slideindex=73&amp;slidetitle=Presentación de PowerPoint"/>
              </a:rPr>
              <a:t>205 del TRLU </a:t>
            </a:r>
            <a:r>
              <a:rPr lang="ca-ES" sz="1400" dirty="0">
                <a:latin typeface="Arial" panose="020B0604020202020204" pitchFamily="34" charset="0"/>
                <a:cs typeface="Arial" panose="020B0604020202020204" pitchFamily="34" charset="0"/>
              </a:rPr>
              <a:t>i recorda l’article </a:t>
            </a:r>
            <a:r>
              <a:rPr lang="ca-ES" sz="1400" dirty="0">
                <a:latin typeface="Arial" panose="020B0604020202020204" pitchFamily="34" charset="0"/>
                <a:cs typeface="Arial" panose="020B0604020202020204" pitchFamily="34" charset="0"/>
                <a:hlinkClick r:id="rId2" action="ppaction://hlinkpres?slideindex=21&amp;slidetitle=Presentación de PowerPoint"/>
              </a:rPr>
              <a:t>118 del D 64/2014</a:t>
            </a:r>
            <a:r>
              <a:rPr lang="ca-ES" sz="1400" dirty="0">
                <a:latin typeface="Arial" panose="020B0604020202020204" pitchFamily="34" charset="0"/>
                <a:cs typeface="Arial" panose="020B0604020202020204" pitchFamily="34" charset="0"/>
              </a:rPr>
              <a:t>, la suspensió inicial té una durada determinada (màxim un mes des que es notifica: 15+15).</a:t>
            </a:r>
          </a:p>
          <a:p>
            <a:pPr algn="just">
              <a:lnSpc>
                <a:spcPct val="150000"/>
              </a:lnSpc>
            </a:pPr>
            <a:endParaRPr lang="ca-ES" sz="1400" dirty="0">
              <a:latin typeface="Arial" panose="020B0604020202020204" pitchFamily="34" charset="0"/>
              <a:cs typeface="Arial" panose="020B0604020202020204" pitchFamily="34" charset="0"/>
            </a:endParaRP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L’òrgan competent ha de ratificar, modificar o revocar la suspensió de les obres en curs d’execució que hagi ordenat en el termini de quinze dies següents a la finalització del tràmit d’audiència de la resolució d’iniciació. </a:t>
            </a:r>
            <a:endParaRPr lang="en-GB" sz="1400" dirty="0">
              <a:latin typeface="Arial" panose="020B0604020202020204" pitchFamily="34" charset="0"/>
              <a:cs typeface="Arial" panose="020B0604020202020204" pitchFamily="34" charset="0"/>
            </a:endParaRP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Si no la ratifica o modifica en aquest termini, l’ordre de suspensió d’obres esdevé ineficaç.</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Si es ratifica o modifica, en l’acte de ratificació o modificació s’ha d’efectuar, quan sigui pertinent, el requeriment per a la seva legalització en els termes que estableix l</a:t>
            </a:r>
            <a:r>
              <a:rPr lang="ca-ES" sz="1400" dirty="0">
                <a:latin typeface="Arial" panose="020B0604020202020204" pitchFamily="34" charset="0"/>
                <a:cs typeface="Arial" panose="020B0604020202020204" pitchFamily="34" charset="0"/>
                <a:hlinkClick r:id="rId4" action="ppaction://hlinkpres?slideindex=19&amp;slidetitle=Presentación de PowerPoint"/>
              </a:rPr>
              <a:t>’article 116.1.c</a:t>
            </a:r>
            <a:r>
              <a:rPr lang="ca-E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algn="just">
              <a:lnSpc>
                <a:spcPct val="150000"/>
              </a:lnSpc>
            </a:pPr>
            <a:endParaRPr lang="ca-ES"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L’article </a:t>
            </a:r>
            <a:r>
              <a:rPr lang="ca-ES" sz="1400" dirty="0">
                <a:latin typeface="Arial" panose="020B0604020202020204" pitchFamily="34" charset="0"/>
                <a:cs typeface="Arial" panose="020B0604020202020204" pitchFamily="34" charset="0"/>
                <a:hlinkClick r:id="rId2" action="ppaction://hlinkpres?slideindex=21&amp;slidetitle=Presentación de PowerPoint"/>
              </a:rPr>
              <a:t>118</a:t>
            </a:r>
            <a:r>
              <a:rPr lang="ca-ES" sz="1400" dirty="0">
                <a:latin typeface="Arial" panose="020B0604020202020204" pitchFamily="34" charset="0"/>
                <a:cs typeface="Arial" panose="020B0604020202020204" pitchFamily="34" charset="0"/>
              </a:rPr>
              <a:t> preveu que l’ordre de suspensió es pugui ordenar de nou, supòsit en el qual no cal reiterar l’audiència ja practicada ni ratificar l’ordre dictada. </a:t>
            </a:r>
          </a:p>
          <a:p>
            <a:endParaRPr lang="ca-ES" sz="1600" dirty="0"/>
          </a:p>
          <a:p>
            <a:endParaRPr lang="ca-ES" sz="1600" dirty="0"/>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AAA2F9D3-FBD8-4F5E-B85D-C07BE13ABFAC}"/>
              </a:ext>
            </a:extLst>
          </p:cNvPr>
          <p:cNvSpPr>
            <a:spLocks noGrp="1"/>
          </p:cNvSpPr>
          <p:nvPr>
            <p:ph type="body" sz="quarter" idx="12"/>
          </p:nvPr>
        </p:nvSpPr>
        <p:spPr>
          <a:xfrm>
            <a:off x="266700" y="149524"/>
            <a:ext cx="8648700" cy="452113"/>
          </a:xfrm>
        </p:spPr>
        <p:txBody>
          <a:bodyPr/>
          <a:lstStyle/>
          <a:p>
            <a:r>
              <a:rPr lang="ca-ES" dirty="0"/>
              <a:t>Disposicions particulars procediments de restauració  (IV)</a:t>
            </a:r>
          </a:p>
        </p:txBody>
      </p:sp>
    </p:spTree>
    <p:extLst>
      <p:ext uri="{BB962C8B-B14F-4D97-AF65-F5344CB8AC3E}">
        <p14:creationId xmlns:p14="http://schemas.microsoft.com/office/powerpoint/2010/main" val="962119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529975"/>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Resolució del procediment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2&amp;slidetitle=Presentación de PowerPoint"/>
              </a:rPr>
              <a:t>119 D 64/2014</a:t>
            </a:r>
            <a:r>
              <a:rPr lang="ca-E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Pot ser de sobreseïment, sens perjudici d’altres expedients. En el cas que atenent el requeriment, la persona interessada hagi obtingut llicència o s’hagi ajustat al títol que tenia.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Pot ser d’imposar mesures de restauració en els següents casos:</a:t>
            </a:r>
            <a:endParaRPr lang="en-GB" sz="1400" dirty="0">
              <a:latin typeface="Arial" panose="020B0604020202020204" pitchFamily="34" charset="0"/>
              <a:cs typeface="Arial" panose="020B0604020202020204" pitchFamily="34" charset="0"/>
            </a:endParaRPr>
          </a:p>
          <a:p>
            <a:pPr algn="just">
              <a:lnSpc>
                <a:spcPct val="150000"/>
              </a:lnSpc>
            </a:pPr>
            <a:endParaRPr lang="ca-ES"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Quan l’acte sigui manifestament il·legalitzable o hagi estat objecte de la denegació prèvia del títol administratiu habilitant corresponent.</a:t>
            </a:r>
          </a:p>
          <a:p>
            <a:pPr marL="800100" lvl="1" indent="-342900" algn="just">
              <a:lnSpc>
                <a:spcPct val="150000"/>
              </a:lnSpc>
              <a:buFont typeface="+mj-lt"/>
              <a:buAutoNum type="alphaLcParenR"/>
            </a:pP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Quan s’hagi incomplert el requeriment de legalització efectuat.</a:t>
            </a:r>
          </a:p>
          <a:p>
            <a:pPr marL="800100" lvl="1" indent="-342900" algn="just">
              <a:lnSpc>
                <a:spcPct val="150000"/>
              </a:lnSpc>
              <a:buFont typeface="+mj-lt"/>
              <a:buAutoNum type="alphaLcParenR"/>
            </a:pP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Quan sol·licitat el títol administratiu habilitant o efectuada la comunicació prèvia en compliment del requeriment de legalització corresponent, s’hagi denegat el títol esmentat o la comunicació efectuada no pugui emparar l’acte executat.</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La persona obligada disposa d’un mes per executar voluntàriament les mesures ordenades, amb l’advertiment que, si no ho fa, l’òrgan competent en pot ordenar l’execució forçosa.</a:t>
            </a: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D5CF87C5-E404-440A-92BE-1CD744733FDC}"/>
              </a:ext>
            </a:extLst>
          </p:cNvPr>
          <p:cNvSpPr>
            <a:spLocks noGrp="1"/>
          </p:cNvSpPr>
          <p:nvPr>
            <p:ph type="body" sz="quarter" idx="12"/>
          </p:nvPr>
        </p:nvSpPr>
        <p:spPr>
          <a:xfrm>
            <a:off x="266700" y="149524"/>
            <a:ext cx="8602980" cy="452113"/>
          </a:xfrm>
        </p:spPr>
        <p:txBody>
          <a:bodyPr/>
          <a:lstStyle/>
          <a:p>
            <a:r>
              <a:rPr lang="ca-ES" dirty="0"/>
              <a:t>Disposicions particulars procediments de restauració  (V)</a:t>
            </a:r>
          </a:p>
        </p:txBody>
      </p:sp>
    </p:spTree>
    <p:extLst>
      <p:ext uri="{BB962C8B-B14F-4D97-AF65-F5344CB8AC3E}">
        <p14:creationId xmlns:p14="http://schemas.microsoft.com/office/powerpoint/2010/main" val="962119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555367"/>
          </a:xfrm>
          <a:prstGeom prst="rect">
            <a:avLst/>
          </a:prstGeom>
        </p:spPr>
        <p:txBody>
          <a:bodyPr wrap="square">
            <a:spAutoFit/>
          </a:bodyPr>
          <a:lstStyle/>
          <a:p>
            <a:pPr algn="just">
              <a:lnSpc>
                <a:spcPct val="150000"/>
              </a:lnSpc>
            </a:pPr>
            <a:r>
              <a:rPr lang="ca-ES" sz="1200" b="1" dirty="0">
                <a:latin typeface="Arial" panose="020B0604020202020204" pitchFamily="34" charset="0"/>
                <a:cs typeface="Arial" panose="020B0604020202020204" pitchFamily="34" charset="0"/>
              </a:rPr>
              <a:t>Mesures de restauració </a:t>
            </a:r>
            <a:r>
              <a:rPr lang="ca-ES" sz="1200" dirty="0">
                <a:latin typeface="Arial" panose="020B0604020202020204" pitchFamily="34" charset="0"/>
                <a:cs typeface="Arial" panose="020B0604020202020204" pitchFamily="34" charset="0"/>
              </a:rPr>
              <a:t>(</a:t>
            </a:r>
            <a:r>
              <a:rPr lang="ca-ES" sz="1200" dirty="0">
                <a:latin typeface="Arial" panose="020B0604020202020204" pitchFamily="34" charset="0"/>
                <a:cs typeface="Arial" panose="020B0604020202020204" pitchFamily="34" charset="0"/>
                <a:hlinkClick r:id="rId2" action="ppaction://hlinkpres?slideindex=23&amp;slidetitle=Presentación de PowerPoint"/>
              </a:rPr>
              <a:t>120 D 64/2014</a:t>
            </a:r>
            <a:r>
              <a:rPr lang="ca-ES" sz="1200" dirty="0">
                <a:latin typeface="Arial" panose="020B0604020202020204" pitchFamily="34" charset="0"/>
                <a:cs typeface="Arial" panose="020B0604020202020204" pitchFamily="34" charset="0"/>
              </a:rPr>
              <a:t>)</a:t>
            </a:r>
          </a:p>
          <a:p>
            <a:pPr marL="342900" indent="-342900" algn="just">
              <a:lnSpc>
                <a:spcPct val="150000"/>
              </a:lnSpc>
              <a:buFont typeface="+mj-lt"/>
              <a:buAutoNum type="alphaLcParenR"/>
            </a:pPr>
            <a:r>
              <a:rPr lang="ca-ES" sz="1200" dirty="0">
                <a:latin typeface="Arial" panose="020B0604020202020204" pitchFamily="34" charset="0"/>
                <a:cs typeface="Arial" panose="020B0604020202020204" pitchFamily="34" charset="0"/>
              </a:rPr>
              <a:t>L’enderrocament de les obres executades.</a:t>
            </a:r>
          </a:p>
          <a:p>
            <a:pPr marL="342900" indent="-342900" algn="just">
              <a:lnSpc>
                <a:spcPct val="150000"/>
              </a:lnSpc>
              <a:buFont typeface="+mj-lt"/>
              <a:buAutoNum type="alphaLcParenR"/>
            </a:pPr>
            <a:r>
              <a:rPr lang="ca-ES" sz="1200" dirty="0">
                <a:latin typeface="Arial" panose="020B0604020202020204" pitchFamily="34" charset="0"/>
                <a:cs typeface="Arial" panose="020B0604020202020204" pitchFamily="34" charset="0"/>
              </a:rPr>
              <a:t>La reposició al seu estat inicial de les obres que hagin estat enderrocades o que hagin estat modificades en els casos següents:</a:t>
            </a:r>
            <a:endParaRPr lang="en-GB" sz="1200" dirty="0">
              <a:latin typeface="Arial" panose="020B0604020202020204" pitchFamily="34" charset="0"/>
              <a:cs typeface="Arial" panose="020B0604020202020204" pitchFamily="34" charset="0"/>
            </a:endParaRPr>
          </a:p>
          <a:p>
            <a:pPr algn="just">
              <a:lnSpc>
                <a:spcPct val="150000"/>
              </a:lnSpc>
            </a:pPr>
            <a:r>
              <a:rPr lang="ca-ES" sz="1200" b="1" dirty="0">
                <a:latin typeface="Arial" panose="020B0604020202020204" pitchFamily="34" charset="0"/>
                <a:cs typeface="Arial" panose="020B0604020202020204" pitchFamily="34" charset="0"/>
              </a:rPr>
              <a:t>	1r</a:t>
            </a:r>
            <a:r>
              <a:rPr lang="ca-ES" sz="1200" dirty="0">
                <a:latin typeface="Arial" panose="020B0604020202020204" pitchFamily="34" charset="0"/>
                <a:cs typeface="Arial" panose="020B0604020202020204" pitchFamily="34" charset="0"/>
              </a:rPr>
              <a:t> Quan els immobles afectats estiguin protegits.</a:t>
            </a:r>
            <a:endParaRPr lang="en-GB" sz="1200" dirty="0">
              <a:latin typeface="Arial" panose="020B0604020202020204" pitchFamily="34" charset="0"/>
              <a:cs typeface="Arial" panose="020B0604020202020204" pitchFamily="34" charset="0"/>
            </a:endParaRPr>
          </a:p>
          <a:p>
            <a:pPr algn="just">
              <a:lnSpc>
                <a:spcPct val="150000"/>
              </a:lnSpc>
            </a:pPr>
            <a:r>
              <a:rPr lang="ca-ES" sz="1200" b="1" dirty="0">
                <a:latin typeface="Arial" panose="020B0604020202020204" pitchFamily="34" charset="0"/>
                <a:cs typeface="Arial" panose="020B0604020202020204" pitchFamily="34" charset="0"/>
              </a:rPr>
              <a:t>	2n </a:t>
            </a:r>
            <a:r>
              <a:rPr lang="ca-ES" sz="1200" dirty="0">
                <a:latin typeface="Arial" panose="020B0604020202020204" pitchFamily="34" charset="0"/>
                <a:cs typeface="Arial" panose="020B0604020202020204" pitchFamily="34" charset="0"/>
              </a:rPr>
              <a:t>Quan els immobles afectats hagin estat enderrocats parcialment, sempre que la part enderrocada no sigui 	estructuralment o funcionalment autònoma ni separable.</a:t>
            </a:r>
            <a:endParaRPr lang="en-GB" sz="1200" dirty="0">
              <a:latin typeface="Arial" panose="020B0604020202020204" pitchFamily="34" charset="0"/>
              <a:cs typeface="Arial" panose="020B0604020202020204" pitchFamily="34" charset="0"/>
            </a:endParaRPr>
          </a:p>
          <a:p>
            <a:pPr algn="just">
              <a:lnSpc>
                <a:spcPct val="150000"/>
              </a:lnSpc>
            </a:pPr>
            <a:r>
              <a:rPr lang="ca-ES" sz="1200" b="1" dirty="0">
                <a:latin typeface="Arial" panose="020B0604020202020204" pitchFamily="34" charset="0"/>
                <a:cs typeface="Arial" panose="020B0604020202020204" pitchFamily="34" charset="0"/>
              </a:rPr>
              <a:t>	3r </a:t>
            </a:r>
            <a:r>
              <a:rPr lang="ca-ES" sz="1200" dirty="0">
                <a:latin typeface="Arial" panose="020B0604020202020204" pitchFamily="34" charset="0"/>
                <a:cs typeface="Arial" panose="020B0604020202020204" pitchFamily="34" charset="0"/>
              </a:rPr>
              <a:t>Quan la reposició dels immobles afectats sigui necessària per al funcionament dels serveis públics o per garantir 	la seguretat de les persones i les coses.</a:t>
            </a:r>
            <a:endParaRPr lang="en-GB"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c) La reposició dels terrenys al seu estat inicial.</a:t>
            </a:r>
            <a:endParaRPr lang="en-GB"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d) El cessament dels usos il·legals.</a:t>
            </a:r>
            <a:endParaRPr lang="en-GB"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e) El desallotjament de les persones usuàries i la retirada de les coses mobles relatives als usos il·legals de l’immoble de què es tracti.</a:t>
            </a:r>
            <a:endParaRPr lang="en-GB"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f) L’execució de les obres necessàries per impedir els usos il·legals.</a:t>
            </a:r>
            <a:endParaRPr lang="en-GB"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g) El cessament dels subministraments dels serveis o la prohibició de la seva contractació.</a:t>
            </a:r>
          </a:p>
          <a:p>
            <a:pPr algn="just">
              <a:lnSpc>
                <a:spcPct val="150000"/>
              </a:lnSpc>
            </a:pPr>
            <a:r>
              <a:rPr lang="en-GB" sz="1200" dirty="0" err="1">
                <a:latin typeface="Arial" panose="020B0604020202020204" pitchFamily="34" charset="0"/>
                <a:cs typeface="Arial" panose="020B0604020202020204" pitchFamily="34" charset="0"/>
              </a:rPr>
              <a:t>h</a:t>
            </a:r>
            <a:r>
              <a:rPr lang="ca-ES" sz="1200" dirty="0">
                <a:latin typeface="Arial" panose="020B0604020202020204" pitchFamily="34" charset="0"/>
                <a:cs typeface="Arial" panose="020B0604020202020204" pitchFamily="34" charset="0"/>
              </a:rPr>
              <a:t>) La prohibició de la primera utilització i ocupació dels edificis i les construccions.</a:t>
            </a:r>
            <a:endParaRPr lang="en-GB" sz="1200" dirty="0">
              <a:latin typeface="Arial" panose="020B0604020202020204" pitchFamily="34" charset="0"/>
              <a:cs typeface="Arial" panose="020B0604020202020204" pitchFamily="34" charset="0"/>
            </a:endParaRPr>
          </a:p>
          <a:p>
            <a:pPr algn="just">
              <a:lnSpc>
                <a:spcPct val="150000"/>
              </a:lnSpc>
            </a:pPr>
            <a:endParaRPr lang="ca-ES" sz="1200" dirty="0">
              <a:latin typeface="Arial" panose="020B0604020202020204" pitchFamily="34" charset="0"/>
              <a:cs typeface="Arial" panose="020B0604020202020204" pitchFamily="34" charset="0"/>
            </a:endParaRPr>
          </a:p>
          <a:p>
            <a:pPr algn="just">
              <a:lnSpc>
                <a:spcPct val="150000"/>
              </a:lnSpc>
            </a:pPr>
            <a:r>
              <a:rPr lang="ca-ES" sz="1200" dirty="0">
                <a:latin typeface="Arial" panose="020B0604020202020204" pitchFamily="34" charset="0"/>
                <a:cs typeface="Arial" panose="020B0604020202020204" pitchFamily="34" charset="0"/>
              </a:rPr>
              <a:t>La resolució que posi fi al procediment pot instar la revisió de les operacions jurídiques privades que comportin la vulneració del règim urbanístic de divisió dels terrenys i dels edificis i determinar els danys i perjudicis causats.</a:t>
            </a:r>
            <a:endParaRPr lang="en-GB" sz="1300" dirty="0"/>
          </a:p>
        </p:txBody>
      </p:sp>
      <p:sp>
        <p:nvSpPr>
          <p:cNvPr id="2" name="Marcador de texto 1">
            <a:extLst>
              <a:ext uri="{FF2B5EF4-FFF2-40B4-BE49-F238E27FC236}">
                <a16:creationId xmlns="" xmlns:a16="http://schemas.microsoft.com/office/drawing/2014/main" id="{9E924AA1-37D8-4F32-911A-E8B46072B374}"/>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(VI)</a:t>
            </a:r>
          </a:p>
        </p:txBody>
      </p:sp>
    </p:spTree>
    <p:extLst>
      <p:ext uri="{BB962C8B-B14F-4D97-AF65-F5344CB8AC3E}">
        <p14:creationId xmlns:p14="http://schemas.microsoft.com/office/powerpoint/2010/main" val="962119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70497"/>
            <a:ext cx="8408503" cy="4339650"/>
          </a:xfrm>
          <a:prstGeom prst="rect">
            <a:avLst/>
          </a:prstGeom>
        </p:spPr>
        <p:txBody>
          <a:bodyPr wrap="square">
            <a:spAutoFit/>
          </a:bodyPr>
          <a:lstStyle/>
          <a:p>
            <a:pPr algn="just">
              <a:lnSpc>
                <a:spcPct val="150000"/>
              </a:lnSpc>
            </a:pPr>
            <a:r>
              <a:rPr lang="ca-ES" sz="1400" dirty="0">
                <a:latin typeface="Arial" panose="020B0604020202020204" pitchFamily="34" charset="0"/>
                <a:cs typeface="Arial" panose="020B0604020202020204" pitchFamily="34" charset="0"/>
              </a:rPr>
              <a:t> </a:t>
            </a:r>
            <a:r>
              <a:rPr lang="ca-ES" sz="1400" b="1" dirty="0">
                <a:latin typeface="Arial" panose="020B0604020202020204" pitchFamily="34" charset="0"/>
                <a:cs typeface="Arial" panose="020B0604020202020204" pitchFamily="34" charset="0"/>
              </a:rPr>
              <a:t>Les ordres de restauració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4&amp;slidetitle=Presentación de PowerPoint"/>
              </a:rPr>
              <a:t>121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ordres de restauració han de detallar amb claredat i precisió els actes que les persones obligades han d’executar o deixar de fer.</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Quan aquests actes comportin l’execució d’obres per part de la persona obligada, que requereixin un projecte tècnic per a la seva execució, la resolució que les ordeni pot adjuntar-lo a aquesta resolució quan la mateixa administració sigui competent per autoritzar-lo. </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Si no ho fa, la persona obligada ha de sol·licitar i obtenir el títol administratiu habilitant corresponent prèviament a l’execució dels actes ordenats. </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tot cas, l’elaboració del projecte tècnic d’obres és a càrrec de la persona obligada.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ordres de restauració, d’acord amb l’article </a:t>
            </a:r>
            <a:r>
              <a:rPr lang="ca-ES" sz="1400" dirty="0">
                <a:latin typeface="Arial" panose="020B0604020202020204" pitchFamily="34" charset="0"/>
                <a:cs typeface="Arial" panose="020B0604020202020204" pitchFamily="34" charset="0"/>
                <a:hlinkClick r:id="rId3" action="ppaction://hlinkpres?slideindex=75&amp;slidetitle=Presentación de PowerPoint"/>
              </a:rPr>
              <a:t>207 del TRLU</a:t>
            </a:r>
            <a:r>
              <a:rPr lang="ca-ES" sz="1400" dirty="0">
                <a:latin typeface="Arial" panose="020B0604020202020204" pitchFamily="34" charset="0"/>
                <a:cs typeface="Arial" panose="020B0604020202020204" pitchFamily="34" charset="0"/>
              </a:rPr>
              <a:t> prescriuen al cap de 6 anys. Excepte les de SNU i les d’infraccions en zona verda i sistema viari que no prescriuen mai. La iniciació del procediment d’execució forçosa, amb coneixement de la persona interessada, interromp el termini de prescripció de les ordres de restauració</a:t>
            </a:r>
            <a:endParaRPr lang="en-GB" sz="1600" b="1" dirty="0"/>
          </a:p>
        </p:txBody>
      </p:sp>
      <p:sp>
        <p:nvSpPr>
          <p:cNvPr id="2" name="Marcador de texto 1">
            <a:extLst>
              <a:ext uri="{FF2B5EF4-FFF2-40B4-BE49-F238E27FC236}">
                <a16:creationId xmlns="" xmlns:a16="http://schemas.microsoft.com/office/drawing/2014/main" id="{4608E284-B132-4863-ACA9-6CFD385A273B}"/>
              </a:ext>
            </a:extLst>
          </p:cNvPr>
          <p:cNvSpPr>
            <a:spLocks noGrp="1"/>
          </p:cNvSpPr>
          <p:nvPr>
            <p:ph type="body" sz="quarter" idx="12"/>
          </p:nvPr>
        </p:nvSpPr>
        <p:spPr>
          <a:xfrm>
            <a:off x="266700" y="149524"/>
            <a:ext cx="8593836" cy="452113"/>
          </a:xfrm>
        </p:spPr>
        <p:txBody>
          <a:bodyPr/>
          <a:lstStyle/>
          <a:p>
            <a:r>
              <a:rPr lang="ca-ES" dirty="0"/>
              <a:t>Disposicions particulars procediments de restauració  (VII)</a:t>
            </a:r>
          </a:p>
        </p:txBody>
      </p:sp>
    </p:spTree>
    <p:extLst>
      <p:ext uri="{BB962C8B-B14F-4D97-AF65-F5344CB8AC3E}">
        <p14:creationId xmlns:p14="http://schemas.microsoft.com/office/powerpoint/2010/main" val="962119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3570208"/>
          </a:xfrm>
          <a:prstGeom prst="rect">
            <a:avLst/>
          </a:prstGeom>
        </p:spPr>
        <p:txBody>
          <a:bodyPr wrap="square">
            <a:spAutoFit/>
          </a:bodyPr>
          <a:lstStyle/>
          <a:p>
            <a:pPr algn="just">
              <a:lnSpc>
                <a:spcPct val="150000"/>
              </a:lnSpc>
            </a:pPr>
            <a:r>
              <a:rPr lang="ca-ES" sz="1400" dirty="0">
                <a:latin typeface="Arial" panose="020B0604020202020204" pitchFamily="34" charset="0"/>
                <a:cs typeface="Arial" panose="020B0604020202020204" pitchFamily="34" charset="0"/>
              </a:rPr>
              <a:t> </a:t>
            </a:r>
            <a:r>
              <a:rPr lang="ca-ES" sz="1400" b="1" dirty="0">
                <a:latin typeface="Arial" panose="020B0604020202020204" pitchFamily="34" charset="0"/>
                <a:cs typeface="Arial" panose="020B0604020202020204" pitchFamily="34" charset="0"/>
              </a:rPr>
              <a:t>Persones obligades a les ordres de restauració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5&amp;slidetitle=Presentación de PowerPoint"/>
              </a:rPr>
              <a:t>122 D 64/2014</a:t>
            </a:r>
            <a:r>
              <a:rPr lang="ca-ES" sz="1400" dirty="0">
                <a:latin typeface="Arial" panose="020B0604020202020204" pitchFamily="34" charset="0"/>
                <a:cs typeface="Arial" panose="020B0604020202020204" pitchFamily="34" charset="0"/>
              </a:rPr>
              <a:t>)</a:t>
            </a:r>
          </a:p>
          <a:p>
            <a:pPr algn="just">
              <a:lnSpc>
                <a:spcPct val="150000"/>
              </a:lnSpc>
            </a:pP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Són persones obligades a complir les ordres de restauració les persones físiques o jurídiques </a:t>
            </a:r>
            <a:r>
              <a:rPr lang="ca-ES" sz="1400" u="sng" dirty="0">
                <a:latin typeface="Arial" panose="020B0604020202020204" pitchFamily="34" charset="0"/>
                <a:cs typeface="Arial" panose="020B0604020202020204" pitchFamily="34" charset="0"/>
              </a:rPr>
              <a:t>propietàries</a:t>
            </a:r>
            <a:r>
              <a:rPr lang="ca-ES" sz="1400" dirty="0">
                <a:latin typeface="Arial" panose="020B0604020202020204" pitchFamily="34" charset="0"/>
                <a:cs typeface="Arial" panose="020B0604020202020204" pitchFamily="34" charset="0"/>
              </a:rPr>
              <a:t> del sòl i les obres afectats, llevat que, d’acord amb la naturalesa pròpia de les mesures adoptades, el seu compliment correspongui a les persones usuàries no propietàries, les companyies subministradores de serveis o altres subjectes.</a:t>
            </a:r>
          </a:p>
          <a:p>
            <a:pPr marL="285750" indent="-285750" algn="just">
              <a:lnSpc>
                <a:spcPct val="150000"/>
              </a:lnSpc>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La transmissió de finques no modifica la situació: La nova persona propietària resta subrogada en l’obligació de la persona propietària anterior. L’ordre l’ha de complir qui sigui propietari en el moment d’executar-la.</a:t>
            </a:r>
            <a:endParaRPr lang="en-GB" sz="1400" dirty="0">
              <a:latin typeface="Arial" panose="020B0604020202020204" pitchFamily="34" charset="0"/>
              <a:cs typeface="Arial" panose="020B0604020202020204" pitchFamily="34" charset="0"/>
            </a:endParaRPr>
          </a:p>
          <a:p>
            <a:r>
              <a:rPr lang="ca-ES" sz="1600" b="1" dirty="0"/>
              <a:t> </a:t>
            </a:r>
            <a:endParaRPr lang="en-GB" sz="1600" b="1" dirty="0"/>
          </a:p>
        </p:txBody>
      </p:sp>
      <p:sp>
        <p:nvSpPr>
          <p:cNvPr id="2" name="Marcador de texto 1">
            <a:extLst>
              <a:ext uri="{FF2B5EF4-FFF2-40B4-BE49-F238E27FC236}">
                <a16:creationId xmlns="" xmlns:a16="http://schemas.microsoft.com/office/drawing/2014/main" id="{63C10780-0184-48B8-983A-63BAD5CDD144}"/>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(VIII)</a:t>
            </a:r>
          </a:p>
        </p:txBody>
      </p:sp>
    </p:spTree>
    <p:extLst>
      <p:ext uri="{BB962C8B-B14F-4D97-AF65-F5344CB8AC3E}">
        <p14:creationId xmlns:p14="http://schemas.microsoft.com/office/powerpoint/2010/main" val="962119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4616648"/>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Programa de restauració voluntària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6&amp;slidetitle=Presentación de PowerPoint"/>
              </a:rPr>
              <a:t>123 i 124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es-ES" sz="1400" dirty="0" err="1">
                <a:latin typeface="Arial" panose="020B0604020202020204" pitchFamily="34" charset="0"/>
                <a:cs typeface="Arial" panose="020B0604020202020204" pitchFamily="34" charset="0"/>
              </a:rPr>
              <a:t>Mentre</a:t>
            </a:r>
            <a:r>
              <a:rPr lang="es-ES" sz="1400" dirty="0">
                <a:latin typeface="Arial" panose="020B0604020202020204" pitchFamily="34" charset="0"/>
                <a:cs typeface="Arial" panose="020B0604020202020204" pitchFamily="34" charset="0"/>
              </a:rPr>
              <a:t> no s’hagi ordenat l’execució forçosa (en qualsevol moment anterior), les persones obligades poden elaborar un programa de restauració voluntària de la realitat física alterada i instar-ne l’aprovació per l’òrgan </a:t>
            </a:r>
            <a:r>
              <a:rPr lang="es-ES" sz="1400" dirty="0" err="1">
                <a:latin typeface="Arial" panose="020B0604020202020204" pitchFamily="34" charset="0"/>
                <a:cs typeface="Arial" panose="020B0604020202020204" pitchFamily="34" charset="0"/>
              </a:rPr>
              <a:t>competent</a:t>
            </a:r>
            <a:r>
              <a:rPr lang="es-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es-ES" sz="1400" dirty="0" err="1">
                <a:latin typeface="Arial" panose="020B0604020202020204" pitchFamily="34" charset="0"/>
                <a:cs typeface="Arial" panose="020B0604020202020204" pitchFamily="34" charset="0"/>
              </a:rPr>
              <a:t>Novetat</a:t>
            </a:r>
            <a:r>
              <a:rPr lang="es-ES" sz="1400" dirty="0">
                <a:latin typeface="Arial" panose="020B0604020202020204" pitchFamily="34" charset="0"/>
                <a:cs typeface="Arial" panose="020B0604020202020204" pitchFamily="34" charset="0"/>
              </a:rPr>
              <a:t> del Reglament que permet conjuminar els interessos particulars afectats i l’interès públic a mantenir la disciplina urbanística, i serveix per aplicar els beneficis de la restauració voluntària en matèria sancionadora.</a:t>
            </a:r>
            <a:endParaRPr lang="en-GB" sz="1400" b="1"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El Programa ha de fixar justificadament el termini necessari i suficient per executar-lo.</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Si la restauració requereix un projecte tècnic d’obres per a la seva execució, la persona interessada ha de sol·licitar, simultàniament a la presentació del programa de restauració, el títol.</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Quan el programa de restauració s’hagi de presentar davant la Generalitat, s’ha d’acreditar la petició del títol. </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S’ha d’autoritzar en un termini de dos mesos i es pot requerir </a:t>
            </a:r>
            <a:r>
              <a:rPr lang="es-ES_tradnl" sz="1400" dirty="0">
                <a:latin typeface="Arial" panose="020B0604020202020204" pitchFamily="34" charset="0"/>
                <a:cs typeface="Arial" panose="020B0604020202020204" pitchFamily="34" charset="0"/>
              </a:rPr>
              <a:t>la </a:t>
            </a:r>
            <a:r>
              <a:rPr lang="es-ES_tradnl" sz="1400" dirty="0" err="1">
                <a:latin typeface="Arial" panose="020B0604020202020204" pitchFamily="34" charset="0"/>
                <a:cs typeface="Arial" panose="020B0604020202020204" pitchFamily="34" charset="0"/>
              </a:rPr>
              <a:t>garantia</a:t>
            </a:r>
            <a:r>
              <a:rPr lang="es-ES_tradnl" sz="1400" dirty="0">
                <a:latin typeface="Arial" panose="020B0604020202020204" pitchFamily="34" charset="0"/>
                <a:cs typeface="Arial" panose="020B0604020202020204" pitchFamily="34" charset="0"/>
              </a:rPr>
              <a:t> de </a:t>
            </a:r>
            <a:r>
              <a:rPr lang="es-ES_tradnl" sz="1400" dirty="0" err="1">
                <a:latin typeface="Arial" panose="020B0604020202020204" pitchFamily="34" charset="0"/>
                <a:cs typeface="Arial" panose="020B0604020202020204" pitchFamily="34" charset="0"/>
              </a:rPr>
              <a:t>l’execució</a:t>
            </a:r>
            <a:r>
              <a:rPr lang="es-ES_tradnl"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rPr>
              <a:t>per un import que pot assolir fins al 100% del pressupost d’execució. </a:t>
            </a:r>
            <a:endParaRPr lang="en-GB" sz="1400" b="1" dirty="0">
              <a:latin typeface="Arial" panose="020B0604020202020204" pitchFamily="34" charset="0"/>
              <a:cs typeface="Arial" panose="020B0604020202020204" pitchFamily="34" charset="0"/>
            </a:endParaRPr>
          </a:p>
        </p:txBody>
      </p:sp>
      <p:sp>
        <p:nvSpPr>
          <p:cNvPr id="2" name="Marcador de texto 1">
            <a:extLst>
              <a:ext uri="{FF2B5EF4-FFF2-40B4-BE49-F238E27FC236}">
                <a16:creationId xmlns="" xmlns:a16="http://schemas.microsoft.com/office/drawing/2014/main" id="{8077EC43-D141-43F3-9762-E6E33E6A6ACE}"/>
              </a:ext>
            </a:extLst>
          </p:cNvPr>
          <p:cNvSpPr>
            <a:spLocks noGrp="1"/>
          </p:cNvSpPr>
          <p:nvPr>
            <p:ph type="body" sz="quarter" idx="12"/>
          </p:nvPr>
        </p:nvSpPr>
        <p:spPr>
          <a:xfrm>
            <a:off x="266700" y="149524"/>
            <a:ext cx="8685276" cy="452113"/>
          </a:xfrm>
        </p:spPr>
        <p:txBody>
          <a:bodyPr/>
          <a:lstStyle/>
          <a:p>
            <a:r>
              <a:rPr lang="ca-ES" dirty="0"/>
              <a:t>Disposicions particulars procediments de restauració  (IX)</a:t>
            </a:r>
          </a:p>
        </p:txBody>
      </p:sp>
    </p:spTree>
    <p:extLst>
      <p:ext uri="{BB962C8B-B14F-4D97-AF65-F5344CB8AC3E}">
        <p14:creationId xmlns:p14="http://schemas.microsoft.com/office/powerpoint/2010/main" val="962119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186035"/>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Executivitat i execució voluntària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28&amp;slidetitle=Presentación de PowerPoint"/>
              </a:rPr>
              <a:t>125 D 64/2014</a:t>
            </a:r>
            <a:r>
              <a:rPr lang="ca-E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ordres de restauració i les mesures provisionals adoptades en els procediments corresponents són executives des que es dicten. Les persones obligades han de disposar d’un termini per executar-les voluntàriament.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Dintre del mes següent al finiment del termini d’execució voluntària establert en una ordre de restauració sense que s’hagi executat íntegrament, l’òrgan competent ha de decidir si, ateses les circumstàncies concurrents, estableix un nou termini per a l’execució voluntària o escau la seva execució forçosa.</a:t>
            </a:r>
          </a:p>
          <a:p>
            <a:pPr algn="just">
              <a:lnSpc>
                <a:spcPct val="150000"/>
              </a:lnSpc>
              <a:buFontTx/>
              <a:buChar char="-"/>
            </a:pPr>
            <a:endParaRPr lang="en-GB" sz="1400" dirty="0">
              <a:latin typeface="Arial" panose="020B0604020202020204" pitchFamily="34" charset="0"/>
              <a:cs typeface="Arial" panose="020B0604020202020204" pitchFamily="34" charset="0"/>
            </a:endParaRPr>
          </a:p>
          <a:p>
            <a:pPr algn="just">
              <a:lnSpc>
                <a:spcPct val="150000"/>
              </a:lnSpc>
            </a:pPr>
            <a:r>
              <a:rPr lang="ca-ES" sz="1400" b="1" dirty="0">
                <a:latin typeface="Arial" panose="020B0604020202020204" pitchFamily="34" charset="0"/>
                <a:cs typeface="Arial" panose="020B0604020202020204" pitchFamily="34" charset="0"/>
              </a:rPr>
              <a:t>Execució forçosa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3" action="ppaction://hlinkpres?slideindex=29&amp;slidetitle=Presentación de PowerPoint"/>
              </a:rPr>
              <a:t>126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Per l’execució forçosa cal que hagi transcorregut el termini d’execució voluntària i que s’hagi advertit de la possibilitat d’execució forçosa per execució subsidiària o multa coercitiva.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el cas d’ordres de restauració respecte de les quals hagi transcorregut la meitat del termini de prescripció, la seva execució forçosa s’ha d’efectuar pel mitjà d’execució subsidiària.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Cal respectar el principi de proporcionalitat.</a:t>
            </a:r>
          </a:p>
          <a:p>
            <a:endParaRPr lang="ca-ES" sz="1600" dirty="0"/>
          </a:p>
        </p:txBody>
      </p:sp>
      <p:sp>
        <p:nvSpPr>
          <p:cNvPr id="2" name="Marcador de texto 1">
            <a:extLst>
              <a:ext uri="{FF2B5EF4-FFF2-40B4-BE49-F238E27FC236}">
                <a16:creationId xmlns="" xmlns:a16="http://schemas.microsoft.com/office/drawing/2014/main" id="{FEB3D44B-A88C-4CE9-9975-60A83F1F82DB}"/>
              </a:ext>
            </a:extLst>
          </p:cNvPr>
          <p:cNvSpPr>
            <a:spLocks noGrp="1"/>
          </p:cNvSpPr>
          <p:nvPr>
            <p:ph type="body" sz="quarter" idx="12"/>
          </p:nvPr>
        </p:nvSpPr>
        <p:spPr>
          <a:xfrm>
            <a:off x="266700" y="149524"/>
            <a:ext cx="8292084" cy="452113"/>
          </a:xfrm>
        </p:spPr>
        <p:txBody>
          <a:bodyPr/>
          <a:lstStyle/>
          <a:p>
            <a:r>
              <a:rPr lang="ca-ES" dirty="0"/>
              <a:t>Disposicions particulars procediments de restauració  (X)</a:t>
            </a:r>
          </a:p>
        </p:txBody>
      </p:sp>
    </p:spTree>
    <p:extLst>
      <p:ext uri="{BB962C8B-B14F-4D97-AF65-F5344CB8AC3E}">
        <p14:creationId xmlns:p14="http://schemas.microsoft.com/office/powerpoint/2010/main" val="962119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4462760"/>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Execució subsidiària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30&amp;slidetitle=Presentación de PowerPoint"/>
              </a:rPr>
              <a:t>127 D 64/2014</a:t>
            </a:r>
            <a:r>
              <a:rPr lang="ca-ES" sz="1400" dirty="0">
                <a:latin typeface="Arial" panose="020B0604020202020204" pitchFamily="34" charset="0"/>
                <a:cs typeface="Arial" panose="020B0604020202020204" pitchFamily="34" charset="0"/>
              </a:rPr>
              <a:t>)</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L’execució subsidiària és a càrrec de la persona obligada.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És possible la liquidació prèvia de l’import de les despeses i danys i perjudicis. </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Quan la persona obligada no satisfaci voluntàriament les quantitats líquides a què està obligada, s’han d’exigir per mitjà del constrenyiment sobre el patrimoni.</a:t>
            </a:r>
            <a:endParaRPr lang="en-GB"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el cas que l’execució subsidiària comporti haver de retirar béns mobles de la finca afectada, l’òrgan competent en pot disposar lliurement, fins i tot per lliurar-los a un abocador autoritzat. </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Quan sigui necessari elaborar un projecte tècnic d’obres per executar subsidiàriament una ordre de restauració dictada pel departament competent en matèria d’urbanisme, l’òrgan competent per ordenar-ne l’execució forçosa ha d’elaborar-lo i aprovar-lo a càrrec de la persona obligada, sense que sigui exigible sol·licitar llicència urbanística.</a:t>
            </a:r>
            <a:r>
              <a:rPr lang="en-GB"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a:p>
            <a:endParaRPr lang="ca-ES" sz="1600" dirty="0"/>
          </a:p>
          <a:p>
            <a:endParaRPr lang="ca-ES" sz="1600" dirty="0"/>
          </a:p>
        </p:txBody>
      </p:sp>
      <p:sp>
        <p:nvSpPr>
          <p:cNvPr id="2" name="Marcador de texto 1">
            <a:extLst>
              <a:ext uri="{FF2B5EF4-FFF2-40B4-BE49-F238E27FC236}">
                <a16:creationId xmlns="" xmlns:a16="http://schemas.microsoft.com/office/drawing/2014/main" id="{2246F05E-311E-49AC-915D-82E719DBE418}"/>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(XI)</a:t>
            </a:r>
          </a:p>
        </p:txBody>
      </p:sp>
    </p:spTree>
    <p:extLst>
      <p:ext uri="{BB962C8B-B14F-4D97-AF65-F5344CB8AC3E}">
        <p14:creationId xmlns:p14="http://schemas.microsoft.com/office/powerpoint/2010/main" val="962119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4462760"/>
          </a:xfrm>
          <a:prstGeom prst="rect">
            <a:avLst/>
          </a:prstGeom>
        </p:spPr>
        <p:txBody>
          <a:bodyPr wrap="square">
            <a:spAutoFit/>
          </a:bodyPr>
          <a:lstStyle/>
          <a:p>
            <a:pPr algn="just">
              <a:lnSpc>
                <a:spcPct val="150000"/>
              </a:lnSpc>
            </a:pPr>
            <a:r>
              <a:rPr lang="es-ES_tradnl" sz="1400" b="1" dirty="0">
                <a:latin typeface="Arial" panose="020B0604020202020204" pitchFamily="34" charset="0"/>
                <a:cs typeface="Arial" panose="020B0604020202020204" pitchFamily="34" charset="0"/>
              </a:rPr>
              <a:t>Multa coercitiva </a:t>
            </a:r>
            <a:r>
              <a:rPr lang="es-ES_tradnl" sz="1400" dirty="0">
                <a:latin typeface="Arial" panose="020B0604020202020204" pitchFamily="34" charset="0"/>
                <a:cs typeface="Arial" panose="020B0604020202020204" pitchFamily="34" charset="0"/>
              </a:rPr>
              <a:t>(</a:t>
            </a:r>
            <a:r>
              <a:rPr lang="es-ES_tradnl" sz="1400" dirty="0">
                <a:latin typeface="Arial" panose="020B0604020202020204" pitchFamily="34" charset="0"/>
                <a:cs typeface="Arial" panose="020B0604020202020204" pitchFamily="34" charset="0"/>
                <a:hlinkClick r:id="rId2" action="ppaction://hlinkpres?slideindex=31&amp;slidetitle=Presentación de PowerPoint"/>
              </a:rPr>
              <a:t>128 D 64/2014</a:t>
            </a:r>
            <a:r>
              <a:rPr lang="es-ES_tradnl" sz="1400" dirty="0">
                <a:latin typeface="Arial" panose="020B0604020202020204" pitchFamily="34" charset="0"/>
                <a:cs typeface="Arial" panose="020B0604020202020204" pitchFamily="34" charset="0"/>
              </a:rPr>
              <a:t>)</a:t>
            </a:r>
          </a:p>
          <a:p>
            <a:pPr algn="just">
              <a:lnSpc>
                <a:spcPct val="150000"/>
              </a:lnSpc>
            </a:pPr>
            <a:r>
              <a:rPr lang="ca-ES" sz="1400" dirty="0">
                <a:latin typeface="Arial" panose="020B0604020202020204" pitchFamily="34" charset="0"/>
                <a:cs typeface="Arial" panose="020B0604020202020204" pitchFamily="34" charset="0"/>
              </a:rPr>
              <a:t>Les multes coercitives es poden imposar per una quantia de 300 a 3.000 euros, per lapses de temps que siguin suficients per complir el que ha estat ordenat. </a:t>
            </a:r>
          </a:p>
          <a:p>
            <a:pPr algn="just">
              <a:lnSpc>
                <a:spcPct val="150000"/>
              </a:lnSpc>
            </a:pPr>
            <a:endParaRPr lang="ca-ES"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Aquestes multes no tenen naturalesa sancionadora i són compatibles amb les multes que es puguin imposar en un procediment sancionador.</a:t>
            </a:r>
          </a:p>
          <a:p>
            <a:pPr algn="just">
              <a:lnSpc>
                <a:spcPct val="150000"/>
              </a:lnSpc>
            </a:pPr>
            <a:endParaRPr lang="en-GB" sz="1400" dirty="0">
              <a:latin typeface="Arial" panose="020B0604020202020204" pitchFamily="34" charset="0"/>
              <a:cs typeface="Arial" panose="020B0604020202020204" pitchFamily="34" charset="0"/>
            </a:endParaRPr>
          </a:p>
          <a:p>
            <a:pPr algn="just">
              <a:lnSpc>
                <a:spcPct val="150000"/>
              </a:lnSpc>
            </a:pPr>
            <a:r>
              <a:rPr lang="ca-ES" sz="1400" b="1" dirty="0">
                <a:latin typeface="Arial" panose="020B0604020202020204" pitchFamily="34" charset="0"/>
                <a:cs typeface="Arial" panose="020B0604020202020204" pitchFamily="34" charset="0"/>
              </a:rPr>
              <a:t>Constrenyiment sobre el patrimoni </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3" action="ppaction://hlinkpres?slideindex=32&amp;slidetitle=Presentación de PowerPoint"/>
              </a:rPr>
              <a:t>129 D 64/2014</a:t>
            </a:r>
            <a:r>
              <a:rPr lang="ca-ES" sz="1400" dirty="0">
                <a:latin typeface="Arial" panose="020B0604020202020204" pitchFamily="34" charset="0"/>
                <a:cs typeface="Arial" panose="020B0604020202020204" pitchFamily="34" charset="0"/>
              </a:rPr>
              <a:t>)</a:t>
            </a:r>
            <a:endParaRPr lang="en-GB" sz="1400" b="1"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Si s’han de satisfer quantitats líquides per la imposició de multes coercitives i per les despeses derivades de l’execució subsidiària d’una ordre de restauració o una mesura provisional, s’ha de seguir el procediment que estableixen les normes reguladores del procediment recaptatori en la via executiva per a la seva execució forçosa.</a:t>
            </a:r>
            <a:endParaRPr lang="en-GB" sz="1400" dirty="0">
              <a:latin typeface="Arial" panose="020B0604020202020204" pitchFamily="34" charset="0"/>
              <a:cs typeface="Arial" panose="020B0604020202020204" pitchFamily="34" charset="0"/>
            </a:endParaRPr>
          </a:p>
          <a:p>
            <a:endParaRPr lang="ca-ES" sz="1600" dirty="0"/>
          </a:p>
          <a:p>
            <a:endParaRPr lang="ca-ES" sz="1600" dirty="0"/>
          </a:p>
        </p:txBody>
      </p:sp>
      <p:sp>
        <p:nvSpPr>
          <p:cNvPr id="2" name="Marcador de texto 1">
            <a:extLst>
              <a:ext uri="{FF2B5EF4-FFF2-40B4-BE49-F238E27FC236}">
                <a16:creationId xmlns="" xmlns:a16="http://schemas.microsoft.com/office/drawing/2014/main" id="{A91F8B5E-EDD1-4F59-B0DF-AEE69B26BC11}"/>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(XII)</a:t>
            </a:r>
          </a:p>
        </p:txBody>
      </p:sp>
    </p:spTree>
    <p:extLst>
      <p:ext uri="{BB962C8B-B14F-4D97-AF65-F5344CB8AC3E}">
        <p14:creationId xmlns:p14="http://schemas.microsoft.com/office/powerpoint/2010/main" val="962119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223033"/>
          </a:xfrm>
          <a:prstGeom prst="rect">
            <a:avLst/>
          </a:prstGeom>
        </p:spPr>
        <p:txBody>
          <a:bodyPr wrap="square">
            <a:spAutoFit/>
          </a:bodyPr>
          <a:lstStyle/>
          <a:p>
            <a:pPr algn="just">
              <a:lnSpc>
                <a:spcPct val="150000"/>
              </a:lnSpc>
              <a:spcAft>
                <a:spcPts val="0"/>
              </a:spcAft>
            </a:pPr>
            <a:r>
              <a:rPr lang="ca-ES" sz="1400" dirty="0">
                <a:latin typeface="Arial" panose="020B0604020202020204" pitchFamily="34" charset="0"/>
                <a:ea typeface="Times New Roman" panose="02020603050405020304" pitchFamily="18" charset="0"/>
                <a:cs typeface="Arial" panose="020B0604020202020204" pitchFamily="34" charset="0"/>
              </a:rPr>
              <a:t>El </a:t>
            </a:r>
            <a:r>
              <a:rPr lang="ca-ES" sz="1400" dirty="0">
                <a:latin typeface="Arial" panose="020B0604020202020204" pitchFamily="34" charset="0"/>
                <a:ea typeface="Times New Roman" panose="02020603050405020304" pitchFamily="18" charset="0"/>
                <a:cs typeface="Arial" panose="020B0604020202020204" pitchFamily="34" charset="0"/>
                <a:hlinkClick r:id="rId2" action="ppaction://hlinkpres?slideindex=1&amp;slidetitle=Presentación de PowerPoint"/>
              </a:rPr>
              <a:t>D64/2014</a:t>
            </a:r>
            <a:r>
              <a:rPr lang="ca-ES" sz="1400" dirty="0">
                <a:latin typeface="Arial" panose="020B0604020202020204" pitchFamily="34" charset="0"/>
                <a:ea typeface="Times New Roman" panose="02020603050405020304" pitchFamily="18" charset="0"/>
                <a:cs typeface="Arial" panose="020B0604020202020204" pitchFamily="34" charset="0"/>
              </a:rPr>
              <a:t> sistematitza tota la protecció de la legalitat urbanística i desenvolupa el </a:t>
            </a:r>
            <a:r>
              <a:rPr lang="ca-ES" sz="1400" dirty="0">
                <a:latin typeface="Arial" panose="020B0604020202020204" pitchFamily="34" charset="0"/>
                <a:ea typeface="Times New Roman" panose="02020603050405020304" pitchFamily="18" charset="0"/>
                <a:cs typeface="Arial" panose="020B0604020202020204" pitchFamily="34" charset="0"/>
                <a:hlinkClick r:id="rId3" action="ppaction://hlinkpres?slideindex=67&amp;slidetitle=Presentación de PowerPoint"/>
              </a:rPr>
              <a:t>Títol VII del TRLU</a:t>
            </a:r>
            <a:r>
              <a:rPr lang="ca-ES" sz="1400" dirty="0">
                <a:latin typeface="Arial" panose="020B0604020202020204" pitchFamily="34" charset="0"/>
                <a:ea typeface="Times New Roman" panose="02020603050405020304" pitchFamily="18" charset="0"/>
                <a:cs typeface="Arial" panose="020B0604020202020204" pitchFamily="34" charset="0"/>
              </a:rPr>
              <a:t>. </a:t>
            </a:r>
          </a:p>
          <a:p>
            <a:pPr algn="just">
              <a:lnSpc>
                <a:spcPct val="150000"/>
              </a:lnSpc>
              <a:spcAft>
                <a:spcPts val="0"/>
              </a:spcAft>
            </a:pPr>
            <a:endParaRPr lang="ca-ES" sz="14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ca-ES" sz="1400" dirty="0">
                <a:latin typeface="Arial" panose="020B0604020202020204" pitchFamily="34" charset="0"/>
                <a:cs typeface="Arial" panose="020B0604020202020204" pitchFamily="34" charset="0"/>
                <a:hlinkClick r:id="rId3" action="ppaction://hlinkpres?slideindex=67&amp;slidetitle=Presentación de PowerPoint"/>
              </a:rPr>
              <a:t>Art. 199 TRLU</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ea typeface="Times New Roman" panose="02020603050405020304" pitchFamily="18" charset="0"/>
                <a:cs typeface="Arial" panose="020B0604020202020204" pitchFamily="34" charset="0"/>
              </a:rPr>
              <a:t>les accions i omossions que presumptament comportin vulneració de l’OJ urbanístic han de donar lloc a les actuacions necessàries per a aclarir els fets (inspecció) i seguidament o directament a la incoació d’un o més expedients de protecció de la legalitat urbanística.</a:t>
            </a:r>
          </a:p>
          <a:p>
            <a:pPr algn="just">
              <a:lnSpc>
                <a:spcPct val="150000"/>
              </a:lnSpc>
              <a:spcAft>
                <a:spcPts val="0"/>
              </a:spcAft>
            </a:pPr>
            <a:endParaRPr lang="ca-ES" sz="14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ca-ES" sz="1400" dirty="0">
                <a:latin typeface="Arial" panose="020B0604020202020204" pitchFamily="34" charset="0"/>
                <a:ea typeface="Times New Roman" panose="02020603050405020304" pitchFamily="18" charset="0"/>
                <a:cs typeface="Arial" panose="020B0604020202020204" pitchFamily="34" charset="0"/>
              </a:rPr>
              <a:t>Els procediments de protecció de la legalitat urbanística tenen per objecte conjuntament o separadament l’adopció de les següents mesures:</a:t>
            </a:r>
          </a:p>
          <a:p>
            <a:pPr algn="just">
              <a:lnSpc>
                <a:spcPct val="150000"/>
              </a:lnSpc>
              <a:spcAft>
                <a:spcPts val="0"/>
              </a:spcAft>
            </a:pPr>
            <a:endParaRPr lang="ca-ES" sz="140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50000"/>
              </a:lnSpc>
              <a:spcAft>
                <a:spcPts val="0"/>
              </a:spcAft>
              <a:buFont typeface="Arial" panose="020B0604020202020204" pitchFamily="34" charset="0"/>
              <a:buChar char="•"/>
            </a:pPr>
            <a:r>
              <a:rPr lang="ca-ES" sz="1400" dirty="0">
                <a:latin typeface="Arial" panose="020B0604020202020204" pitchFamily="34" charset="0"/>
                <a:ea typeface="Times New Roman" panose="02020603050405020304" pitchFamily="18" charset="0"/>
                <a:cs typeface="Arial" panose="020B0604020202020204" pitchFamily="34" charset="0"/>
              </a:rPr>
              <a:t>La restauració de la realitat alterada</a:t>
            </a:r>
          </a:p>
          <a:p>
            <a:pPr marL="285750" indent="-285750" algn="just">
              <a:lnSpc>
                <a:spcPct val="150000"/>
              </a:lnSpc>
              <a:spcAft>
                <a:spcPts val="0"/>
              </a:spcAft>
              <a:buFont typeface="Arial" panose="020B0604020202020204" pitchFamily="34" charset="0"/>
              <a:buChar char="•"/>
            </a:pPr>
            <a:r>
              <a:rPr lang="ca-ES" sz="1400" dirty="0">
                <a:latin typeface="Arial" panose="020B0604020202020204" pitchFamily="34" charset="0"/>
                <a:ea typeface="Times New Roman" panose="02020603050405020304" pitchFamily="18" charset="0"/>
                <a:cs typeface="Arial" panose="020B0604020202020204" pitchFamily="34" charset="0"/>
              </a:rPr>
              <a:t>La imposició de sancions</a:t>
            </a:r>
          </a:p>
          <a:p>
            <a:pPr marL="285750" indent="-285750" algn="just">
              <a:lnSpc>
                <a:spcPct val="150000"/>
              </a:lnSpc>
              <a:spcAft>
                <a:spcPts val="0"/>
              </a:spcAft>
              <a:buFont typeface="Arial" panose="020B0604020202020204" pitchFamily="34" charset="0"/>
              <a:buChar char="•"/>
            </a:pPr>
            <a:r>
              <a:rPr lang="ca-ES" sz="1400" dirty="0">
                <a:latin typeface="Arial" panose="020B0604020202020204" pitchFamily="34" charset="0"/>
                <a:ea typeface="Times New Roman" panose="02020603050405020304" pitchFamily="18" charset="0"/>
                <a:cs typeface="Arial" panose="020B0604020202020204" pitchFamily="34" charset="0"/>
              </a:rPr>
              <a:t>La determinació de danys i perjudicis</a:t>
            </a:r>
          </a:p>
          <a:p>
            <a:pPr algn="just">
              <a:lnSpc>
                <a:spcPct val="150000"/>
              </a:lnSpc>
              <a:spcAft>
                <a:spcPts val="0"/>
              </a:spcAft>
            </a:pPr>
            <a:endParaRPr lang="ca-ES" sz="14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ca-ES" sz="1400" dirty="0">
                <a:latin typeface="Arial" panose="020B0604020202020204" pitchFamily="34" charset="0"/>
                <a:ea typeface="Times New Roman" panose="02020603050405020304" pitchFamily="18" charset="0"/>
                <a:cs typeface="Arial" panose="020B0604020202020204" pitchFamily="34" charset="0"/>
              </a:rPr>
              <a:t>Tots els procediments per imposar les mesures anteriors tenen peculiaritats en l’àmbit urbanístic a banda de les que deriven de la Llei de Procediment Administratiu, però tots ells s’han d’ajustar principis propis del Dret sancionador. </a:t>
            </a:r>
            <a:endParaRPr lang="es-ES"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8" name="vincle - art. 199 TRLU">
            <a:extLst>
              <a:ext uri="{FF2B5EF4-FFF2-40B4-BE49-F238E27FC236}">
                <a16:creationId xmlns="" xmlns:a16="http://schemas.microsoft.com/office/drawing/2014/main" id="{336AF71C-C64F-464A-A131-A7E341D56E7E}"/>
              </a:ext>
            </a:extLst>
          </p:cNvPr>
          <p:cNvSpPr/>
          <p:nvPr/>
        </p:nvSpPr>
        <p:spPr>
          <a:xfrm>
            <a:off x="468313" y="1432193"/>
            <a:ext cx="1184217" cy="18728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Marcador de texto 1">
            <a:extLst>
              <a:ext uri="{FF2B5EF4-FFF2-40B4-BE49-F238E27FC236}">
                <a16:creationId xmlns="" xmlns:a16="http://schemas.microsoft.com/office/drawing/2014/main" id="{89CFA387-C6BF-446C-A7CC-02A0A1964B26}"/>
              </a:ext>
            </a:extLst>
          </p:cNvPr>
          <p:cNvSpPr>
            <a:spLocks noGrp="1"/>
          </p:cNvSpPr>
          <p:nvPr>
            <p:ph type="body" sz="quarter" idx="12"/>
          </p:nvPr>
        </p:nvSpPr>
        <p:spPr/>
        <p:txBody>
          <a:bodyPr/>
          <a:lstStyle/>
          <a:p>
            <a:r>
              <a:rPr lang="ca-ES" dirty="0"/>
              <a:t>Introducció (I)</a:t>
            </a:r>
          </a:p>
        </p:txBody>
      </p:sp>
    </p:spTree>
    <p:extLst>
      <p:ext uri="{BB962C8B-B14F-4D97-AF65-F5344CB8AC3E}">
        <p14:creationId xmlns:p14="http://schemas.microsoft.com/office/powerpoint/2010/main" val="2428827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3354765"/>
          </a:xfrm>
          <a:prstGeom prst="rect">
            <a:avLst/>
          </a:prstGeom>
        </p:spPr>
        <p:txBody>
          <a:bodyPr wrap="square">
            <a:spAutoFit/>
          </a:bodyPr>
          <a:lstStyle/>
          <a:p>
            <a:pPr algn="ctr">
              <a:lnSpc>
                <a:spcPct val="150000"/>
              </a:lnSpc>
            </a:pPr>
            <a:endParaRPr lang="es-ES" sz="4000" b="1" dirty="0">
              <a:latin typeface="Arial" panose="020B0604020202020204" pitchFamily="34" charset="0"/>
              <a:cs typeface="Arial" panose="020B0604020202020204" pitchFamily="34" charset="0"/>
            </a:endParaRPr>
          </a:p>
          <a:p>
            <a:pPr algn="ctr">
              <a:lnSpc>
                <a:spcPct val="150000"/>
              </a:lnSpc>
            </a:pPr>
            <a:endParaRPr lang="es-ES" sz="4000" b="1" dirty="0">
              <a:latin typeface="Arial" panose="020B0604020202020204" pitchFamily="34" charset="0"/>
              <a:cs typeface="Arial" panose="020B0604020202020204" pitchFamily="34" charset="0"/>
            </a:endParaRPr>
          </a:p>
          <a:p>
            <a:pPr algn="ctr">
              <a:lnSpc>
                <a:spcPct val="150000"/>
              </a:lnSpc>
            </a:pPr>
            <a:r>
              <a:rPr lang="es-ES" sz="4000" b="1" dirty="0">
                <a:latin typeface="Arial" panose="020B0604020202020204" pitchFamily="34" charset="0"/>
                <a:cs typeface="Arial" panose="020B0604020202020204" pitchFamily="34" charset="0"/>
              </a:rPr>
              <a:t>MOLTES </a:t>
            </a:r>
            <a:r>
              <a:rPr lang="ca-ES" sz="4000" b="1" dirty="0">
                <a:latin typeface="Arial" panose="020B0604020202020204" pitchFamily="34" charset="0"/>
                <a:cs typeface="Arial" panose="020B0604020202020204" pitchFamily="34" charset="0"/>
              </a:rPr>
              <a:t>GRÀCIES</a:t>
            </a:r>
            <a:endParaRPr lang="en-GB" sz="4000" dirty="0">
              <a:latin typeface="Arial" panose="020B0604020202020204" pitchFamily="34" charset="0"/>
              <a:cs typeface="Arial" panose="020B0604020202020204" pitchFamily="34" charset="0"/>
            </a:endParaRPr>
          </a:p>
          <a:p>
            <a:endParaRPr lang="ca-ES" sz="1600" dirty="0"/>
          </a:p>
          <a:p>
            <a:endParaRPr lang="ca-ES" sz="1600" dirty="0"/>
          </a:p>
        </p:txBody>
      </p:sp>
      <p:sp>
        <p:nvSpPr>
          <p:cNvPr id="12" name="Rectangle 18">
            <a:extLst>
              <a:ext uri="{FF2B5EF4-FFF2-40B4-BE49-F238E27FC236}">
                <a16:creationId xmlns="" xmlns:a16="http://schemas.microsoft.com/office/drawing/2014/main" id="{8B8FE0F9-8BD3-4D16-9B15-2E967EB0713B}"/>
              </a:ext>
            </a:extLst>
          </p:cNvPr>
          <p:cNvSpPr>
            <a:spLocks noChangeArrowheads="1"/>
          </p:cNvSpPr>
          <p:nvPr/>
        </p:nvSpPr>
        <p:spPr bwMode="auto">
          <a:xfrm>
            <a:off x="4479635" y="3325813"/>
            <a:ext cx="18473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spcBef>
                <a:spcPct val="20000"/>
              </a:spcBef>
              <a:defRPr sz="1000">
                <a:solidFill>
                  <a:schemeClr val="tx1"/>
                </a:solidFill>
                <a:latin typeface="Arial" panose="020B0604020202020204" pitchFamily="34" charset="0"/>
              </a:defRPr>
            </a:lvl1pPr>
            <a:lvl2pPr marL="742950" indent="-285750" algn="ctr">
              <a:spcBef>
                <a:spcPct val="20000"/>
              </a:spcBef>
              <a:defRPr sz="1000">
                <a:solidFill>
                  <a:schemeClr val="tx1"/>
                </a:solidFill>
                <a:latin typeface="Arial" panose="020B0604020202020204" pitchFamily="34" charset="0"/>
              </a:defRPr>
            </a:lvl2pPr>
            <a:lvl3pPr marL="1143000" indent="-228600" algn="ctr">
              <a:spcBef>
                <a:spcPct val="20000"/>
              </a:spcBef>
              <a:defRPr sz="1000">
                <a:solidFill>
                  <a:schemeClr val="tx1"/>
                </a:solidFill>
                <a:latin typeface="Arial" panose="020B0604020202020204" pitchFamily="34" charset="0"/>
              </a:defRPr>
            </a:lvl3pPr>
            <a:lvl4pPr marL="1600200" indent="-228600" algn="ctr">
              <a:spcBef>
                <a:spcPct val="20000"/>
              </a:spcBef>
              <a:defRPr sz="1000">
                <a:solidFill>
                  <a:schemeClr val="tx1"/>
                </a:solidFill>
                <a:latin typeface="Arial" panose="020B0604020202020204" pitchFamily="34" charset="0"/>
              </a:defRPr>
            </a:lvl4pPr>
            <a:lvl5pPr marL="2057400" indent="-228600" algn="ctr">
              <a:spcBef>
                <a:spcPct val="20000"/>
              </a:spcBef>
              <a:defRPr sz="1000">
                <a:solidFill>
                  <a:schemeClr val="tx1"/>
                </a:solidFill>
                <a:latin typeface="Arial" panose="020B0604020202020204" pitchFamily="34" charset="0"/>
              </a:defRPr>
            </a:lvl5pPr>
            <a:lvl6pPr marL="2514600" indent="-228600" algn="ctr" eaLnBrk="0" fontAlgn="base" hangingPunct="0">
              <a:spcBef>
                <a:spcPct val="20000"/>
              </a:spcBef>
              <a:spcAft>
                <a:spcPct val="0"/>
              </a:spcAft>
              <a:defRPr sz="1000">
                <a:solidFill>
                  <a:schemeClr val="tx1"/>
                </a:solidFill>
                <a:latin typeface="Arial" panose="020B0604020202020204" pitchFamily="34" charset="0"/>
              </a:defRPr>
            </a:lvl6pPr>
            <a:lvl7pPr marL="2971800" indent="-228600" algn="ctr" eaLnBrk="0" fontAlgn="base" hangingPunct="0">
              <a:spcBef>
                <a:spcPct val="20000"/>
              </a:spcBef>
              <a:spcAft>
                <a:spcPct val="0"/>
              </a:spcAft>
              <a:defRPr sz="1000">
                <a:solidFill>
                  <a:schemeClr val="tx1"/>
                </a:solidFill>
                <a:latin typeface="Arial" panose="020B0604020202020204" pitchFamily="34" charset="0"/>
              </a:defRPr>
            </a:lvl7pPr>
            <a:lvl8pPr marL="3429000" indent="-228600" algn="ctr" eaLnBrk="0" fontAlgn="base" hangingPunct="0">
              <a:spcBef>
                <a:spcPct val="20000"/>
              </a:spcBef>
              <a:spcAft>
                <a:spcPct val="0"/>
              </a:spcAft>
              <a:defRPr sz="1000">
                <a:solidFill>
                  <a:schemeClr val="tx1"/>
                </a:solidFill>
                <a:latin typeface="Arial" panose="020B0604020202020204" pitchFamily="34" charset="0"/>
              </a:defRPr>
            </a:lvl8pPr>
            <a:lvl9pPr marL="3886200" indent="-228600" algn="ctr" eaLnBrk="0" fontAlgn="base" hangingPunct="0">
              <a:spcBef>
                <a:spcPct val="2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dirty="0">
              <a:solidFill>
                <a:srgbClr val="000000"/>
              </a:solidFill>
              <a:ea typeface="ヒラギノ角ゴ ProN W3" charset="-128"/>
              <a:cs typeface="Arial" panose="020B0604020202020204" pitchFamily="34" charset="0"/>
            </a:endParaRPr>
          </a:p>
          <a:p>
            <a:pPr eaLnBrk="1" hangingPunct="1">
              <a:spcBef>
                <a:spcPct val="0"/>
              </a:spcBef>
            </a:pPr>
            <a:endParaRPr lang="en-US" altLang="ca-ES" sz="2000" b="1" dirty="0">
              <a:solidFill>
                <a:srgbClr val="000000"/>
              </a:solidFill>
              <a:ea typeface="ヒラギノ角ゴ ProN W3" charset="-128"/>
              <a:cs typeface="Arial" panose="020B0604020202020204" pitchFamily="34" charset="0"/>
            </a:endParaRPr>
          </a:p>
        </p:txBody>
      </p:sp>
    </p:spTree>
    <p:extLst>
      <p:ext uri="{BB962C8B-B14F-4D97-AF65-F5344CB8AC3E}">
        <p14:creationId xmlns:p14="http://schemas.microsoft.com/office/powerpoint/2010/main" val="280752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18052" y="660783"/>
            <a:ext cx="8408503" cy="4293483"/>
          </a:xfrm>
          <a:prstGeom prst="rect">
            <a:avLst/>
          </a:prstGeom>
        </p:spPr>
        <p:txBody>
          <a:bodyPr wrap="square">
            <a:spAutoFit/>
          </a:bodyPr>
          <a:lstStyle/>
          <a:p>
            <a:pPr algn="just">
              <a:lnSpc>
                <a:spcPct val="150000"/>
              </a:lnSpc>
            </a:pPr>
            <a:r>
              <a:rPr lang="ca-ES" sz="1400" dirty="0">
                <a:latin typeface="Arial" panose="020B0604020202020204" pitchFamily="34" charset="0"/>
                <a:cs typeface="Arial" panose="020B0604020202020204" pitchFamily="34" charset="0"/>
              </a:rPr>
              <a:t>En la sessió d’avui, s’examinaran:</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disposicions generals aplicables a tot procediment de protecció de la legalitat urbanística. (</a:t>
            </a:r>
            <a:r>
              <a:rPr lang="ca-ES" sz="1400" dirty="0">
                <a:latin typeface="Arial" panose="020B0604020202020204" pitchFamily="34" charset="0"/>
                <a:cs typeface="Arial" panose="020B0604020202020204" pitchFamily="34" charset="0"/>
                <a:hlinkClick r:id="rId2" action="ppaction://hlinkpres?slideindex=14&amp;slidetitle=Presentación de PowerPoint"/>
              </a:rPr>
              <a:t>articles 111-115 D64/2014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especificitats procedimentals que cal observar quan el procediment s’inciï per adoptar mesures de restauració. (</a:t>
            </a:r>
            <a:r>
              <a:rPr lang="ca-ES" sz="1400" dirty="0">
                <a:latin typeface="Arial" panose="020B0604020202020204" pitchFamily="34" charset="0"/>
                <a:cs typeface="Arial" panose="020B0604020202020204" pitchFamily="34" charset="0"/>
                <a:hlinkClick r:id="rId3" action="ppaction://hlinkpres?slideindex=19&amp;slidetitle=Presentación de PowerPoint"/>
              </a:rPr>
              <a:t>articles 116 a 129 D64/2014</a:t>
            </a:r>
            <a:r>
              <a:rPr lang="ca-ES" sz="1400" dirty="0">
                <a:latin typeface="Arial" panose="020B0604020202020204" pitchFamily="34" charset="0"/>
                <a:cs typeface="Arial" panose="020B0604020202020204" pitchFamily="34" charset="0"/>
              </a:rPr>
              <a:t>)</a:t>
            </a:r>
          </a:p>
          <a:p>
            <a:pPr algn="just">
              <a:lnSpc>
                <a:spcPct val="150000"/>
              </a:lnSpc>
            </a:pPr>
            <a:endParaRPr lang="ca-ES"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En la propera sessió s’examinarà:</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El règim sancionador urbanístic (</a:t>
            </a:r>
            <a:r>
              <a:rPr lang="ca-ES" sz="1400" dirty="0">
                <a:latin typeface="Arial" panose="020B0604020202020204" pitchFamily="34" charset="0"/>
                <a:cs typeface="Arial" panose="020B0604020202020204" pitchFamily="34" charset="0"/>
                <a:hlinkClick r:id="rId4" action="ppaction://hlinkpres?slideindex=37&amp;slidetitle=Presentación de PowerPoint"/>
              </a:rPr>
              <a:t>articles 134 a 143 D 64/2014</a:t>
            </a:r>
            <a:r>
              <a:rPr lang="ca-ES" sz="1400" dirty="0">
                <a:latin typeface="Arial" panose="020B0604020202020204" pitchFamily="34" charset="0"/>
                <a:cs typeface="Arial" panose="020B0604020202020204" pitchFamily="34" charset="0"/>
              </a:rPr>
              <a:t>) –infracions i sancions-.</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especificitats procedimentals dels expedients de protecció de la legalitat urbanística que s’incoïn per imposar sancions (</a:t>
            </a:r>
            <a:r>
              <a:rPr lang="ca-ES" sz="1400" dirty="0">
                <a:latin typeface="Arial" panose="020B0604020202020204" pitchFamily="34" charset="0"/>
                <a:cs typeface="Arial" panose="020B0604020202020204" pitchFamily="34" charset="0"/>
                <a:hlinkClick r:id="rId5" action="ppaction://hlinkpres?slideindex=47&amp;slidetitle=Presentación de PowerPoint"/>
              </a:rPr>
              <a:t>articles 144 a 152 del D 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La revisió dels títols administratius habilitants nuls i anul·lables. (</a:t>
            </a:r>
            <a:r>
              <a:rPr lang="ca-ES" sz="1400" dirty="0">
                <a:latin typeface="Arial" panose="020B0604020202020204" pitchFamily="34" charset="0"/>
                <a:cs typeface="Arial" panose="020B0604020202020204" pitchFamily="34" charset="0"/>
                <a:hlinkClick r:id="rId6" action="ppaction://hlinkpres?slideindex=33&amp;slidetitle=Presentación de PowerPoint"/>
              </a:rPr>
              <a:t>articles 130 a 133 D64/2014</a:t>
            </a:r>
            <a:r>
              <a:rPr lang="ca-ES" sz="1400" dirty="0">
                <a:latin typeface="Arial" panose="020B0604020202020204" pitchFamily="34" charset="0"/>
                <a:cs typeface="Arial" panose="020B0604020202020204" pitchFamily="34" charset="0"/>
              </a:rPr>
              <a:t>).</a:t>
            </a:r>
          </a:p>
        </p:txBody>
      </p:sp>
      <p:sp>
        <p:nvSpPr>
          <p:cNvPr id="5" name="vincle - articles 111-115 D64/2014">
            <a:extLst>
              <a:ext uri="{FF2B5EF4-FFF2-40B4-BE49-F238E27FC236}">
                <a16:creationId xmlns="" xmlns:a16="http://schemas.microsoft.com/office/drawing/2014/main" id="{123004DF-2737-4A15-A425-D4E83C8D8899}"/>
              </a:ext>
            </a:extLst>
          </p:cNvPr>
          <p:cNvSpPr/>
          <p:nvPr/>
        </p:nvSpPr>
        <p:spPr>
          <a:xfrm>
            <a:off x="647700" y="1733550"/>
            <a:ext cx="2266950" cy="25717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Marcador de texto 1">
            <a:extLst>
              <a:ext uri="{FF2B5EF4-FFF2-40B4-BE49-F238E27FC236}">
                <a16:creationId xmlns="" xmlns:a16="http://schemas.microsoft.com/office/drawing/2014/main" id="{6182E4FE-5313-4DBA-834A-E8D00CF00932}"/>
              </a:ext>
            </a:extLst>
          </p:cNvPr>
          <p:cNvSpPr>
            <a:spLocks noGrp="1"/>
          </p:cNvSpPr>
          <p:nvPr>
            <p:ph type="body" sz="quarter" idx="12"/>
          </p:nvPr>
        </p:nvSpPr>
        <p:spPr/>
        <p:txBody>
          <a:bodyPr/>
          <a:lstStyle/>
          <a:p>
            <a:r>
              <a:rPr lang="ca-ES" dirty="0"/>
              <a:t>Introducció (II)</a:t>
            </a:r>
          </a:p>
        </p:txBody>
      </p:sp>
    </p:spTree>
    <p:extLst>
      <p:ext uri="{BB962C8B-B14F-4D97-AF65-F5344CB8AC3E}">
        <p14:creationId xmlns:p14="http://schemas.microsoft.com/office/powerpoint/2010/main" val="221790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4939814"/>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Incoació</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2" action="ppaction://hlinkpres?slideindex=15&amp;slidetitle=Presentación de PowerPoint"/>
              </a:rPr>
              <a:t>article 112 D64/2014</a:t>
            </a:r>
            <a:endParaRPr lang="ca-ES" sz="1400" dirty="0">
              <a:latin typeface="Arial" panose="020B0604020202020204" pitchFamily="34" charset="0"/>
              <a:cs typeface="Arial" panose="020B0604020202020204" pitchFamily="34" charset="0"/>
            </a:endParaRPr>
          </a:p>
          <a:p>
            <a:pPr algn="just">
              <a:lnSpc>
                <a:spcPct val="150000"/>
              </a:lnSpc>
            </a:pPr>
            <a:endParaRPr lang="ca-ES"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Els procediments de protecció de la legalitat urbanística s’incoen:</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D’ofici, per iniciativa de l’òrgan competent.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Com a conseqüència d’una ordre superior.</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petició raonada d’altres òrgans.   	En aquests dos casos, l’òrgan competent pot dur a terme 								</a:t>
            </a:r>
            <a:r>
              <a:rPr lang="ca-ES" sz="1400" b="1" dirty="0">
                <a:latin typeface="Arial" panose="020B0604020202020204" pitchFamily="34" charset="0"/>
                <a:cs typeface="Arial" panose="020B0604020202020204" pitchFamily="34" charset="0"/>
              </a:rPr>
              <a:t>actuacions prèvies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3" action="ppaction://hlinkpres?slideindex=14&amp;slidetitle=Presentación de PowerPoint"/>
              </a:rPr>
              <a:t>article 111 D 64/2014</a:t>
            </a:r>
            <a:r>
              <a:rPr lang="ca-ES" sz="1400" dirty="0">
                <a:latin typeface="Arial" panose="020B0604020202020204" pitchFamily="34" charset="0"/>
                <a:cs typeface="Arial" panose="020B0604020202020204" pitchFamily="34" charset="0"/>
              </a:rPr>
              <a:t>), quin resultat 								s’haurà de comunicar als órgans o persones denunciants.</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Per denúncia.</a:t>
            </a:r>
          </a:p>
          <a:p>
            <a:pPr algn="just">
              <a:lnSpc>
                <a:spcPct val="150000"/>
              </a:lnSpc>
            </a:pPr>
            <a:endParaRPr lang="ca-ES" sz="1400"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Les </a:t>
            </a:r>
            <a:r>
              <a:rPr lang="ca-ES" sz="1400" b="1" dirty="0">
                <a:latin typeface="Arial" panose="020B0604020202020204" pitchFamily="34" charset="0"/>
                <a:cs typeface="Arial" panose="020B0604020202020204" pitchFamily="34" charset="0"/>
              </a:rPr>
              <a:t>actuacions prèvies </a:t>
            </a:r>
            <a:r>
              <a:rPr lang="ca-ES" sz="1400" dirty="0">
                <a:latin typeface="Arial" panose="020B0604020202020204" pitchFamily="34" charset="0"/>
                <a:cs typeface="Arial" panose="020B0604020202020204" pitchFamily="34" charset="0"/>
              </a:rPr>
              <a:t>tenen com a finalitat: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Determinar les persones presumptament responsables.</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Coordinar l’actuació municipal amb una altra Administració competent per iniciar el procediment (p.ex.: supòsits d’infraccions greus i molt greus en SNU).</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Decidir incoar o arxivar.</a:t>
            </a:r>
            <a:endParaRPr lang="ca-ES" sz="1600" dirty="0">
              <a:latin typeface="Palatino Linotype" panose="02040502050505030304" pitchFamily="18" charset="0"/>
              <a:cs typeface="Arial" panose="020B0604020202020204" pitchFamily="34" charset="0"/>
            </a:endParaRPr>
          </a:p>
        </p:txBody>
      </p:sp>
      <p:sp>
        <p:nvSpPr>
          <p:cNvPr id="5" name="Cerrar llave 4">
            <a:extLst>
              <a:ext uri="{FF2B5EF4-FFF2-40B4-BE49-F238E27FC236}">
                <a16:creationId xmlns="" xmlns:a16="http://schemas.microsoft.com/office/drawing/2014/main" id="{F9618A06-3258-46AF-ACB7-8D31987AB72C}"/>
              </a:ext>
            </a:extLst>
          </p:cNvPr>
          <p:cNvSpPr/>
          <p:nvPr/>
        </p:nvSpPr>
        <p:spPr>
          <a:xfrm>
            <a:off x="3485322" y="2320303"/>
            <a:ext cx="132522" cy="96740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2" name="Marcador de texto 1">
            <a:extLst>
              <a:ext uri="{FF2B5EF4-FFF2-40B4-BE49-F238E27FC236}">
                <a16:creationId xmlns="" xmlns:a16="http://schemas.microsoft.com/office/drawing/2014/main" id="{D3240309-17C8-4DCF-A149-60712C81E7AA}"/>
              </a:ext>
            </a:extLst>
          </p:cNvPr>
          <p:cNvSpPr>
            <a:spLocks noGrp="1"/>
          </p:cNvSpPr>
          <p:nvPr>
            <p:ph type="body" sz="quarter" idx="12"/>
          </p:nvPr>
        </p:nvSpPr>
        <p:spPr/>
        <p:txBody>
          <a:bodyPr/>
          <a:lstStyle/>
          <a:p>
            <a:r>
              <a:rPr lang="ca-ES" dirty="0"/>
              <a:t>Disposicions generals  (I)</a:t>
            </a:r>
          </a:p>
        </p:txBody>
      </p:sp>
    </p:spTree>
    <p:extLst>
      <p:ext uri="{BB962C8B-B14F-4D97-AF65-F5344CB8AC3E}">
        <p14:creationId xmlns:p14="http://schemas.microsoft.com/office/powerpoint/2010/main" val="96211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222968"/>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La Resolució d’incoació</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2" action="ppaction://hlinkpres?slideindex=15&amp;slidetitle=Presentación de PowerPoint"/>
              </a:rPr>
              <a:t>article 112 D64/2014</a:t>
            </a:r>
            <a:r>
              <a:rPr lang="ca-ES" sz="1400" dirty="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Cal nomenar la persona instructora del procediment i, si s’escau, la secretària. La persona instructora ha d’incorporar al procediment les actuacions prèvies i impulsar d’ofici tots els tràmits.</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S’ha de notificar a les persones interessades. 15 dies d’audiència.</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Amb el coneixement de les persones interessades s’interromp la prescripció de l’acció de restauració i de la infracció.</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Es pot inscriure en el Registre de la Propietat (</a:t>
            </a:r>
            <a:r>
              <a:rPr lang="ca-ES" sz="1400" dirty="0">
                <a:latin typeface="Arial" panose="020B0604020202020204" pitchFamily="34" charset="0"/>
                <a:cs typeface="Arial" panose="020B0604020202020204" pitchFamily="34" charset="0"/>
                <a:hlinkClick r:id="rId3" action="ppaction://hlinkpres?slideindex=16&amp;slidetitle=Presentación de PowerPoint"/>
              </a:rPr>
              <a:t>article 113 de D 64/2014</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4" action="ppaction://hlinkpres?slideindex=72&amp;slidetitle=Presentación de PowerPoint"/>
              </a:rPr>
              <a:t>Art 204 TRLU, RD 1093/1997</a:t>
            </a:r>
            <a:r>
              <a:rPr lang="ca-ES" sz="1400" dirty="0">
                <a:latin typeface="Arial" panose="020B0604020202020204" pitchFamily="34" charset="0"/>
                <a:cs typeface="Arial" panose="020B0604020202020204" pitchFamily="34" charset="0"/>
              </a:rPr>
              <a:t>, de 4 de juliol -articles 56 i </a:t>
            </a:r>
            <a:r>
              <a:rPr lang="ca-ES" sz="1400" dirty="0" err="1">
                <a:latin typeface="Arial" panose="020B0604020202020204" pitchFamily="34" charset="0"/>
                <a:cs typeface="Arial" panose="020B0604020202020204" pitchFamily="34" charset="0"/>
              </a:rPr>
              <a:t>sg</a:t>
            </a:r>
            <a:r>
              <a:rPr lang="ca-ES" sz="1400" dirty="0">
                <a:latin typeface="Arial" panose="020B0604020202020204" pitchFamily="34" charset="0"/>
                <a:cs typeface="Arial" panose="020B0604020202020204" pitchFamily="34" charset="0"/>
              </a:rPr>
              <a:t>.-):</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Certificat del secretari (data de l’acord, òrgan que l’ha adoptat, que l’acord s’ha notificat al titular registral, objecte de l’expedient, sol.licitud expressa d’inscripció).</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Un cop inscrit i comunicat pel RP, l’Administració ha de notificar la pràctica de l’anotació als titulars de la finca que consten en el Registre.</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Té una durada de 4 anys prorrogable un any més (</a:t>
            </a:r>
            <a:r>
              <a:rPr lang="ca-ES" sz="1400" dirty="0">
                <a:latin typeface="Arial" panose="020B0604020202020204" pitchFamily="34" charset="0"/>
                <a:cs typeface="Arial" panose="020B0604020202020204" pitchFamily="34" charset="0"/>
                <a:hlinkClick r:id="rId5" action="ppaction://hlinkpres?slideindex=60&amp;slidetitle=Presentación de PowerPoint"/>
              </a:rPr>
              <a:t>60 RD 1093/1997</a:t>
            </a:r>
            <a:r>
              <a:rPr lang="ca-ES" sz="1400" dirty="0">
                <a:latin typeface="Arial" panose="020B0604020202020204" pitchFamily="34" charset="0"/>
                <a:cs typeface="Arial" panose="020B0604020202020204" pitchFamily="34" charset="0"/>
              </a:rPr>
              <a:t>). Interposició RCA?</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Es cancel.la per certificat de l’acord que posi fi al procediment (també caducitat o sobreseïment) o per manament judicial. </a:t>
            </a:r>
          </a:p>
          <a:p>
            <a:pPr>
              <a:lnSpc>
                <a:spcPct val="115000"/>
              </a:lnSpc>
            </a:pPr>
            <a:endParaRPr lang="ca-ES" sz="1600"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244BB51D-A014-4861-9C77-3FFCA3C9FCFF}"/>
              </a:ext>
            </a:extLst>
          </p:cNvPr>
          <p:cNvSpPr>
            <a:spLocks noGrp="1"/>
          </p:cNvSpPr>
          <p:nvPr>
            <p:ph type="body" sz="quarter" idx="12"/>
          </p:nvPr>
        </p:nvSpPr>
        <p:spPr/>
        <p:txBody>
          <a:bodyPr/>
          <a:lstStyle/>
          <a:p>
            <a:r>
              <a:rPr lang="ca-ES" dirty="0"/>
              <a:t>Disposicions generals  (II)</a:t>
            </a:r>
          </a:p>
        </p:txBody>
      </p:sp>
    </p:spTree>
    <p:extLst>
      <p:ext uri="{BB962C8B-B14F-4D97-AF65-F5344CB8AC3E}">
        <p14:creationId xmlns:p14="http://schemas.microsoft.com/office/powerpoint/2010/main" val="96211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2597634"/>
          </a:xfrm>
          <a:prstGeom prst="rect">
            <a:avLst/>
          </a:prstGeom>
        </p:spPr>
        <p:txBody>
          <a:bodyPr wrap="square">
            <a:spAutoFit/>
          </a:bodyPr>
          <a:lstStyle/>
          <a:p>
            <a:pPr>
              <a:lnSpc>
                <a:spcPct val="150000"/>
              </a:lnSpc>
            </a:pPr>
            <a:r>
              <a:rPr lang="ca-ES" sz="1400" b="1" dirty="0">
                <a:latin typeface="Arial" panose="020B0604020202020204" pitchFamily="34" charset="0"/>
                <a:cs typeface="Arial" panose="020B0604020202020204" pitchFamily="34" charset="0"/>
              </a:rPr>
              <a:t>El tràmit de prova</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2" action="ppaction://hlinkpres?slideindex=17&amp;slidetitle=Presentación de PowerPoint"/>
              </a:rPr>
              <a:t>article 114 D64/2014</a:t>
            </a:r>
            <a:r>
              <a:rPr lang="ca-ES" sz="1400" dirty="0">
                <a:latin typeface="Arial" panose="020B0604020202020204" pitchFamily="34" charset="0"/>
                <a:cs typeface="Arial" panose="020B0604020202020204" pitchFamily="34" charset="0"/>
              </a:rPr>
              <a:t>)</a:t>
            </a:r>
          </a:p>
          <a:p>
            <a:pPr>
              <a:lnSpc>
                <a:spcPct val="150000"/>
              </a:lnSpc>
            </a:pPr>
            <a:endParaRPr lang="ca-ES" sz="1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És decisió de l’Instructor. </a:t>
            </a:r>
          </a:p>
          <a:p>
            <a:pPr marL="285750" indent="-285750">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10-30 dies.</a:t>
            </a:r>
          </a:p>
          <a:p>
            <a:pPr marL="285750" indent="-285750">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Les despeses que comportin la pràctica de les proves són a càrrec de la persona interessada que les proposa, a la qual es poden exigir avançadament.</a:t>
            </a:r>
          </a:p>
          <a:p>
            <a:pPr>
              <a:lnSpc>
                <a:spcPct val="115000"/>
              </a:lnSpc>
              <a:buFontTx/>
              <a:buChar char="-"/>
            </a:pPr>
            <a:endParaRPr lang="ca-ES" sz="1600" dirty="0"/>
          </a:p>
          <a:p>
            <a:pPr>
              <a:lnSpc>
                <a:spcPct val="115000"/>
              </a:lnSpc>
              <a:buFontTx/>
              <a:buChar char="-"/>
            </a:pPr>
            <a:endParaRPr lang="ca-ES" sz="1600"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6C90BF53-BA83-480C-81C1-7CC563935CA4}"/>
              </a:ext>
            </a:extLst>
          </p:cNvPr>
          <p:cNvSpPr>
            <a:spLocks noGrp="1"/>
          </p:cNvSpPr>
          <p:nvPr>
            <p:ph type="body" sz="quarter" idx="12"/>
          </p:nvPr>
        </p:nvSpPr>
        <p:spPr/>
        <p:txBody>
          <a:bodyPr/>
          <a:lstStyle/>
          <a:p>
            <a:r>
              <a:rPr lang="ca-ES" dirty="0"/>
              <a:t>Disposicions generals  (III)</a:t>
            </a:r>
          </a:p>
        </p:txBody>
      </p:sp>
    </p:spTree>
    <p:extLst>
      <p:ext uri="{BB962C8B-B14F-4D97-AF65-F5344CB8AC3E}">
        <p14:creationId xmlns:p14="http://schemas.microsoft.com/office/powerpoint/2010/main" val="96211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17393"/>
            <a:ext cx="8408503" cy="5146024"/>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La resolució</a:t>
            </a:r>
            <a:r>
              <a:rPr lang="ca-ES" sz="1400" i="1" dirty="0">
                <a:latin typeface="Arial" panose="020B0604020202020204" pitchFamily="34" charset="0"/>
                <a:cs typeface="Arial" panose="020B0604020202020204" pitchFamily="34" charset="0"/>
              </a:rPr>
              <a:t> </a:t>
            </a:r>
            <a:r>
              <a:rPr lang="ca-ES" sz="1400" b="1" dirty="0">
                <a:latin typeface="Arial" panose="020B0604020202020204" pitchFamily="34" charset="0"/>
                <a:cs typeface="Arial" panose="020B0604020202020204" pitchFamily="34" charset="0"/>
              </a:rPr>
              <a:t>de l’expedient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18&amp;slidetitle=Presentación de PowerPoint"/>
              </a:rPr>
              <a:t>article 115 D64/2014</a:t>
            </a:r>
            <a:r>
              <a:rPr lang="ca-ES" sz="1400" dirty="0">
                <a:latin typeface="Arial" panose="020B0604020202020204" pitchFamily="34" charset="0"/>
                <a:cs typeface="Arial" panose="020B0604020202020204" pitchFamily="34" charset="0"/>
              </a:rPr>
              <a:t>)</a:t>
            </a:r>
            <a:endParaRPr lang="en-GB" sz="1400" b="1" dirty="0">
              <a:latin typeface="Arial" panose="020B0604020202020204" pitchFamily="34" charset="0"/>
              <a:cs typeface="Arial" panose="020B0604020202020204" pitchFamily="34" charset="0"/>
            </a:endParaRPr>
          </a:p>
          <a:p>
            <a:pPr algn="just">
              <a:lnSpc>
                <a:spcPct val="150000"/>
              </a:lnSpc>
            </a:pP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3" action="ppaction://hlinkpres?slideindex=70&amp;slidetitle=Presentación de PowerPoint"/>
              </a:rPr>
              <a:t>Article 202 TRLU</a:t>
            </a:r>
            <a:r>
              <a:rPr lang="ca-ES" sz="1400" dirty="0">
                <a:latin typeface="Arial" panose="020B0604020202020204" pitchFamily="34" charset="0"/>
                <a:cs typeface="Arial" panose="020B0604020202020204" pitchFamily="34" charset="0"/>
              </a:rPr>
              <a:t>, el termini màxim és de 6 mesos. Caducitat.</a:t>
            </a: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a:t>
            </a:r>
            <a:r>
              <a:rPr lang="ca-ES" sz="1400" u="sng" dirty="0">
                <a:latin typeface="Arial" panose="020B0604020202020204" pitchFamily="34" charset="0"/>
                <a:cs typeface="Arial" panose="020B0604020202020204" pitchFamily="34" charset="0"/>
              </a:rPr>
              <a:t>a persona instructora pot suspendre</a:t>
            </a:r>
            <a:r>
              <a:rPr lang="ca-ES" sz="1400" dirty="0">
                <a:latin typeface="Arial" panose="020B0604020202020204" pitchFamily="34" charset="0"/>
                <a:cs typeface="Arial" panose="020B0604020202020204" pitchFamily="34" charset="0"/>
              </a:rPr>
              <a:t> el còmput del termini de 6 mesos en els següents supòsits:</a:t>
            </a:r>
          </a:p>
          <a:p>
            <a:pPr marL="742950" lvl="1" indent="-285750" algn="just">
              <a:lnSpc>
                <a:spcPct val="150000"/>
              </a:lnSpc>
              <a:buFont typeface="Arial" panose="020B0604020202020204" pitchFamily="34" charset="0"/>
              <a:buChar char="•"/>
            </a:pPr>
            <a:r>
              <a:rPr lang="ca-ES" sz="1400" u="sng" dirty="0">
                <a:latin typeface="Arial" panose="020B0604020202020204" pitchFamily="34" charset="0"/>
                <a:cs typeface="Arial" panose="020B0604020202020204" pitchFamily="34" charset="0"/>
              </a:rPr>
              <a:t>per practicar notificacions per edictes</a:t>
            </a:r>
            <a:r>
              <a:rPr lang="ca-ES" sz="1400" dirty="0">
                <a:latin typeface="Arial" panose="020B0604020202020204" pitchFamily="34" charset="0"/>
                <a:cs typeface="Arial" panose="020B0604020202020204" pitchFamily="34" charset="0"/>
              </a:rPr>
              <a:t> (</a:t>
            </a:r>
            <a:r>
              <a:rPr lang="ca-ES" sz="1400" dirty="0">
                <a:latin typeface="Arial" panose="020B0604020202020204" pitchFamily="34" charset="0"/>
                <a:cs typeface="Arial" panose="020B0604020202020204" pitchFamily="34" charset="0"/>
                <a:hlinkClick r:id="rId3" action="ppaction://hlinkpres?slideindex=70&amp;slidetitle=Presentación de PowerPoint"/>
              </a:rPr>
              <a:t>art. 202 TRLU</a:t>
            </a:r>
            <a:r>
              <a:rPr lang="ca-ES" sz="1400" dirty="0">
                <a:latin typeface="Arial" panose="020B0604020202020204" pitchFamily="34" charset="0"/>
                <a:cs typeface="Arial" panose="020B0604020202020204" pitchFamily="34" charset="0"/>
              </a:rPr>
              <a:t> i </a:t>
            </a:r>
            <a:r>
              <a:rPr lang="ca-ES" sz="1400" dirty="0">
                <a:latin typeface="Arial" panose="020B0604020202020204" pitchFamily="34" charset="0"/>
                <a:cs typeface="Arial" panose="020B0604020202020204" pitchFamily="34" charset="0"/>
                <a:hlinkClick r:id="rId2" action="ppaction://hlinkpres?slideindex=18&amp;slidetitle=Presentación de PowerPoint"/>
              </a:rPr>
              <a:t>115 D 64/2014</a:t>
            </a:r>
            <a:r>
              <a:rPr lang="ca-ES" sz="1400" dirty="0">
                <a:latin typeface="Arial" panose="020B0604020202020204" pitchFamily="34" charset="0"/>
                <a:cs typeface="Arial" panose="020B0604020202020204" pitchFamily="34" charset="0"/>
              </a:rPr>
              <a:t>) pel temps que calgui entre la diligència que disposi la notificació per edictes i la publicació oficial (també individual)</a:t>
            </a:r>
          </a:p>
          <a:p>
            <a:pPr marL="742950" lvl="1" indent="-285750" algn="just">
              <a:lnSpc>
                <a:spcPct val="150000"/>
              </a:lnSpc>
              <a:buFont typeface="Arial" panose="020B0604020202020204" pitchFamily="34" charset="0"/>
              <a:buChar char="•"/>
            </a:pPr>
            <a:r>
              <a:rPr lang="ca-ES" sz="1400" u="sng" dirty="0">
                <a:latin typeface="Arial" panose="020B0604020202020204" pitchFamily="34" charset="0"/>
                <a:cs typeface="Arial" panose="020B0604020202020204" pitchFamily="34" charset="0"/>
              </a:rPr>
              <a:t>quan s’hagi de requerir la persona interessada perquè legalitzi els actes il·legals (2 mesos)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18&amp;slidetitle=Presentación de PowerPoint"/>
              </a:rPr>
              <a:t>115 D 64/2014</a:t>
            </a:r>
            <a:r>
              <a:rPr lang="ca-ES" sz="1400" dirty="0">
                <a:latin typeface="Arial" panose="020B0604020202020204" pitchFamily="34" charset="0"/>
                <a:cs typeface="Arial" panose="020B0604020202020204" pitchFamily="34" charset="0"/>
              </a:rPr>
              <a:t>). </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Pel temps que transcorri entre la notificació del requeriment i la resolució que atorgui o denegui el títol administratiu habilitant sol·licitat o la presentació de la comunicació exigida. </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el cas que el departament competent en matèria d’urbanisme exerceixi la potestat de protecció de la legalitat urbanística, aquest termini finalitza quan es comuniqui a l’òrgan competent la resolució o la presentació de la comunicació esmentades. </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el supòsit que la persona interessada no atengui el requeriment efectuat, el termini esmentat finalitza quan acabi el termini de dos mesos concedit per complir-lo.</a:t>
            </a:r>
            <a:endParaRPr lang="en-GB" sz="1400" dirty="0">
              <a:latin typeface="Arial" panose="020B0604020202020204" pitchFamily="34" charset="0"/>
              <a:cs typeface="Arial" panose="020B0604020202020204" pitchFamily="34" charset="0"/>
            </a:endParaRPr>
          </a:p>
          <a:p>
            <a:r>
              <a:rPr lang="ca-ES" sz="1600" dirty="0"/>
              <a:t> </a:t>
            </a:r>
            <a:endParaRPr lang="en-GB" sz="1600" dirty="0"/>
          </a:p>
          <a:p>
            <a:pPr>
              <a:lnSpc>
                <a:spcPct val="115000"/>
              </a:lnSpc>
              <a:buFontTx/>
              <a:buChar char="-"/>
            </a:pPr>
            <a:endParaRPr lang="ca-ES" sz="1600" dirty="0">
              <a:latin typeface="Palatino Linotype" panose="02040502050505030304" pitchFamily="18" charset="0"/>
              <a:cs typeface="Arial" panose="020B0604020202020204" pitchFamily="34" charset="0"/>
            </a:endParaRPr>
          </a:p>
        </p:txBody>
      </p:sp>
      <p:sp>
        <p:nvSpPr>
          <p:cNvPr id="5" name="Marcador de texto 4">
            <a:extLst>
              <a:ext uri="{FF2B5EF4-FFF2-40B4-BE49-F238E27FC236}">
                <a16:creationId xmlns="" xmlns:a16="http://schemas.microsoft.com/office/drawing/2014/main" id="{21E4A867-0803-48F3-A345-888793740340}"/>
              </a:ext>
            </a:extLst>
          </p:cNvPr>
          <p:cNvSpPr>
            <a:spLocks noGrp="1"/>
          </p:cNvSpPr>
          <p:nvPr>
            <p:ph type="body" sz="quarter" idx="12"/>
          </p:nvPr>
        </p:nvSpPr>
        <p:spPr/>
        <p:txBody>
          <a:bodyPr/>
          <a:lstStyle/>
          <a:p>
            <a:r>
              <a:rPr lang="ca-ES" dirty="0"/>
              <a:t>Disposicions generals  (III)</a:t>
            </a:r>
          </a:p>
        </p:txBody>
      </p:sp>
    </p:spTree>
    <p:extLst>
      <p:ext uri="{BB962C8B-B14F-4D97-AF65-F5344CB8AC3E}">
        <p14:creationId xmlns:p14="http://schemas.microsoft.com/office/powerpoint/2010/main" val="962119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408503" cy="5678478"/>
          </a:xfrm>
          <a:prstGeom prst="rect">
            <a:avLst/>
          </a:prstGeom>
        </p:spPr>
        <p:txBody>
          <a:bodyPr wrap="square">
            <a:spAutoFit/>
          </a:bodyPr>
          <a:lstStyle/>
          <a:p>
            <a:pPr algn="just">
              <a:lnSpc>
                <a:spcPct val="150000"/>
              </a:lnSpc>
            </a:pPr>
            <a:r>
              <a:rPr lang="ca-ES" sz="1400" dirty="0">
                <a:latin typeface="Arial" panose="020B0604020202020204" pitchFamily="34" charset="0"/>
                <a:cs typeface="Arial" panose="020B0604020202020204" pitchFamily="34" charset="0"/>
              </a:rPr>
              <a:t>Les especificitats dels procediments de restauració de la realitat física alterada i l’ordre juridic vunerat -Articles </a:t>
            </a:r>
            <a:r>
              <a:rPr lang="ca-ES" sz="1400" dirty="0">
                <a:latin typeface="Arial" panose="020B0604020202020204" pitchFamily="34" charset="0"/>
                <a:cs typeface="Arial" panose="020B0604020202020204" pitchFamily="34" charset="0"/>
                <a:hlinkClick r:id="rId2" action="ppaction://hlinkpres?slideindex=19&amp;slidetitle=Presentación de PowerPoint"/>
              </a:rPr>
              <a:t>116 a 129 D64/2014</a:t>
            </a:r>
            <a:r>
              <a:rPr lang="ca-ES" sz="1400" dirty="0">
                <a:latin typeface="Arial" panose="020B0604020202020204" pitchFamily="34" charset="0"/>
                <a:cs typeface="Arial" panose="020B0604020202020204" pitchFamily="34" charset="0"/>
              </a:rPr>
              <a:t> - afecten a:</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la resolució d’iniciació</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les mesures provisionals que es poden adoptar</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l’existència d’obres en curs i la procedència d’exigir la seva suspensió</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la resolució del procediment</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les mesures de restauració que es poden adoptar (tant pel que fa a l’ordre de restauració, a les mesures, a les persones obligades, i al que és una novetat del Reglament: el programa de restauració)</a:t>
            </a:r>
          </a:p>
          <a:p>
            <a:pPr marL="742950" lvl="1"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A l’executivitat de les mesures de restauració.</a:t>
            </a:r>
          </a:p>
          <a:p>
            <a:pPr marL="742950" lvl="1" indent="-285750" algn="just">
              <a:lnSpc>
                <a:spcPct val="150000"/>
              </a:lnSpc>
              <a:buFont typeface="Arial" panose="020B0604020202020204" pitchFamily="34" charset="0"/>
              <a:buChar char="•"/>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Recordar que l’acció de restauració, ex </a:t>
            </a:r>
            <a:r>
              <a:rPr lang="ca-ES" sz="1400" dirty="0">
                <a:latin typeface="Arial" panose="020B0604020202020204" pitchFamily="34" charset="0"/>
                <a:cs typeface="Arial" panose="020B0604020202020204" pitchFamily="34" charset="0"/>
                <a:hlinkClick r:id="rId3" action="ppaction://hlinkpres?slideindex=75&amp;slidetitle=Presentación de PowerPoint"/>
              </a:rPr>
              <a:t>article 207 del TRLU</a:t>
            </a:r>
            <a:r>
              <a:rPr lang="ca-ES" sz="1400" dirty="0">
                <a:latin typeface="Arial" panose="020B0604020202020204" pitchFamily="34" charset="0"/>
                <a:cs typeface="Arial" panose="020B0604020202020204" pitchFamily="34" charset="0"/>
              </a:rPr>
              <a:t> prescriu als 6 anys d’haver-se produït la infracció o 6 anys des de la declaració d’una llicència com il.lícita, a excepció de l’acció de restauració i les ordres de restauració que no prescriuen mai si es produeixen en SNU especialment protegit o en sòl de sistema d’espais lliures o viari. </a:t>
            </a:r>
            <a:endParaRPr lang="en-GB" sz="1400" b="1" dirty="0">
              <a:latin typeface="Arial" panose="020B0604020202020204" pitchFamily="34" charset="0"/>
              <a:cs typeface="Arial" panose="020B0604020202020204" pitchFamily="34" charset="0"/>
            </a:endParaRPr>
          </a:p>
          <a:p>
            <a:endParaRPr lang="ca-ES" sz="1600" dirty="0"/>
          </a:p>
          <a:p>
            <a:endParaRPr lang="ca-ES" sz="1600" dirty="0"/>
          </a:p>
          <a:p>
            <a:endParaRPr lang="en-GB" sz="1600" dirty="0"/>
          </a:p>
        </p:txBody>
      </p:sp>
      <p:sp>
        <p:nvSpPr>
          <p:cNvPr id="2" name="Marcador de texto 1">
            <a:extLst>
              <a:ext uri="{FF2B5EF4-FFF2-40B4-BE49-F238E27FC236}">
                <a16:creationId xmlns="" xmlns:a16="http://schemas.microsoft.com/office/drawing/2014/main" id="{5406FFAC-4D6A-4BEC-8BD7-8F4E81A34FA6}"/>
              </a:ext>
            </a:extLst>
          </p:cNvPr>
          <p:cNvSpPr>
            <a:spLocks noGrp="1"/>
          </p:cNvSpPr>
          <p:nvPr>
            <p:ph type="body" sz="quarter" idx="12"/>
          </p:nvPr>
        </p:nvSpPr>
        <p:spPr>
          <a:xfrm>
            <a:off x="266700" y="149524"/>
            <a:ext cx="8519490" cy="452113"/>
          </a:xfrm>
        </p:spPr>
        <p:txBody>
          <a:bodyPr/>
          <a:lstStyle/>
          <a:p>
            <a:r>
              <a:rPr lang="ca-ES" dirty="0"/>
              <a:t>Disposicions particulars procediments de restauració  (I)</a:t>
            </a:r>
          </a:p>
        </p:txBody>
      </p:sp>
    </p:spTree>
    <p:extLst>
      <p:ext uri="{BB962C8B-B14F-4D97-AF65-F5344CB8AC3E}">
        <p14:creationId xmlns:p14="http://schemas.microsoft.com/office/powerpoint/2010/main" val="962119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23691353-DF92-4904-95F3-136F76AC6435}"/>
              </a:ext>
            </a:extLst>
          </p:cNvPr>
          <p:cNvSpPr/>
          <p:nvPr/>
        </p:nvSpPr>
        <p:spPr>
          <a:xfrm>
            <a:off x="377687" y="663573"/>
            <a:ext cx="8156713" cy="6601807"/>
          </a:xfrm>
          <a:prstGeom prst="rect">
            <a:avLst/>
          </a:prstGeom>
        </p:spPr>
        <p:txBody>
          <a:bodyPr wrap="square">
            <a:spAutoFit/>
          </a:bodyPr>
          <a:lstStyle/>
          <a:p>
            <a:pPr algn="just">
              <a:lnSpc>
                <a:spcPct val="150000"/>
              </a:lnSpc>
            </a:pPr>
            <a:r>
              <a:rPr lang="ca-ES" sz="1400" b="1" dirty="0">
                <a:latin typeface="Arial" panose="020B0604020202020204" pitchFamily="34" charset="0"/>
                <a:cs typeface="Arial" panose="020B0604020202020204" pitchFamily="34" charset="0"/>
              </a:rPr>
              <a:t>Especificitats de la Resolució d’incoació </a:t>
            </a:r>
            <a:r>
              <a:rPr lang="ca-ES" sz="1400" dirty="0">
                <a:latin typeface="Arial" panose="020B0604020202020204" pitchFamily="34" charset="0"/>
                <a:cs typeface="Arial" panose="020B0604020202020204" pitchFamily="34" charset="0"/>
              </a:rPr>
              <a:t>(</a:t>
            </a:r>
            <a:r>
              <a:rPr lang="ca-ES" sz="1400" dirty="0">
                <a:latin typeface="Arial" panose="020B0604020202020204" pitchFamily="34" charset="0"/>
                <a:cs typeface="Arial" panose="020B0604020202020204" pitchFamily="34" charset="0"/>
                <a:hlinkClick r:id="rId2" action="ppaction://hlinkpres?slideindex=19&amp;slidetitle=Presentación de PowerPoint"/>
              </a:rPr>
              <a:t>116 D 64/2014</a:t>
            </a:r>
            <a:r>
              <a:rPr lang="ca-ES" sz="1400" dirty="0">
                <a:latin typeface="Arial" panose="020B0604020202020204" pitchFamily="34" charset="0"/>
                <a:cs typeface="Arial" panose="020B0604020202020204" pitchFamily="34" charset="0"/>
              </a:rPr>
              <a:t>)</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La Resolució ha d’incorporar:</a:t>
            </a: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Fer saber motivadament si l’acte de què es tracti és manifestament il·legalitzable o advertir si ha estat objecte de la denegació prèvia del títol administratiu habilitant corresponent.</a:t>
            </a: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Suspendre provisionalment les obres que estiguin en curs d’execució (</a:t>
            </a:r>
            <a:r>
              <a:rPr lang="ca-ES" sz="1400" dirty="0">
                <a:latin typeface="Arial" panose="020B0604020202020204" pitchFamily="34" charset="0"/>
                <a:cs typeface="Arial" panose="020B0604020202020204" pitchFamily="34" charset="0"/>
                <a:hlinkClick r:id="rId3" action="ppaction://hlinkpres?slideindex=21&amp;slidetitle=Presentación de PowerPoint"/>
              </a:rPr>
              <a:t>118 D 64/2014</a:t>
            </a:r>
            <a:r>
              <a:rPr lang="ca-E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Quan l’acte no sigui manifestament il·legalitzable ni comporti obres en curs d’execució, requerir la persona interessada perquè, en el termini de dos mesos a comptar de la notificació, sol·liciti la llicència o s’ajusti a la llicència.</a:t>
            </a: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Advertir de les mesures a adoptar en el cas que l’acte no sigui legalitzable o no es legalitzi de conformitat amb el requeriment efectuat o que calgui efectuar.</a:t>
            </a:r>
          </a:p>
          <a:p>
            <a:pPr marL="800100" lvl="1" indent="-342900" algn="just">
              <a:lnSpc>
                <a:spcPct val="150000"/>
              </a:lnSpc>
              <a:buFont typeface="+mj-lt"/>
              <a:buAutoNum type="alphaLcParenR"/>
            </a:pPr>
            <a:r>
              <a:rPr lang="ca-ES" sz="1400" dirty="0">
                <a:latin typeface="Arial" panose="020B0604020202020204" pitchFamily="34" charset="0"/>
                <a:cs typeface="Arial" panose="020B0604020202020204" pitchFamily="34" charset="0"/>
              </a:rPr>
              <a:t>Adoptar, si s’escau,  mesures provisionals (</a:t>
            </a:r>
            <a:r>
              <a:rPr lang="ca-ES" sz="1400" dirty="0">
                <a:latin typeface="Arial" panose="020B0604020202020204" pitchFamily="34" charset="0"/>
                <a:cs typeface="Arial" panose="020B0604020202020204" pitchFamily="34" charset="0"/>
                <a:hlinkClick r:id="rId4" action="ppaction://hlinkpres?slideindex=20&amp;slidetitle=Presentación de PowerPoint"/>
              </a:rPr>
              <a:t>117 D 64/2014</a:t>
            </a:r>
            <a:r>
              <a:rPr lang="ca-ES" sz="1400" dirty="0">
                <a:latin typeface="Arial" panose="020B0604020202020204" pitchFamily="34" charset="0"/>
                <a:cs typeface="Arial" panose="020B0604020202020204" pitchFamily="34" charset="0"/>
              </a:rPr>
              <a:t>)</a:t>
            </a:r>
          </a:p>
          <a:p>
            <a:pPr algn="just">
              <a:lnSpc>
                <a:spcPct val="150000"/>
              </a:lnSpc>
            </a:pPr>
            <a:endParaRPr lang="ca-ES"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ca-ES" sz="1400" dirty="0">
                <a:latin typeface="Arial" panose="020B0604020202020204" pitchFamily="34" charset="0"/>
                <a:cs typeface="Arial" panose="020B0604020202020204" pitchFamily="34" charset="0"/>
              </a:rPr>
              <a:t>En cas d’incoacions per part de l’Administració de la Generalitat (</a:t>
            </a:r>
            <a:r>
              <a:rPr lang="ca-ES" sz="1400" dirty="0">
                <a:latin typeface="Arial" panose="020B0604020202020204" pitchFamily="34" charset="0"/>
                <a:cs typeface="Arial" panose="020B0604020202020204" pitchFamily="34" charset="0"/>
                <a:hlinkClick r:id="rId5" action="ppaction://hlinkpres?slideindex=9&amp;slidetitle=Presentación de PowerPoint"/>
              </a:rPr>
              <a:t>106 D 64/2014</a:t>
            </a:r>
            <a:r>
              <a:rPr lang="ca-ES" sz="1400" dirty="0">
                <a:latin typeface="Arial" panose="020B0604020202020204" pitchFamily="34" charset="0"/>
                <a:cs typeface="Arial" panose="020B0604020202020204" pitchFamily="34" charset="0"/>
              </a:rPr>
              <a:t>), el requeriment de legalització s’ha de notificar a l’Administració municipal pel seguiment. </a:t>
            </a:r>
          </a:p>
          <a:p>
            <a:endParaRPr lang="ca-ES" sz="1600" dirty="0"/>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a:p>
            <a:pPr>
              <a:lnSpc>
                <a:spcPct val="115000"/>
              </a:lnSpc>
            </a:pPr>
            <a:endParaRPr lang="ca-ES" sz="1600" b="1" dirty="0">
              <a:latin typeface="Palatino Linotype" panose="02040502050505030304" pitchFamily="18" charset="0"/>
              <a:cs typeface="Arial" panose="020B0604020202020204" pitchFamily="34" charset="0"/>
            </a:endParaRPr>
          </a:p>
        </p:txBody>
      </p:sp>
      <p:sp>
        <p:nvSpPr>
          <p:cNvPr id="2" name="Marcador de texto 1">
            <a:extLst>
              <a:ext uri="{FF2B5EF4-FFF2-40B4-BE49-F238E27FC236}">
                <a16:creationId xmlns="" xmlns:a16="http://schemas.microsoft.com/office/drawing/2014/main" id="{CB179901-71D3-404D-829B-2C15E7CD18A2}"/>
              </a:ext>
            </a:extLst>
          </p:cNvPr>
          <p:cNvSpPr>
            <a:spLocks noGrp="1"/>
          </p:cNvSpPr>
          <p:nvPr>
            <p:ph type="body" sz="quarter" idx="12"/>
          </p:nvPr>
        </p:nvSpPr>
        <p:spPr>
          <a:xfrm>
            <a:off x="266700" y="149524"/>
            <a:ext cx="8593836" cy="452113"/>
          </a:xfrm>
        </p:spPr>
        <p:txBody>
          <a:bodyPr/>
          <a:lstStyle/>
          <a:p>
            <a:r>
              <a:rPr lang="ca-ES" dirty="0"/>
              <a:t>Disposicions particulars procediments de restauració  (II)</a:t>
            </a:r>
          </a:p>
        </p:txBody>
      </p:sp>
    </p:spTree>
    <p:extLst>
      <p:ext uri="{BB962C8B-B14F-4D97-AF65-F5344CB8AC3E}">
        <p14:creationId xmlns:p14="http://schemas.microsoft.com/office/powerpoint/2010/main" val="9621198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2387</Words>
  <Application>Microsoft Office PowerPoint</Application>
  <PresentationFormat>Presentació en pantalla (4:3)</PresentationFormat>
  <Paragraphs>212</Paragraphs>
  <Slides>20</Slides>
  <Notes>0</Notes>
  <HiddenSlides>0</HiddenSlides>
  <MMClips>0</MMClips>
  <ScaleCrop>false</ScaleCrop>
  <HeadingPairs>
    <vt:vector size="4" baseType="variant">
      <vt:variant>
        <vt:lpstr>Tema</vt:lpstr>
      </vt:variant>
      <vt:variant>
        <vt:i4>1</vt:i4>
      </vt:variant>
      <vt:variant>
        <vt:lpstr>Títols de les diapositives</vt:lpstr>
      </vt:variant>
      <vt:variant>
        <vt:i4>20</vt:i4>
      </vt:variant>
    </vt:vector>
  </HeadingPairs>
  <TitlesOfParts>
    <vt:vector size="21" baseType="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Celma Doménech</dc:creator>
  <cp:lastModifiedBy>morenofm</cp:lastModifiedBy>
  <cp:revision>142</cp:revision>
  <cp:lastPrinted>2016-12-21T08:37:45Z</cp:lastPrinted>
  <dcterms:created xsi:type="dcterms:W3CDTF">2017-09-25T17:09:39Z</dcterms:created>
  <dcterms:modified xsi:type="dcterms:W3CDTF">2018-11-14T16:21:15Z</dcterms:modified>
</cp:coreProperties>
</file>